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drawings/drawing6.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drawings/drawing7.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drawings/drawing8.xml" ContentType="application/vnd.openxmlformats-officedocument.drawingml.chartshapes+xml"/>
  <Override PartName="/ppt/notesSlides/notesSlide18.xml" ContentType="application/vnd.openxmlformats-officedocument.presentationml.notesSlide+xml"/>
  <Override PartName="/ppt/charts/chart16.xml" ContentType="application/vnd.openxmlformats-officedocument.drawingml.chart+xml"/>
  <Override PartName="/ppt/drawings/drawing9.xml" ContentType="application/vnd.openxmlformats-officedocument.drawingml.chartshapes+xml"/>
  <Override PartName="/ppt/charts/chart17.xml" ContentType="application/vnd.openxmlformats-officedocument.drawingml.chart+xml"/>
  <Override PartName="/ppt/drawings/drawing10.xml" ContentType="application/vnd.openxmlformats-officedocument.drawingml.chartshapes+xml"/>
  <Override PartName="/ppt/charts/chart18.xml" ContentType="application/vnd.openxmlformats-officedocument.drawingml.chart+xml"/>
  <Override PartName="/ppt/drawings/drawing11.xml" ContentType="application/vnd.openxmlformats-officedocument.drawingml.chartshapes+xml"/>
  <Override PartName="/ppt/charts/chart19.xml" ContentType="application/vnd.openxmlformats-officedocument.drawingml.chart+xml"/>
  <Override PartName="/ppt/drawings/drawing12.xml" ContentType="application/vnd.openxmlformats-officedocument.drawingml.chartshapes+xml"/>
  <Override PartName="/ppt/charts/chart20.xml" ContentType="application/vnd.openxmlformats-officedocument.drawingml.chart+xml"/>
  <Override PartName="/ppt/drawings/drawing13.xml" ContentType="application/vnd.openxmlformats-officedocument.drawingml.chartshapes+xml"/>
  <Override PartName="/ppt/charts/chart21.xml" ContentType="application/vnd.openxmlformats-officedocument.drawingml.chart+xml"/>
  <Override PartName="/ppt/drawings/drawing14.xml" ContentType="application/vnd.openxmlformats-officedocument.drawingml.chartshapes+xml"/>
  <Override PartName="/ppt/charts/chart22.xml" ContentType="application/vnd.openxmlformats-officedocument.drawingml.chart+xml"/>
  <Override PartName="/ppt/drawings/drawing15.xml" ContentType="application/vnd.openxmlformats-officedocument.drawingml.chartshapes+xml"/>
  <Override PartName="/ppt/notesSlides/notesSlide19.xml" ContentType="application/vnd.openxmlformats-officedocument.presentationml.notesSlide+xml"/>
  <Override PartName="/ppt/charts/chart23.xml" ContentType="application/vnd.openxmlformats-officedocument.drawingml.chart+xml"/>
  <Override PartName="/ppt/drawings/drawing16.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2"/>
  </p:notesMasterIdLst>
  <p:sldIdLst>
    <p:sldId id="256" r:id="rId5"/>
    <p:sldId id="257" r:id="rId6"/>
    <p:sldId id="258" r:id="rId7"/>
    <p:sldId id="259" r:id="rId8"/>
    <p:sldId id="296" r:id="rId9"/>
    <p:sldId id="297" r:id="rId10"/>
    <p:sldId id="260" r:id="rId11"/>
    <p:sldId id="311" r:id="rId12"/>
    <p:sldId id="263" r:id="rId13"/>
    <p:sldId id="262" r:id="rId14"/>
    <p:sldId id="298" r:id="rId15"/>
    <p:sldId id="314" r:id="rId16"/>
    <p:sldId id="264" r:id="rId17"/>
    <p:sldId id="275" r:id="rId18"/>
    <p:sldId id="315" r:id="rId19"/>
    <p:sldId id="310" r:id="rId20"/>
    <p:sldId id="316" r:id="rId21"/>
    <p:sldId id="299" r:id="rId22"/>
    <p:sldId id="276" r:id="rId23"/>
    <p:sldId id="318" r:id="rId24"/>
    <p:sldId id="266" r:id="rId25"/>
    <p:sldId id="277" r:id="rId26"/>
    <p:sldId id="312" r:id="rId27"/>
    <p:sldId id="278" r:id="rId28"/>
    <p:sldId id="313" r:id="rId29"/>
    <p:sldId id="279" r:id="rId30"/>
    <p:sldId id="306" r:id="rId31"/>
    <p:sldId id="307" r:id="rId32"/>
    <p:sldId id="269" r:id="rId33"/>
    <p:sldId id="281" r:id="rId34"/>
    <p:sldId id="282" r:id="rId35"/>
    <p:sldId id="283" r:id="rId36"/>
    <p:sldId id="284" r:id="rId37"/>
    <p:sldId id="300" r:id="rId38"/>
    <p:sldId id="301" r:id="rId39"/>
    <p:sldId id="302" r:id="rId40"/>
    <p:sldId id="309" r:id="rId41"/>
    <p:sldId id="288" r:id="rId42"/>
    <p:sldId id="294" r:id="rId43"/>
    <p:sldId id="271" r:id="rId44"/>
    <p:sldId id="303" r:id="rId45"/>
    <p:sldId id="290" r:id="rId46"/>
    <p:sldId id="304" r:id="rId47"/>
    <p:sldId id="291" r:id="rId48"/>
    <p:sldId id="305" r:id="rId49"/>
    <p:sldId id="308" r:id="rId50"/>
    <p:sldId id="273" r:id="rId5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BE75F3-C10F-C014-47ED-ED21A7B3DBA8}" name="Elina Nieminen" initials="EN" userId="S::elina.nieminen@sitowise.com::9de29f0e-4b4d-48a4-b622-cdf48c2e4c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0A5725-C894-4C1D-BD7C-A120D96CA3F2}" v="6" dt="2025-03-19T05:14:10.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5226" autoAdjust="0"/>
  </p:normalViewPr>
  <p:slideViewPr>
    <p:cSldViewPr snapToGrid="0">
      <p:cViewPr varScale="1">
        <p:scale>
          <a:sx n="106" d="100"/>
          <a:sy n="106" d="100"/>
        </p:scale>
        <p:origin x="11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Ravantti" userId="9c7bb21c-05f6-4efe-867d-8f7dc41b7ead" providerId="ADAL" clId="{9394E211-6DF1-467D-87DB-1C98C6439A2B}"/>
    <pc:docChg chg="modSld">
      <pc:chgData name="Sara Ravantti" userId="9c7bb21c-05f6-4efe-867d-8f7dc41b7ead" providerId="ADAL" clId="{9394E211-6DF1-467D-87DB-1C98C6439A2B}" dt="2025-03-13T13:01:51.776" v="2" actId="1036"/>
      <pc:docMkLst>
        <pc:docMk/>
      </pc:docMkLst>
      <pc:sldChg chg="mod">
        <pc:chgData name="Sara Ravantti" userId="9c7bb21c-05f6-4efe-867d-8f7dc41b7ead" providerId="ADAL" clId="{9394E211-6DF1-467D-87DB-1C98C6439A2B}" dt="2025-03-13T13:01:20.766" v="0" actId="27918"/>
        <pc:sldMkLst>
          <pc:docMk/>
          <pc:sldMk cId="3688749858" sldId="276"/>
        </pc:sldMkLst>
      </pc:sldChg>
      <pc:sldChg chg="modSp mod">
        <pc:chgData name="Sara Ravantti" userId="9c7bb21c-05f6-4efe-867d-8f7dc41b7ead" providerId="ADAL" clId="{9394E211-6DF1-467D-87DB-1C98C6439A2B}" dt="2025-03-13T13:01:44.288" v="1" actId="1076"/>
        <pc:sldMkLst>
          <pc:docMk/>
          <pc:sldMk cId="797524464" sldId="277"/>
        </pc:sldMkLst>
        <pc:graphicFrameChg chg="mod">
          <ac:chgData name="Sara Ravantti" userId="9c7bb21c-05f6-4efe-867d-8f7dc41b7ead" providerId="ADAL" clId="{9394E211-6DF1-467D-87DB-1C98C6439A2B}" dt="2025-03-13T13:01:44.288" v="1" actId="1076"/>
          <ac:graphicFrameMkLst>
            <pc:docMk/>
            <pc:sldMk cId="797524464" sldId="277"/>
            <ac:graphicFrameMk id="4" creationId="{00000000-0008-0000-0000-000003000000}"/>
          </ac:graphicFrameMkLst>
        </pc:graphicFrameChg>
      </pc:sldChg>
      <pc:sldChg chg="modSp mod">
        <pc:chgData name="Sara Ravantti" userId="9c7bb21c-05f6-4efe-867d-8f7dc41b7ead" providerId="ADAL" clId="{9394E211-6DF1-467D-87DB-1C98C6439A2B}" dt="2025-03-13T13:01:51.776" v="2" actId="1036"/>
        <pc:sldMkLst>
          <pc:docMk/>
          <pc:sldMk cId="2698433651" sldId="278"/>
        </pc:sldMkLst>
        <pc:spChg chg="mod">
          <ac:chgData name="Sara Ravantti" userId="9c7bb21c-05f6-4efe-867d-8f7dc41b7ead" providerId="ADAL" clId="{9394E211-6DF1-467D-87DB-1C98C6439A2B}" dt="2025-03-13T13:01:51.776" v="2" actId="1036"/>
          <ac:spMkLst>
            <pc:docMk/>
            <pc:sldMk cId="2698433651" sldId="278"/>
            <ac:spMk id="10" creationId="{A73C979B-DD19-488C-B8CB-06B8BBDA9F80}"/>
          </ac:spMkLst>
        </pc:spChg>
      </pc:sldChg>
    </pc:docChg>
  </pc:docChgLst>
  <pc:docChgLst>
    <pc:chgData name="Emma Liljeström" userId="2d607864-c60c-4531-896e-6bb04731e665" providerId="ADAL" clId="{260A5725-C894-4C1D-BD7C-A120D96CA3F2}"/>
    <pc:docChg chg="custSel modSld">
      <pc:chgData name="Emma Liljeström" userId="2d607864-c60c-4531-896e-6bb04731e665" providerId="ADAL" clId="{260A5725-C894-4C1D-BD7C-A120D96CA3F2}" dt="2025-03-19T05:14:10.443" v="126"/>
      <pc:docMkLst>
        <pc:docMk/>
      </pc:docMkLst>
      <pc:sldChg chg="modSp mod">
        <pc:chgData name="Emma Liljeström" userId="2d607864-c60c-4531-896e-6bb04731e665" providerId="ADAL" clId="{260A5725-C894-4C1D-BD7C-A120D96CA3F2}" dt="2025-03-19T04:37:05.075" v="54" actId="20577"/>
        <pc:sldMkLst>
          <pc:docMk/>
          <pc:sldMk cId="3578331073" sldId="259"/>
        </pc:sldMkLst>
        <pc:spChg chg="mod">
          <ac:chgData name="Emma Liljeström" userId="2d607864-c60c-4531-896e-6bb04731e665" providerId="ADAL" clId="{260A5725-C894-4C1D-BD7C-A120D96CA3F2}" dt="2025-03-19T04:36:48.291" v="26" actId="20577"/>
          <ac:spMkLst>
            <pc:docMk/>
            <pc:sldMk cId="3578331073" sldId="259"/>
            <ac:spMk id="4" creationId="{AC1FC1F3-71AE-4CA2-A7CD-F6FBFDEDD68E}"/>
          </ac:spMkLst>
        </pc:spChg>
        <pc:spChg chg="mod">
          <ac:chgData name="Emma Liljeström" userId="2d607864-c60c-4531-896e-6bb04731e665" providerId="ADAL" clId="{260A5725-C894-4C1D-BD7C-A120D96CA3F2}" dt="2025-03-19T04:37:05.075" v="54" actId="20577"/>
          <ac:spMkLst>
            <pc:docMk/>
            <pc:sldMk cId="3578331073" sldId="259"/>
            <ac:spMk id="9" creationId="{7D672078-7510-594B-3D76-60A0484F7179}"/>
          </ac:spMkLst>
        </pc:spChg>
      </pc:sldChg>
      <pc:sldChg chg="modSp mod">
        <pc:chgData name="Emma Liljeström" userId="2d607864-c60c-4531-896e-6bb04731e665" providerId="ADAL" clId="{260A5725-C894-4C1D-BD7C-A120D96CA3F2}" dt="2025-03-19T05:03:30.327" v="98" actId="947"/>
        <pc:sldMkLst>
          <pc:docMk/>
          <pc:sldMk cId="332760911" sldId="266"/>
        </pc:sldMkLst>
        <pc:graphicFrameChg chg="modGraphic">
          <ac:chgData name="Emma Liljeström" userId="2d607864-c60c-4531-896e-6bb04731e665" providerId="ADAL" clId="{260A5725-C894-4C1D-BD7C-A120D96CA3F2}" dt="2025-03-19T05:03:30.327" v="98" actId="947"/>
          <ac:graphicFrameMkLst>
            <pc:docMk/>
            <pc:sldMk cId="332760911" sldId="266"/>
            <ac:graphicFrameMk id="5" creationId="{BBFC005E-4CB8-AA54-1850-891AB34F6B7B}"/>
          </ac:graphicFrameMkLst>
        </pc:graphicFrameChg>
      </pc:sldChg>
      <pc:sldChg chg="modSp mod">
        <pc:chgData name="Emma Liljeström" userId="2d607864-c60c-4531-896e-6bb04731e665" providerId="ADAL" clId="{260A5725-C894-4C1D-BD7C-A120D96CA3F2}" dt="2025-03-19T05:08:20.196" v="120" actId="1076"/>
        <pc:sldMkLst>
          <pc:docMk/>
          <pc:sldMk cId="3577247135" sldId="288"/>
        </pc:sldMkLst>
        <pc:spChg chg="mod">
          <ac:chgData name="Emma Liljeström" userId="2d607864-c60c-4531-896e-6bb04731e665" providerId="ADAL" clId="{260A5725-C894-4C1D-BD7C-A120D96CA3F2}" dt="2025-03-19T05:08:20.196" v="120" actId="1076"/>
          <ac:spMkLst>
            <pc:docMk/>
            <pc:sldMk cId="3577247135" sldId="288"/>
            <ac:spMk id="10" creationId="{2E136F48-225E-4502-AA96-252C2A09F028}"/>
          </ac:spMkLst>
        </pc:spChg>
      </pc:sldChg>
      <pc:sldChg chg="modSp">
        <pc:chgData name="Emma Liljeström" userId="2d607864-c60c-4531-896e-6bb04731e665" providerId="ADAL" clId="{260A5725-C894-4C1D-BD7C-A120D96CA3F2}" dt="2025-03-19T05:06:35.521" v="99"/>
        <pc:sldMkLst>
          <pc:docMk/>
          <pc:sldMk cId="2723449409" sldId="300"/>
        </pc:sldMkLst>
        <pc:graphicFrameChg chg="mod">
          <ac:chgData name="Emma Liljeström" userId="2d607864-c60c-4531-896e-6bb04731e665" providerId="ADAL" clId="{260A5725-C894-4C1D-BD7C-A120D96CA3F2}" dt="2025-03-19T05:06:35.521" v="99"/>
          <ac:graphicFrameMkLst>
            <pc:docMk/>
            <pc:sldMk cId="2723449409" sldId="300"/>
            <ac:graphicFrameMk id="2" creationId="{00000000-0008-0000-2400-000002000000}"/>
          </ac:graphicFrameMkLst>
        </pc:graphicFrameChg>
      </pc:sldChg>
      <pc:sldChg chg="modSp">
        <pc:chgData name="Emma Liljeström" userId="2d607864-c60c-4531-896e-6bb04731e665" providerId="ADAL" clId="{260A5725-C894-4C1D-BD7C-A120D96CA3F2}" dt="2025-03-19T05:06:49.003" v="100"/>
        <pc:sldMkLst>
          <pc:docMk/>
          <pc:sldMk cId="616219274" sldId="302"/>
        </pc:sldMkLst>
        <pc:graphicFrameChg chg="mod">
          <ac:chgData name="Emma Liljeström" userId="2d607864-c60c-4531-896e-6bb04731e665" providerId="ADAL" clId="{260A5725-C894-4C1D-BD7C-A120D96CA3F2}" dt="2025-03-19T05:06:49.003" v="100"/>
          <ac:graphicFrameMkLst>
            <pc:docMk/>
            <pc:sldMk cId="616219274" sldId="302"/>
            <ac:graphicFrameMk id="2" creationId="{54457981-C0B3-4DCA-8E3F-6E82C64D471C}"/>
          </ac:graphicFrameMkLst>
        </pc:graphicFrameChg>
      </pc:sldChg>
      <pc:sldChg chg="modSp mod">
        <pc:chgData name="Emma Liljeström" userId="2d607864-c60c-4531-896e-6bb04731e665" providerId="ADAL" clId="{260A5725-C894-4C1D-BD7C-A120D96CA3F2}" dt="2025-03-19T05:11:09.506" v="125" actId="20577"/>
        <pc:sldMkLst>
          <pc:docMk/>
          <pc:sldMk cId="762897569" sldId="308"/>
        </pc:sldMkLst>
        <pc:graphicFrameChg chg="modGraphic">
          <ac:chgData name="Emma Liljeström" userId="2d607864-c60c-4531-896e-6bb04731e665" providerId="ADAL" clId="{260A5725-C894-4C1D-BD7C-A120D96CA3F2}" dt="2025-03-19T05:11:09.506" v="125" actId="20577"/>
          <ac:graphicFrameMkLst>
            <pc:docMk/>
            <pc:sldMk cId="762897569" sldId="308"/>
            <ac:graphicFrameMk id="3" creationId="{5A306875-8915-D424-4611-4F22856B4F03}"/>
          </ac:graphicFrameMkLst>
        </pc:graphicFrameChg>
      </pc:sldChg>
      <pc:sldChg chg="modSp mod">
        <pc:chgData name="Emma Liljeström" userId="2d607864-c60c-4531-896e-6bb04731e665" providerId="ADAL" clId="{260A5725-C894-4C1D-BD7C-A120D96CA3F2}" dt="2025-03-19T04:58:37.210" v="97" actId="20577"/>
        <pc:sldMkLst>
          <pc:docMk/>
          <pc:sldMk cId="915727994" sldId="310"/>
        </pc:sldMkLst>
        <pc:spChg chg="mod">
          <ac:chgData name="Emma Liljeström" userId="2d607864-c60c-4531-896e-6bb04731e665" providerId="ADAL" clId="{260A5725-C894-4C1D-BD7C-A120D96CA3F2}" dt="2025-03-19T04:58:37.210" v="97" actId="20577"/>
          <ac:spMkLst>
            <pc:docMk/>
            <pc:sldMk cId="915727994" sldId="310"/>
            <ac:spMk id="3" creationId="{17B38281-FF2D-4218-BAFD-2D3C06C1C296}"/>
          </ac:spMkLst>
        </pc:spChg>
      </pc:sldChg>
      <pc:sldChg chg="modSp mod">
        <pc:chgData name="Emma Liljeström" userId="2d607864-c60c-4531-896e-6bb04731e665" providerId="ADAL" clId="{260A5725-C894-4C1D-BD7C-A120D96CA3F2}" dt="2025-03-19T04:40:45.632" v="61" actId="14100"/>
        <pc:sldMkLst>
          <pc:docMk/>
          <pc:sldMk cId="1025284293" sldId="311"/>
        </pc:sldMkLst>
        <pc:spChg chg="mod">
          <ac:chgData name="Emma Liljeström" userId="2d607864-c60c-4531-896e-6bb04731e665" providerId="ADAL" clId="{260A5725-C894-4C1D-BD7C-A120D96CA3F2}" dt="2025-03-19T04:38:18.578" v="55" actId="20577"/>
          <ac:spMkLst>
            <pc:docMk/>
            <pc:sldMk cId="1025284293" sldId="311"/>
            <ac:spMk id="3" creationId="{917D12A6-B42C-41A9-8F43-7871AEA19FDC}"/>
          </ac:spMkLst>
        </pc:spChg>
        <pc:spChg chg="mod">
          <ac:chgData name="Emma Liljeström" userId="2d607864-c60c-4531-896e-6bb04731e665" providerId="ADAL" clId="{260A5725-C894-4C1D-BD7C-A120D96CA3F2}" dt="2025-03-19T04:40:42.886" v="60" actId="1076"/>
          <ac:spMkLst>
            <pc:docMk/>
            <pc:sldMk cId="1025284293" sldId="311"/>
            <ac:spMk id="10" creationId="{2ECE5BB1-EA9E-4F59-90F8-6EDA0334A01C}"/>
          </ac:spMkLst>
        </pc:spChg>
        <pc:graphicFrameChg chg="mod">
          <ac:chgData name="Emma Liljeström" userId="2d607864-c60c-4531-896e-6bb04731e665" providerId="ADAL" clId="{260A5725-C894-4C1D-BD7C-A120D96CA3F2}" dt="2025-03-19T04:40:45.632" v="61" actId="14100"/>
          <ac:graphicFrameMkLst>
            <pc:docMk/>
            <pc:sldMk cId="1025284293" sldId="311"/>
            <ac:graphicFrameMk id="5" creationId="{00000000-0008-0000-1200-000002000000}"/>
          </ac:graphicFrameMkLst>
        </pc:graphicFrameChg>
      </pc:sldChg>
      <pc:sldChg chg="modSp">
        <pc:chgData name="Emma Liljeström" userId="2d607864-c60c-4531-896e-6bb04731e665" providerId="ADAL" clId="{260A5725-C894-4C1D-BD7C-A120D96CA3F2}" dt="2025-03-19T05:14:10.443" v="126"/>
        <pc:sldMkLst>
          <pc:docMk/>
          <pc:sldMk cId="3899757863" sldId="315"/>
        </pc:sldMkLst>
        <pc:graphicFrameChg chg="mod">
          <ac:chgData name="Emma Liljeström" userId="2d607864-c60c-4531-896e-6bb04731e665" providerId="ADAL" clId="{260A5725-C894-4C1D-BD7C-A120D96CA3F2}" dt="2025-03-19T05:14:10.443" v="126"/>
          <ac:graphicFrameMkLst>
            <pc:docMk/>
            <pc:sldMk cId="3899757863" sldId="315"/>
            <ac:graphicFrameMk id="2" creationId="{00000000-0008-0000-0000-00000300000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sara.ravantti\Desktop\CO2-raporttiohjelma2025\KAAVIOT.xlsm"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sara.ravantti\Desktop\CO2-raporttiohjelma2025\KAAVIOT.xlsm"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sara.ravantti\Desktop\CO2-raporttiohjelma2025\KAAVIOT.xlsm"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sara.ravantti\Desktop\CO2-raporttiohjelma2025\KAAVIOT.xlsm"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sara.ravantti\Desktop\CO2-raporttiohjelma2025\KAAVIOT.xlsm"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sara.ravantti\Desktop\CO2-raporttiohjelma2025\KAAVIOT.xlsm"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sara.ravantti\Desktop\CO2-raporttiohjelma2025\KAAVIOT.xlsm"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sara.ravantti\Desktop\CO2-raporttiohjelma2025\KAAVIOT.xlsm"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sara.ravantti\Desktop\CO2-raporttiohjelma2025\KAAVIOT.xlsm"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ara.ravantti\Desktop\CO2-raporttiohjelma2025\KAAVIOT.xlsm"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sara.ravantti\Desktop\CO2-raporttiohjelma2025\KAAVIOT.xlsm"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sara.ravantti\Desktop\CO2-raporttiohjelma2025\KAAVIOT.xlsm"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Users\sara.ravantti\Desktop\CO2-raporttiohjelma2025\KAAVIOT.xlsm"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C:\Users\sara.ravantti\Desktop\CO2-raporttiohjelma2025\KAAVIOT.xlsm"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ara.ravantti\Desktop\CO2-raporttiohjelma2025\KAAVIOT.xlsm"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ara.ravantti\Desktop\CO2-raporttiohjelma2025\KAAVIOT.xlsm"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sara.ravantti\Desktop\CO2-raporttiohjelma2025\KAAVIOT.xlsm"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52647332405532"/>
          <c:y val="0.18947355595971888"/>
          <c:w val="0.54931542367036779"/>
          <c:h val="0.69948018061686956"/>
        </c:manualLayout>
      </c:layout>
      <c:pieChart>
        <c:varyColors val="1"/>
        <c:ser>
          <c:idx val="2"/>
          <c:order val="0"/>
          <c:dPt>
            <c:idx val="0"/>
            <c:bubble3D val="0"/>
            <c:spPr>
              <a:solidFill>
                <a:srgbClr val="CCFF99"/>
              </a:solidFill>
            </c:spPr>
            <c:extLst>
              <c:ext xmlns:c16="http://schemas.microsoft.com/office/drawing/2014/chart" uri="{C3380CC4-5D6E-409C-BE32-E72D297353CC}">
                <c16:uniqueId val="{00000001-32CA-4FA7-A258-58B84BD53E0D}"/>
              </c:ext>
            </c:extLst>
          </c:dPt>
          <c:dPt>
            <c:idx val="1"/>
            <c:bubble3D val="0"/>
            <c:spPr>
              <a:solidFill>
                <a:srgbClr val="66CC00"/>
              </a:solidFill>
            </c:spPr>
            <c:extLst>
              <c:ext xmlns:c16="http://schemas.microsoft.com/office/drawing/2014/chart" uri="{C3380CC4-5D6E-409C-BE32-E72D297353CC}">
                <c16:uniqueId val="{00000003-32CA-4FA7-A258-58B84BD53E0D}"/>
              </c:ext>
            </c:extLst>
          </c:dPt>
          <c:dPt>
            <c:idx val="2"/>
            <c:bubble3D val="0"/>
            <c:spPr>
              <a:solidFill>
                <a:srgbClr val="99CCFF"/>
              </a:solidFill>
            </c:spPr>
            <c:extLst>
              <c:ext xmlns:c16="http://schemas.microsoft.com/office/drawing/2014/chart" uri="{C3380CC4-5D6E-409C-BE32-E72D297353CC}">
                <c16:uniqueId val="{00000005-32CA-4FA7-A258-58B84BD53E0D}"/>
              </c:ext>
            </c:extLst>
          </c:dPt>
          <c:dPt>
            <c:idx val="3"/>
            <c:bubble3D val="0"/>
            <c:spPr>
              <a:solidFill>
                <a:srgbClr val="99FFFF"/>
              </a:solidFill>
            </c:spPr>
            <c:extLst>
              <c:ext xmlns:c16="http://schemas.microsoft.com/office/drawing/2014/chart" uri="{C3380CC4-5D6E-409C-BE32-E72D297353CC}">
                <c16:uniqueId val="{00000007-32CA-4FA7-A258-58B84BD53E0D}"/>
              </c:ext>
            </c:extLst>
          </c:dPt>
          <c:dPt>
            <c:idx val="4"/>
            <c:bubble3D val="0"/>
            <c:spPr>
              <a:solidFill>
                <a:srgbClr val="00CCCC"/>
              </a:solidFill>
            </c:spPr>
            <c:extLst>
              <c:ext xmlns:c16="http://schemas.microsoft.com/office/drawing/2014/chart" uri="{C3380CC4-5D6E-409C-BE32-E72D297353CC}">
                <c16:uniqueId val="{00000009-32CA-4FA7-A258-58B84BD53E0D}"/>
              </c:ext>
            </c:extLst>
          </c:dPt>
          <c:dPt>
            <c:idx val="5"/>
            <c:bubble3D val="0"/>
            <c:spPr>
              <a:solidFill>
                <a:srgbClr val="006666"/>
              </a:solidFill>
            </c:spPr>
            <c:extLst>
              <c:ext xmlns:c16="http://schemas.microsoft.com/office/drawing/2014/chart" uri="{C3380CC4-5D6E-409C-BE32-E72D297353CC}">
                <c16:uniqueId val="{0000000B-32CA-4FA7-A258-58B84BD53E0D}"/>
              </c:ext>
            </c:extLst>
          </c:dPt>
          <c:dPt>
            <c:idx val="6"/>
            <c:bubble3D val="0"/>
            <c:spPr>
              <a:solidFill>
                <a:srgbClr val="0080FF"/>
              </a:solidFill>
            </c:spPr>
            <c:extLst>
              <c:ext xmlns:c16="http://schemas.microsoft.com/office/drawing/2014/chart" uri="{C3380CC4-5D6E-409C-BE32-E72D297353CC}">
                <c16:uniqueId val="{0000000D-32CA-4FA7-A258-58B84BD53E0D}"/>
              </c:ext>
            </c:extLst>
          </c:dPt>
          <c:dPt>
            <c:idx val="7"/>
            <c:bubble3D val="0"/>
            <c:spPr>
              <a:solidFill>
                <a:srgbClr val="004C99"/>
              </a:solidFill>
            </c:spPr>
            <c:extLst>
              <c:ext xmlns:c16="http://schemas.microsoft.com/office/drawing/2014/chart" uri="{C3380CC4-5D6E-409C-BE32-E72D297353CC}">
                <c16:uniqueId val="{0000000F-32CA-4FA7-A258-58B84BD53E0D}"/>
              </c:ext>
            </c:extLst>
          </c:dPt>
          <c:dPt>
            <c:idx val="8"/>
            <c:bubble3D val="0"/>
            <c:spPr>
              <a:solidFill>
                <a:srgbClr val="99FF33"/>
              </a:solidFill>
            </c:spPr>
            <c:extLst>
              <c:ext xmlns:c16="http://schemas.microsoft.com/office/drawing/2014/chart" uri="{C3380CC4-5D6E-409C-BE32-E72D297353CC}">
                <c16:uniqueId val="{00000011-32CA-4FA7-A258-58B84BD53E0D}"/>
              </c:ext>
            </c:extLst>
          </c:dPt>
          <c:dPt>
            <c:idx val="9"/>
            <c:bubble3D val="0"/>
            <c:spPr>
              <a:solidFill>
                <a:srgbClr val="00CC66"/>
              </a:solidFill>
            </c:spPr>
            <c:extLst>
              <c:ext xmlns:c16="http://schemas.microsoft.com/office/drawing/2014/chart" uri="{C3380CC4-5D6E-409C-BE32-E72D297353CC}">
                <c16:uniqueId val="{00000013-32CA-4FA7-A258-58B84BD53E0D}"/>
              </c:ext>
            </c:extLst>
          </c:dPt>
          <c:dLbls>
            <c:dLbl>
              <c:idx val="0"/>
              <c:layout>
                <c:manualLayout>
                  <c:x val="-1.5170246669996989E-2"/>
                  <c:y val="1.1536827746163025E-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2376762565012144"/>
                      <c:h val="0.20168605049790042"/>
                    </c:manualLayout>
                  </c15:layout>
                </c:ext>
                <c:ext xmlns:c16="http://schemas.microsoft.com/office/drawing/2014/chart" uri="{C3380CC4-5D6E-409C-BE32-E72D297353CC}">
                  <c16:uniqueId val="{00000001-32CA-4FA7-A258-58B84BD53E0D}"/>
                </c:ext>
              </c:extLst>
            </c:dLbl>
            <c:dLbl>
              <c:idx val="1"/>
              <c:layout>
                <c:manualLayout>
                  <c:x val="7.9808632380123062E-2"/>
                  <c:y val="-3.30336296221435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2CA-4FA7-A258-58B84BD53E0D}"/>
                </c:ext>
              </c:extLst>
            </c:dLbl>
            <c:dLbl>
              <c:idx val="2"/>
              <c:layout>
                <c:manualLayout>
                  <c:x val="0.14460608800566319"/>
                  <c:y val="9.779976543321826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2CA-4FA7-A258-58B84BD53E0D}"/>
                </c:ext>
              </c:extLst>
            </c:dLbl>
            <c:dLbl>
              <c:idx val="3"/>
              <c:layout>
                <c:manualLayout>
                  <c:x val="5.8127681979238878E-2"/>
                  <c:y val="0.1848215956494161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2CA-4FA7-A258-58B84BD53E0D}"/>
                </c:ext>
              </c:extLst>
            </c:dLbl>
            <c:dLbl>
              <c:idx val="4"/>
              <c:layout>
                <c:manualLayout>
                  <c:x val="0.18046662901972191"/>
                  <c:y val="-6.7084155801169817E-2"/>
                </c:manualLayout>
              </c:layout>
              <c:spPr>
                <a:noFill/>
                <a:ln>
                  <a:noFill/>
                </a:ln>
                <a:effectLst/>
              </c:spPr>
              <c:txPr>
                <a:bodyPr wrap="square" lIns="38100" tIns="19050" rIns="38100" bIns="19050" anchor="ctr">
                  <a:noAutofit/>
                </a:bodyPr>
                <a:lstStyle/>
                <a:p>
                  <a:pPr>
                    <a:defRPr sz="1100" b="0">
                      <a:latin typeface="Abadi Extra Light" panose="020B0204020104020204" pitchFamily="34" charset="0"/>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13053735187501961"/>
                      <c:h val="0.18565997503806536"/>
                    </c:manualLayout>
                  </c15:layout>
                </c:ext>
                <c:ext xmlns:c16="http://schemas.microsoft.com/office/drawing/2014/chart" uri="{C3380CC4-5D6E-409C-BE32-E72D297353CC}">
                  <c16:uniqueId val="{00000009-32CA-4FA7-A258-58B84BD53E0D}"/>
                </c:ext>
              </c:extLst>
            </c:dLbl>
            <c:dLbl>
              <c:idx val="5"/>
              <c:layout>
                <c:manualLayout>
                  <c:x val="-3.1687616014384562E-4"/>
                  <c:y val="5.420799512264693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2CA-4FA7-A258-58B84BD53E0D}"/>
                </c:ext>
              </c:extLst>
            </c:dLbl>
            <c:dLbl>
              <c:idx val="6"/>
              <c:layout>
                <c:manualLayout>
                  <c:x val="1.1594496823546319E-2"/>
                  <c:y val="5.681007827033617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2CA-4FA7-A258-58B84BD53E0D}"/>
                </c:ext>
              </c:extLst>
            </c:dLbl>
            <c:dLbl>
              <c:idx val="7"/>
              <c:layout>
                <c:manualLayout>
                  <c:x val="-2.3205784894181375E-2"/>
                  <c:y val="5.71017734157023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2CA-4FA7-A258-58B84BD53E0D}"/>
                </c:ext>
              </c:extLst>
            </c:dLbl>
            <c:dLbl>
              <c:idx val="8"/>
              <c:layout>
                <c:manualLayout>
                  <c:x val="-9.1714876013838154E-2"/>
                  <c:y val="3.41383962471160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2CA-4FA7-A258-58B84BD53E0D}"/>
                </c:ext>
              </c:extLst>
            </c:dLbl>
            <c:dLbl>
              <c:idx val="9"/>
              <c:layout>
                <c:manualLayout>
                  <c:x val="-6.2355034748869533E-2"/>
                  <c:y val="-1.158435947647721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32CA-4FA7-A258-58B84BD53E0D}"/>
                </c:ext>
              </c:extLst>
            </c:dLbl>
            <c:spPr>
              <a:noFill/>
              <a:ln>
                <a:noFill/>
              </a:ln>
              <a:effectLst/>
            </c:spPr>
            <c:txPr>
              <a:bodyPr wrap="square" lIns="38100" tIns="19050" rIns="38100" bIns="19050" anchor="ctr">
                <a:spAutoFit/>
              </a:bodyPr>
              <a:lstStyle/>
              <a:p>
                <a:pPr>
                  <a:defRPr sz="1100" b="0">
                    <a:latin typeface="Abadi Extra Light" panose="020B0204020104020204" pitchFamily="34" charset="0"/>
                  </a:defRPr>
                </a:pPr>
                <a:endParaRPr lang="fi-FI"/>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Lit>
              <c:ptCount val="10"/>
              <c:pt idx="0">
                <c:v>Kulutta-_x000d_jien_x000d_sähkön-_x000d_kulutus</c:v>
              </c:pt>
              <c:pt idx="1">
                <c:v>Sähkö-_x000d_lämmitys</c:v>
              </c:pt>
              <c:pt idx="2">
                <c:v>Maa-_x000d_lämpö</c:v>
              </c:pt>
              <c:pt idx="3">
                <c:v>Teolli-_x000d_suuden_x000d_sähkön-_x000d_kulutus</c:v>
              </c:pt>
              <c:pt idx="4">
                <c:v>Teoll. ja_x000d_työ-_x000d_koneet</c:v>
              </c:pt>
              <c:pt idx="5">
                <c:v>Kauko-_x000d_lämpö</c:v>
              </c:pt>
              <c:pt idx="6">
                <c:v>Erillis-_x000d_lämmitys</c:v>
              </c:pt>
              <c:pt idx="7">
                <c:v>Tie-_x000d_liikenne</c:v>
              </c:pt>
              <c:pt idx="8">
                <c:v>Maa-_x000d_talous</c:v>
              </c:pt>
              <c:pt idx="9">
                <c:v>Jäte-_x000d_huolto</c:v>
              </c:pt>
            </c:strLit>
          </c:cat>
          <c:val>
            <c:numRef>
              <c:f>([1]Lähtödata!$AG$695,[1]Lähtödata!$AG$696,[1]Lähtödata!$AG$697,[1]Lähtödata!$AG$698,[1]Lähtödata!$AG$699,[1]Lähtödata!$AG$700,[1]Lähtödata!$AG$701,[1]Lähtödata!$AG$702,[1]Lähtödata!$AG$703,[1]Lähtödata!$AG$704)</c:f>
              <c:numCache>
                <c:formatCode>0.0</c:formatCode>
                <c:ptCount val="10"/>
                <c:pt idx="0">
                  <c:v>6.5483652720913659</c:v>
                </c:pt>
                <c:pt idx="1">
                  <c:v>5.3807956109862802</c:v>
                </c:pt>
                <c:pt idx="2">
                  <c:v>0.25036470818413259</c:v>
                </c:pt>
                <c:pt idx="3">
                  <c:v>66.647416869409383</c:v>
                </c:pt>
                <c:pt idx="4">
                  <c:v>136.09801569336091</c:v>
                </c:pt>
                <c:pt idx="5">
                  <c:v>17.087737038754547</c:v>
                </c:pt>
                <c:pt idx="6">
                  <c:v>15.771537329564664</c:v>
                </c:pt>
                <c:pt idx="7">
                  <c:v>44.563610900557478</c:v>
                </c:pt>
                <c:pt idx="8">
                  <c:v>9.7164406992469861</c:v>
                </c:pt>
                <c:pt idx="9">
                  <c:v>9.2623034205505554</c:v>
                </c:pt>
              </c:numCache>
            </c:numRef>
          </c:val>
          <c:extLst>
            <c:ext xmlns:c16="http://schemas.microsoft.com/office/drawing/2014/chart" uri="{C3380CC4-5D6E-409C-BE32-E72D297353CC}">
              <c16:uniqueId val="{00000014-32CA-4FA7-A258-58B84BD53E0D}"/>
            </c:ext>
          </c:extLst>
        </c:ser>
        <c:ser>
          <c:idx val="0"/>
          <c:order val="1"/>
          <c:extLst>
            <c:ext xmlns:c16="http://schemas.microsoft.com/office/drawing/2014/chart" uri="{C3380CC4-5D6E-409C-BE32-E72D297353CC}">
              <c16:uniqueId val="{00000015-32CA-4FA7-A258-58B84BD53E0D}"/>
            </c:ext>
          </c:extLst>
        </c:ser>
        <c:ser>
          <c:idx val="1"/>
          <c:order val="2"/>
          <c:extLst>
            <c:ext xmlns:c16="http://schemas.microsoft.com/office/drawing/2014/chart" uri="{C3380CC4-5D6E-409C-BE32-E72D297353CC}">
              <c16:uniqueId val="{00000016-32CA-4FA7-A258-58B84BD53E0D}"/>
            </c:ext>
          </c:extLst>
        </c:ser>
        <c:dLbls>
          <c:showLegendKey val="0"/>
          <c:showVal val="0"/>
          <c:showCatName val="0"/>
          <c:showSerName val="0"/>
          <c:showPercent val="0"/>
          <c:showBubbleSize val="0"/>
          <c:showLeaderLines val="1"/>
        </c:dLbls>
        <c:firstSliceAng val="0"/>
      </c:pieChart>
      <c:dTable>
        <c:showHorzBorder val="1"/>
        <c:showVertBorder val="1"/>
        <c:showOutline val="1"/>
        <c:showKeys val="1"/>
        <c:txPr>
          <a:bodyPr/>
          <a:lstStyle/>
          <a:p>
            <a:pPr rtl="0">
              <a:defRPr sz="950" baseline="0"/>
            </a:pPr>
            <a:endParaRPr lang="fi-FI"/>
          </a:p>
        </c:txPr>
      </c:dTable>
    </c:plotArea>
    <c:plotVisOnly val="1"/>
    <c:dispBlanksAs val="zero"/>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1525765588546"/>
          <c:y val="2.4835768151897263E-2"/>
          <c:w val="0.8666666666666667"/>
          <c:h val="0.32558139534883723"/>
        </c:manualLayout>
      </c:layout>
      <c:barChart>
        <c:barDir val="col"/>
        <c:grouping val="clustered"/>
        <c:varyColors val="0"/>
        <c:ser>
          <c:idx val="13"/>
          <c:order val="0"/>
          <c:tx>
            <c:v> 2008</c:v>
          </c:tx>
          <c:spPr>
            <a:solidFill>
              <a:srgbClr val="CCFF99"/>
            </a:solidFill>
          </c:spPr>
          <c:invertIfNegative val="0"/>
          <c:cat>
            <c:strLit>
              <c:ptCount val="4"/>
              <c:pt idx="0">
                <c:v>Kaukolämpö</c:v>
              </c:pt>
              <c:pt idx="1">
                <c:v>Sähkölämmitys</c:v>
              </c:pt>
              <c:pt idx="2">
                <c:v>Maalämpö</c:v>
              </c:pt>
              <c:pt idx="3">
                <c:v>Erillislämmitys</c:v>
              </c:pt>
            </c:strLit>
          </c:cat>
          <c:val>
            <c:numRef>
              <c:f>([1]Lähtödata!$AG$218,[1]Lähtödata!$AG$219,[1]Lähtödata!$AG$220,[1]Lähtödata!$AG$221)</c:f>
              <c:numCache>
                <c:formatCode>0.0</c:formatCode>
                <c:ptCount val="4"/>
                <c:pt idx="0">
                  <c:v>8.7627898219816807</c:v>
                </c:pt>
                <c:pt idx="1">
                  <c:v>15.781003932579516</c:v>
                </c:pt>
                <c:pt idx="3">
                  <c:v>24.670021599589774</c:v>
                </c:pt>
              </c:numCache>
            </c:numRef>
          </c:val>
          <c:extLst>
            <c:ext xmlns:c16="http://schemas.microsoft.com/office/drawing/2014/chart" uri="{C3380CC4-5D6E-409C-BE32-E72D297353CC}">
              <c16:uniqueId val="{00000000-D600-4CF2-BB6B-A8F12E3C1ECD}"/>
            </c:ext>
          </c:extLst>
        </c:ser>
        <c:ser>
          <c:idx val="14"/>
          <c:order val="1"/>
          <c:tx>
            <c:v> 2009</c:v>
          </c:tx>
          <c:spPr>
            <a:solidFill>
              <a:srgbClr val="66CC00"/>
            </a:solidFill>
          </c:spPr>
          <c:invertIfNegative val="0"/>
          <c:cat>
            <c:strLit>
              <c:ptCount val="4"/>
              <c:pt idx="0">
                <c:v>Kaukolämpö</c:v>
              </c:pt>
              <c:pt idx="1">
                <c:v>Sähkölämmitys</c:v>
              </c:pt>
              <c:pt idx="2">
                <c:v>Maalämpö</c:v>
              </c:pt>
              <c:pt idx="3">
                <c:v>Erillislämmitys</c:v>
              </c:pt>
            </c:strLit>
          </c:cat>
          <c:val>
            <c:numRef>
              <c:f>([1]Lähtödata!$AG$225,[1]Lähtödata!$AG$226,[1]Lähtödata!$AG$227,[1]Lähtödata!$AG$228)</c:f>
              <c:numCache>
                <c:formatCode>0.0</c:formatCode>
                <c:ptCount val="4"/>
                <c:pt idx="0">
                  <c:v>18.187893648503032</c:v>
                </c:pt>
                <c:pt idx="1">
                  <c:v>20.613611158881369</c:v>
                </c:pt>
                <c:pt idx="2">
                  <c:v>0.17790103091008885</c:v>
                </c:pt>
                <c:pt idx="3">
                  <c:v>26.998755201910935</c:v>
                </c:pt>
              </c:numCache>
            </c:numRef>
          </c:val>
          <c:extLst>
            <c:ext xmlns:c16="http://schemas.microsoft.com/office/drawing/2014/chart" uri="{C3380CC4-5D6E-409C-BE32-E72D297353CC}">
              <c16:uniqueId val="{00000001-D600-4CF2-BB6B-A8F12E3C1ECD}"/>
            </c:ext>
          </c:extLst>
        </c:ser>
        <c:ser>
          <c:idx val="19"/>
          <c:order val="2"/>
          <c:tx>
            <c:v> 2010</c:v>
          </c:tx>
          <c:spPr>
            <a:solidFill>
              <a:srgbClr val="99CCFF"/>
            </a:solidFill>
          </c:spPr>
          <c:invertIfNegative val="0"/>
          <c:cat>
            <c:strLit>
              <c:ptCount val="4"/>
              <c:pt idx="0">
                <c:v>Kaukolämpö</c:v>
              </c:pt>
              <c:pt idx="1">
                <c:v>Sähkölämmitys</c:v>
              </c:pt>
              <c:pt idx="2">
                <c:v>Maalämpö</c:v>
              </c:pt>
              <c:pt idx="3">
                <c:v>Erillislämmitys</c:v>
              </c:pt>
            </c:strLit>
          </c:cat>
          <c:val>
            <c:numRef>
              <c:f>([1]Lähtödata!$AG$232,[1]Lähtödata!$AG$233,[1]Lähtödata!$AG$234,[1]Lähtödata!$AG$235)</c:f>
              <c:numCache>
                <c:formatCode>0.0</c:formatCode>
                <c:ptCount val="4"/>
                <c:pt idx="0">
                  <c:v>24.810235274823143</c:v>
                </c:pt>
                <c:pt idx="1">
                  <c:v>29.514404965846492</c:v>
                </c:pt>
                <c:pt idx="2">
                  <c:v>0.27020697013967077</c:v>
                </c:pt>
                <c:pt idx="3">
                  <c:v>30.855720230755352</c:v>
                </c:pt>
              </c:numCache>
            </c:numRef>
          </c:val>
          <c:extLst>
            <c:ext xmlns:c16="http://schemas.microsoft.com/office/drawing/2014/chart" uri="{C3380CC4-5D6E-409C-BE32-E72D297353CC}">
              <c16:uniqueId val="{00000002-D600-4CF2-BB6B-A8F12E3C1ECD}"/>
            </c:ext>
          </c:extLst>
        </c:ser>
        <c:ser>
          <c:idx val="0"/>
          <c:order val="3"/>
          <c:tx>
            <c:v> 2011</c:v>
          </c:tx>
          <c:spPr>
            <a:solidFill>
              <a:srgbClr val="99FFFF"/>
            </a:solidFill>
          </c:spPr>
          <c:invertIfNegative val="0"/>
          <c:cat>
            <c:strLit>
              <c:ptCount val="4"/>
              <c:pt idx="0">
                <c:v>Kaukolämpö</c:v>
              </c:pt>
              <c:pt idx="1">
                <c:v>Sähkölämmitys</c:v>
              </c:pt>
              <c:pt idx="2">
                <c:v>Maalämpö</c:v>
              </c:pt>
              <c:pt idx="3">
                <c:v>Erillislämmitys</c:v>
              </c:pt>
            </c:strLit>
          </c:cat>
          <c:val>
            <c:numRef>
              <c:f>([1]Lähtödata!$AG$239,[1]Lähtödata!$AG$240,[1]Lähtödata!$AG$241,[1]Lähtödata!$AG$242)</c:f>
              <c:numCache>
                <c:formatCode>0.0</c:formatCode>
                <c:ptCount val="4"/>
                <c:pt idx="0">
                  <c:v>15.0079707917489</c:v>
                </c:pt>
                <c:pt idx="1">
                  <c:v>20.772725480852817</c:v>
                </c:pt>
                <c:pt idx="2">
                  <c:v>0.23249683148289832</c:v>
                </c:pt>
                <c:pt idx="3">
                  <c:v>24.597248674517235</c:v>
                </c:pt>
              </c:numCache>
            </c:numRef>
          </c:val>
          <c:extLst>
            <c:ext xmlns:c16="http://schemas.microsoft.com/office/drawing/2014/chart" uri="{C3380CC4-5D6E-409C-BE32-E72D297353CC}">
              <c16:uniqueId val="{00000003-D600-4CF2-BB6B-A8F12E3C1ECD}"/>
            </c:ext>
          </c:extLst>
        </c:ser>
        <c:ser>
          <c:idx val="1"/>
          <c:order val="4"/>
          <c:tx>
            <c:v> 2012</c:v>
          </c:tx>
          <c:spPr>
            <a:solidFill>
              <a:srgbClr val="00CCCC"/>
            </a:solidFill>
          </c:spPr>
          <c:invertIfNegative val="0"/>
          <c:cat>
            <c:strLit>
              <c:ptCount val="4"/>
              <c:pt idx="0">
                <c:v>Kaukolämpö</c:v>
              </c:pt>
              <c:pt idx="1">
                <c:v>Sähkölämmitys</c:v>
              </c:pt>
              <c:pt idx="2">
                <c:v>Maalämpö</c:v>
              </c:pt>
              <c:pt idx="3">
                <c:v>Erillislämmitys</c:v>
              </c:pt>
            </c:strLit>
          </c:cat>
          <c:val>
            <c:numRef>
              <c:f>([1]Lähtödata!$AG$246,[1]Lähtödata!$AG$247,[1]Lähtödata!$AG$248,[1]Lähtödata!$AG$249)</c:f>
              <c:numCache>
                <c:formatCode>0.0</c:formatCode>
                <c:ptCount val="4"/>
                <c:pt idx="0">
                  <c:v>14.485814732183499</c:v>
                </c:pt>
                <c:pt idx="1">
                  <c:v>14.733335038383828</c:v>
                </c:pt>
                <c:pt idx="2">
                  <c:v>0.20130862705630614</c:v>
                </c:pt>
                <c:pt idx="3">
                  <c:v>26.780436426693321</c:v>
                </c:pt>
              </c:numCache>
            </c:numRef>
          </c:val>
          <c:extLst>
            <c:ext xmlns:c16="http://schemas.microsoft.com/office/drawing/2014/chart" uri="{C3380CC4-5D6E-409C-BE32-E72D297353CC}">
              <c16:uniqueId val="{00000004-D600-4CF2-BB6B-A8F12E3C1ECD}"/>
            </c:ext>
          </c:extLst>
        </c:ser>
        <c:ser>
          <c:idx val="2"/>
          <c:order val="5"/>
          <c:tx>
            <c:v> 2013</c:v>
          </c:tx>
          <c:spPr>
            <a:solidFill>
              <a:srgbClr val="006666"/>
            </a:solidFill>
          </c:spPr>
          <c:invertIfNegative val="0"/>
          <c:cat>
            <c:strLit>
              <c:ptCount val="4"/>
              <c:pt idx="0">
                <c:v>Kaukolämpö</c:v>
              </c:pt>
              <c:pt idx="1">
                <c:v>Sähkölämmitys</c:v>
              </c:pt>
              <c:pt idx="2">
                <c:v>Maalämpö</c:v>
              </c:pt>
              <c:pt idx="3">
                <c:v>Erillislämmitys</c:v>
              </c:pt>
            </c:strLit>
          </c:cat>
          <c:val>
            <c:numRef>
              <c:f>([1]Lähtödata!$AG$253,[1]Lähtödata!$AG$254,[1]Lähtödata!$AG$255,[1]Lähtödata!$AG$256)</c:f>
              <c:numCache>
                <c:formatCode>0.0</c:formatCode>
                <c:ptCount val="4"/>
                <c:pt idx="0">
                  <c:v>10.666271165358401</c:v>
                </c:pt>
                <c:pt idx="1">
                  <c:v>16.289953661471042</c:v>
                </c:pt>
                <c:pt idx="2">
                  <c:v>0.31364846460005807</c:v>
                </c:pt>
                <c:pt idx="3">
                  <c:v>24.451702824372166</c:v>
                </c:pt>
              </c:numCache>
            </c:numRef>
          </c:val>
          <c:extLst>
            <c:ext xmlns:c16="http://schemas.microsoft.com/office/drawing/2014/chart" uri="{C3380CC4-5D6E-409C-BE32-E72D297353CC}">
              <c16:uniqueId val="{00000005-D600-4CF2-BB6B-A8F12E3C1ECD}"/>
            </c:ext>
          </c:extLst>
        </c:ser>
        <c:ser>
          <c:idx val="17"/>
          <c:order val="6"/>
          <c:tx>
            <c:v> 2014</c:v>
          </c:tx>
          <c:spPr>
            <a:solidFill>
              <a:srgbClr val="0080FF"/>
            </a:solidFill>
          </c:spPr>
          <c:invertIfNegative val="0"/>
          <c:cat>
            <c:strLit>
              <c:ptCount val="4"/>
              <c:pt idx="0">
                <c:v>Kaukolämpö</c:v>
              </c:pt>
              <c:pt idx="1">
                <c:v>Sähkölämmitys</c:v>
              </c:pt>
              <c:pt idx="2">
                <c:v>Maalämpö</c:v>
              </c:pt>
              <c:pt idx="3">
                <c:v>Erillislämmitys</c:v>
              </c:pt>
            </c:strLit>
          </c:cat>
          <c:val>
            <c:numRef>
              <c:f>([1]Lähtödata!$AG$260,[1]Lähtödata!$AG$261,[1]Lähtödata!$AG$262,[1]Lähtödata!$AG$263)</c:f>
              <c:numCache>
                <c:formatCode>0.0</c:formatCode>
                <c:ptCount val="4"/>
                <c:pt idx="0">
                  <c:v>11.393270660357853</c:v>
                </c:pt>
                <c:pt idx="1">
                  <c:v>12.55582332703756</c:v>
                </c:pt>
                <c:pt idx="2">
                  <c:v>0.26192592053739816</c:v>
                </c:pt>
                <c:pt idx="3">
                  <c:v>24.451702824372166</c:v>
                </c:pt>
              </c:numCache>
            </c:numRef>
          </c:val>
          <c:extLst>
            <c:ext xmlns:c16="http://schemas.microsoft.com/office/drawing/2014/chart" uri="{C3380CC4-5D6E-409C-BE32-E72D297353CC}">
              <c16:uniqueId val="{00000006-D600-4CF2-BB6B-A8F12E3C1ECD}"/>
            </c:ext>
          </c:extLst>
        </c:ser>
        <c:ser>
          <c:idx val="3"/>
          <c:order val="7"/>
          <c:tx>
            <c:v> 2015</c:v>
          </c:tx>
          <c:spPr>
            <a:solidFill>
              <a:srgbClr val="004C99"/>
            </a:solidFill>
          </c:spPr>
          <c:invertIfNegative val="0"/>
          <c:cat>
            <c:strLit>
              <c:ptCount val="4"/>
              <c:pt idx="0">
                <c:v>Kaukolämpö</c:v>
              </c:pt>
              <c:pt idx="1">
                <c:v>Sähkölämmitys</c:v>
              </c:pt>
              <c:pt idx="2">
                <c:v>Maalämpö</c:v>
              </c:pt>
              <c:pt idx="3">
                <c:v>Erillislämmitys</c:v>
              </c:pt>
            </c:strLit>
          </c:cat>
          <c:val>
            <c:numRef>
              <c:f>([1]Lähtödata!$AG$267,[1]Lähtödata!$AG$268,[1]Lähtödata!$AG$269,[1]Lähtödata!$AG$270)</c:f>
              <c:numCache>
                <c:formatCode>0.0</c:formatCode>
                <c:ptCount val="4"/>
                <c:pt idx="0">
                  <c:v>13.140509118762482</c:v>
                </c:pt>
                <c:pt idx="1">
                  <c:v>9.9437177470523537</c:v>
                </c:pt>
                <c:pt idx="2">
                  <c:v>0.26571624979691472</c:v>
                </c:pt>
                <c:pt idx="3">
                  <c:v>22.705152622631292</c:v>
                </c:pt>
              </c:numCache>
            </c:numRef>
          </c:val>
          <c:extLst>
            <c:ext xmlns:c16="http://schemas.microsoft.com/office/drawing/2014/chart" uri="{C3380CC4-5D6E-409C-BE32-E72D297353CC}">
              <c16:uniqueId val="{00000007-D600-4CF2-BB6B-A8F12E3C1ECD}"/>
            </c:ext>
          </c:extLst>
        </c:ser>
        <c:ser>
          <c:idx val="15"/>
          <c:order val="8"/>
          <c:tx>
            <c:v> 2016</c:v>
          </c:tx>
          <c:spPr>
            <a:solidFill>
              <a:srgbClr val="99FF33"/>
            </a:solidFill>
          </c:spPr>
          <c:invertIfNegative val="0"/>
          <c:cat>
            <c:strLit>
              <c:ptCount val="4"/>
              <c:pt idx="0">
                <c:v>Kaukolämpö</c:v>
              </c:pt>
              <c:pt idx="1">
                <c:v>Sähkölämmitys</c:v>
              </c:pt>
              <c:pt idx="2">
                <c:v>Maalämpö</c:v>
              </c:pt>
              <c:pt idx="3">
                <c:v>Erillislämmitys</c:v>
              </c:pt>
            </c:strLit>
          </c:cat>
          <c:val>
            <c:numRef>
              <c:f>([1]Lähtödata!$AG$274,[1]Lähtödata!$AG$275,[1]Lähtödata!$AG$276,[1]Lähtödata!$AG$277)</c:f>
              <c:numCache>
                <c:formatCode>0.0</c:formatCode>
                <c:ptCount val="4"/>
                <c:pt idx="0">
                  <c:v>12.264245301748089</c:v>
                </c:pt>
                <c:pt idx="1">
                  <c:v>11.521594986903557</c:v>
                </c:pt>
                <c:pt idx="2">
                  <c:v>0.33315554264942931</c:v>
                </c:pt>
                <c:pt idx="3">
                  <c:v>24.058319677486164</c:v>
                </c:pt>
              </c:numCache>
            </c:numRef>
          </c:val>
          <c:extLst>
            <c:ext xmlns:c16="http://schemas.microsoft.com/office/drawing/2014/chart" uri="{C3380CC4-5D6E-409C-BE32-E72D297353CC}">
              <c16:uniqueId val="{00000008-D600-4CF2-BB6B-A8F12E3C1ECD}"/>
            </c:ext>
          </c:extLst>
        </c:ser>
        <c:ser>
          <c:idx val="16"/>
          <c:order val="9"/>
          <c:tx>
            <c:v> 2017</c:v>
          </c:tx>
          <c:spPr>
            <a:solidFill>
              <a:srgbClr val="00CC66"/>
            </a:solidFill>
          </c:spPr>
          <c:invertIfNegative val="0"/>
          <c:cat>
            <c:strLit>
              <c:ptCount val="4"/>
              <c:pt idx="0">
                <c:v>Kaukolämpö</c:v>
              </c:pt>
              <c:pt idx="1">
                <c:v>Sähkölämmitys</c:v>
              </c:pt>
              <c:pt idx="2">
                <c:v>Maalämpö</c:v>
              </c:pt>
              <c:pt idx="3">
                <c:v>Erillislämmitys</c:v>
              </c:pt>
            </c:strLit>
          </c:cat>
          <c:val>
            <c:numRef>
              <c:f>([1]Lähtödata!$AG$281,[1]Lähtödata!$AG$282,[1]Lähtödata!$AG$283,[1]Lähtödata!$AG$284)</c:f>
              <c:numCache>
                <c:formatCode>0.0</c:formatCode>
                <c:ptCount val="4"/>
                <c:pt idx="0">
                  <c:v>16.93019159299245</c:v>
                </c:pt>
                <c:pt idx="1">
                  <c:v>10.230084111645359</c:v>
                </c:pt>
                <c:pt idx="2">
                  <c:v>0.30719868091728764</c:v>
                </c:pt>
                <c:pt idx="3">
                  <c:v>23.090069844535854</c:v>
                </c:pt>
              </c:numCache>
            </c:numRef>
          </c:val>
          <c:extLst>
            <c:ext xmlns:c16="http://schemas.microsoft.com/office/drawing/2014/chart" uri="{C3380CC4-5D6E-409C-BE32-E72D297353CC}">
              <c16:uniqueId val="{00000009-D600-4CF2-BB6B-A8F12E3C1ECD}"/>
            </c:ext>
          </c:extLst>
        </c:ser>
        <c:ser>
          <c:idx val="4"/>
          <c:order val="10"/>
          <c:tx>
            <c:v> 2018</c:v>
          </c:tx>
          <c:spPr>
            <a:solidFill>
              <a:srgbClr val="336600"/>
            </a:solidFill>
          </c:spPr>
          <c:invertIfNegative val="0"/>
          <c:cat>
            <c:strLit>
              <c:ptCount val="4"/>
              <c:pt idx="0">
                <c:v>Kaukolämpö</c:v>
              </c:pt>
              <c:pt idx="1">
                <c:v>Sähkölämmitys</c:v>
              </c:pt>
              <c:pt idx="2">
                <c:v>Maalämpö</c:v>
              </c:pt>
              <c:pt idx="3">
                <c:v>Erillislämmitys</c:v>
              </c:pt>
            </c:strLit>
          </c:cat>
          <c:val>
            <c:numRef>
              <c:f>([1]Lähtödata!$AG$288,[1]Lähtödata!$AG$289,[1]Lähtödata!$AG$290,[1]Lähtödata!$AG$291)</c:f>
              <c:numCache>
                <c:formatCode>0.0</c:formatCode>
                <c:ptCount val="4"/>
                <c:pt idx="0">
                  <c:v>23.654982890551352</c:v>
                </c:pt>
                <c:pt idx="1">
                  <c:v>11.917594740399736</c:v>
                </c:pt>
                <c:pt idx="2">
                  <c:v>0.37574947751576981</c:v>
                </c:pt>
                <c:pt idx="3">
                  <c:v>22.422362708798758</c:v>
                </c:pt>
              </c:numCache>
            </c:numRef>
          </c:val>
          <c:extLst>
            <c:ext xmlns:c16="http://schemas.microsoft.com/office/drawing/2014/chart" uri="{C3380CC4-5D6E-409C-BE32-E72D297353CC}">
              <c16:uniqueId val="{0000000A-D600-4CF2-BB6B-A8F12E3C1ECD}"/>
            </c:ext>
          </c:extLst>
        </c:ser>
        <c:ser>
          <c:idx val="5"/>
          <c:order val="11"/>
          <c:tx>
            <c:v> 2019</c:v>
          </c:tx>
          <c:spPr>
            <a:solidFill>
              <a:srgbClr val="66B2FF"/>
            </a:solidFill>
          </c:spPr>
          <c:invertIfNegative val="0"/>
          <c:cat>
            <c:strLit>
              <c:ptCount val="4"/>
              <c:pt idx="0">
                <c:v>Kaukolämpö</c:v>
              </c:pt>
              <c:pt idx="1">
                <c:v>Sähkölämmitys</c:v>
              </c:pt>
              <c:pt idx="2">
                <c:v>Maalämpö</c:v>
              </c:pt>
              <c:pt idx="3">
                <c:v>Erillislämmitys</c:v>
              </c:pt>
            </c:strLit>
          </c:cat>
          <c:val>
            <c:numRef>
              <c:f>([1]Lähtödata!$AG$295,[1]Lähtödata!$AG$296,[1]Lähtödata!$AG$297,[1]Lähtödata!$AG$298)</c:f>
              <c:numCache>
                <c:formatCode>0.0</c:formatCode>
                <c:ptCount val="4"/>
                <c:pt idx="0">
                  <c:v>22.043117091504893</c:v>
                </c:pt>
                <c:pt idx="1">
                  <c:v>10.043855601031273</c:v>
                </c:pt>
                <c:pt idx="2">
                  <c:v>0.33341712394040313</c:v>
                </c:pt>
                <c:pt idx="3">
                  <c:v>20.943593891064221</c:v>
                </c:pt>
              </c:numCache>
            </c:numRef>
          </c:val>
          <c:extLst>
            <c:ext xmlns:c16="http://schemas.microsoft.com/office/drawing/2014/chart" uri="{C3380CC4-5D6E-409C-BE32-E72D297353CC}">
              <c16:uniqueId val="{0000000B-D600-4CF2-BB6B-A8F12E3C1ECD}"/>
            </c:ext>
          </c:extLst>
        </c:ser>
        <c:ser>
          <c:idx val="6"/>
          <c:order val="12"/>
          <c:tx>
            <c:v> 2020</c:v>
          </c:tx>
          <c:spPr>
            <a:solidFill>
              <a:srgbClr val="CCCCFB"/>
            </a:solidFill>
          </c:spPr>
          <c:invertIfNegative val="0"/>
          <c:cat>
            <c:strLit>
              <c:ptCount val="4"/>
              <c:pt idx="0">
                <c:v>Kaukolämpö</c:v>
              </c:pt>
              <c:pt idx="1">
                <c:v>Sähkölämmitys</c:v>
              </c:pt>
              <c:pt idx="2">
                <c:v>Maalämpö</c:v>
              </c:pt>
              <c:pt idx="3">
                <c:v>Erillislämmitys</c:v>
              </c:pt>
            </c:strLit>
          </c:cat>
          <c:val>
            <c:numRef>
              <c:f>([1]Lähtödata!$AG$302,[1]Lähtödata!$AG$303,[1]Lähtödata!$AG$304,[1]Lähtödata!$AG$305)</c:f>
              <c:numCache>
                <c:formatCode>0.0</c:formatCode>
                <c:ptCount val="4"/>
                <c:pt idx="0">
                  <c:v>15.992479408615877</c:v>
                </c:pt>
                <c:pt idx="1">
                  <c:v>7.1328727728193551</c:v>
                </c:pt>
                <c:pt idx="2">
                  <c:v>0.25174089595302224</c:v>
                </c:pt>
                <c:pt idx="3">
                  <c:v>18.866642684220725</c:v>
                </c:pt>
              </c:numCache>
            </c:numRef>
          </c:val>
          <c:extLst>
            <c:ext xmlns:c16="http://schemas.microsoft.com/office/drawing/2014/chart" uri="{C3380CC4-5D6E-409C-BE32-E72D297353CC}">
              <c16:uniqueId val="{0000000C-D600-4CF2-BB6B-A8F12E3C1ECD}"/>
            </c:ext>
          </c:extLst>
        </c:ser>
        <c:ser>
          <c:idx val="7"/>
          <c:order val="13"/>
          <c:tx>
            <c:v> 2021</c:v>
          </c:tx>
          <c:spPr>
            <a:solidFill>
              <a:srgbClr val="9933FF"/>
            </a:solidFill>
          </c:spPr>
          <c:invertIfNegative val="0"/>
          <c:cat>
            <c:strLit>
              <c:ptCount val="4"/>
              <c:pt idx="0">
                <c:v>Kaukolämpö</c:v>
              </c:pt>
              <c:pt idx="1">
                <c:v>Sähkölämmitys</c:v>
              </c:pt>
              <c:pt idx="2">
                <c:v>Maalämpö</c:v>
              </c:pt>
              <c:pt idx="3">
                <c:v>Erillislämmitys</c:v>
              </c:pt>
            </c:strLit>
          </c:cat>
          <c:val>
            <c:numRef>
              <c:f>([1]Lähtödata!$AG$309,[1]Lähtödata!$AG$310,[1]Lähtödata!$AG$311,[1]Lähtödata!$AG$312)</c:f>
              <c:numCache>
                <c:formatCode>0.0</c:formatCode>
                <c:ptCount val="4"/>
                <c:pt idx="0">
                  <c:v>17.022183450440277</c:v>
                </c:pt>
                <c:pt idx="1">
                  <c:v>9.0157952837195463</c:v>
                </c:pt>
                <c:pt idx="2">
                  <c:v>0.32712249897647416</c:v>
                </c:pt>
                <c:pt idx="3">
                  <c:v>18.972738113902395</c:v>
                </c:pt>
              </c:numCache>
            </c:numRef>
          </c:val>
          <c:extLst>
            <c:ext xmlns:c16="http://schemas.microsoft.com/office/drawing/2014/chart" uri="{C3380CC4-5D6E-409C-BE32-E72D297353CC}">
              <c16:uniqueId val="{0000000D-D600-4CF2-BB6B-A8F12E3C1ECD}"/>
            </c:ext>
          </c:extLst>
        </c:ser>
        <c:ser>
          <c:idx val="8"/>
          <c:order val="14"/>
          <c:tx>
            <c:v> 2022</c:v>
          </c:tx>
          <c:spPr>
            <a:solidFill>
              <a:srgbClr val="FFCCE5"/>
            </a:solidFill>
          </c:spPr>
          <c:invertIfNegative val="0"/>
          <c:cat>
            <c:strLit>
              <c:ptCount val="4"/>
              <c:pt idx="0">
                <c:v>Kaukolämpö</c:v>
              </c:pt>
              <c:pt idx="1">
                <c:v>Sähkölämmitys</c:v>
              </c:pt>
              <c:pt idx="2">
                <c:v>Maalämpö</c:v>
              </c:pt>
              <c:pt idx="3">
                <c:v>Erillislämmitys</c:v>
              </c:pt>
            </c:strLit>
          </c:cat>
          <c:val>
            <c:numRef>
              <c:f>([1]Lähtödata!$AG$316,[1]Lähtödata!$AG$317,[1]Lähtödata!$AG$318,[1]Lähtödata!$AG$319)</c:f>
              <c:numCache>
                <c:formatCode>0.0</c:formatCode>
                <c:ptCount val="4"/>
                <c:pt idx="0">
                  <c:v>22.362565856932669</c:v>
                </c:pt>
                <c:pt idx="1">
                  <c:v>7.9279359784878141</c:v>
                </c:pt>
                <c:pt idx="2">
                  <c:v>0.32633870693075034</c:v>
                </c:pt>
                <c:pt idx="3">
                  <c:v>17.449604480862419</c:v>
                </c:pt>
              </c:numCache>
            </c:numRef>
          </c:val>
          <c:extLst>
            <c:ext xmlns:c16="http://schemas.microsoft.com/office/drawing/2014/chart" uri="{C3380CC4-5D6E-409C-BE32-E72D297353CC}">
              <c16:uniqueId val="{0000000E-D600-4CF2-BB6B-A8F12E3C1ECD}"/>
            </c:ext>
          </c:extLst>
        </c:ser>
        <c:ser>
          <c:idx val="9"/>
          <c:order val="15"/>
          <c:tx>
            <c:v> 2023</c:v>
          </c:tx>
          <c:spPr>
            <a:solidFill>
              <a:srgbClr val="CCE5FF"/>
            </a:solidFill>
          </c:spPr>
          <c:invertIfNegative val="0"/>
          <c:cat>
            <c:strLit>
              <c:ptCount val="4"/>
              <c:pt idx="0">
                <c:v>Kaukolämpö</c:v>
              </c:pt>
              <c:pt idx="1">
                <c:v>Sähkölämmitys</c:v>
              </c:pt>
              <c:pt idx="2">
                <c:v>Maalämpö</c:v>
              </c:pt>
              <c:pt idx="3">
                <c:v>Erillislämmitys</c:v>
              </c:pt>
            </c:strLit>
          </c:cat>
          <c:val>
            <c:numRef>
              <c:f>([1]Lähtödata!$AG$323,[1]Lähtödata!$AG$324,[1]Lähtödata!$AG$325,[1]Lähtödata!$AG$326)</c:f>
              <c:numCache>
                <c:formatCode>0.0</c:formatCode>
                <c:ptCount val="4"/>
                <c:pt idx="0">
                  <c:v>17.087737038754547</c:v>
                </c:pt>
                <c:pt idx="1">
                  <c:v>5.3807956109862802</c:v>
                </c:pt>
                <c:pt idx="2">
                  <c:v>0.25036470818413259</c:v>
                </c:pt>
                <c:pt idx="3">
                  <c:v>15.771537329564664</c:v>
                </c:pt>
              </c:numCache>
            </c:numRef>
          </c:val>
          <c:extLst>
            <c:ext xmlns:c16="http://schemas.microsoft.com/office/drawing/2014/chart" uri="{C3380CC4-5D6E-409C-BE32-E72D297353CC}">
              <c16:uniqueId val="{0000000F-D600-4CF2-BB6B-A8F12E3C1ECD}"/>
            </c:ext>
          </c:extLst>
        </c:ser>
        <c:ser>
          <c:idx val="10"/>
          <c:order val="16"/>
          <c:tx>
            <c:v> 2024*</c:v>
          </c:tx>
          <c:spPr>
            <a:solidFill>
              <a:srgbClr val="4C0099"/>
            </a:solidFill>
          </c:spPr>
          <c:invertIfNegative val="0"/>
          <c:cat>
            <c:strLit>
              <c:ptCount val="4"/>
              <c:pt idx="0">
                <c:v>Kaukolämpö</c:v>
              </c:pt>
              <c:pt idx="1">
                <c:v>Sähkölämmitys</c:v>
              </c:pt>
              <c:pt idx="2">
                <c:v>Maalämpö</c:v>
              </c:pt>
              <c:pt idx="3">
                <c:v>Erillislämmitys</c:v>
              </c:pt>
            </c:strLit>
          </c:cat>
          <c:val>
            <c:numRef>
              <c:f>([1]Lähtödata!$AG$330,[1]Lähtödata!$AG$331,[1]Lähtödata!$AG$332,[1]Lähtödata!$AG$333)</c:f>
              <c:numCache>
                <c:formatCode>0.0</c:formatCode>
                <c:ptCount val="4"/>
                <c:pt idx="0">
                  <c:v>21.908086027146791</c:v>
                </c:pt>
                <c:pt idx="1">
                  <c:v>3.8465445194993051</c:v>
                </c:pt>
                <c:pt idx="2">
                  <c:v>0.17986501307585548</c:v>
                </c:pt>
                <c:pt idx="3">
                  <c:v>14.989470358802581</c:v>
                </c:pt>
              </c:numCache>
            </c:numRef>
          </c:val>
          <c:extLst>
            <c:ext xmlns:c16="http://schemas.microsoft.com/office/drawing/2014/chart" uri="{C3380CC4-5D6E-409C-BE32-E72D297353CC}">
              <c16:uniqueId val="{00000010-D600-4CF2-BB6B-A8F12E3C1ECD}"/>
            </c:ext>
          </c:extLst>
        </c:ser>
        <c:dLbls>
          <c:showLegendKey val="0"/>
          <c:showVal val="0"/>
          <c:showCatName val="0"/>
          <c:showSerName val="0"/>
          <c:showPercent val="0"/>
          <c:showBubbleSize val="0"/>
        </c:dLbls>
        <c:gapWidth val="15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40"/>
          <c:min val="0"/>
        </c:scaling>
        <c:delete val="0"/>
        <c:axPos val="l"/>
        <c:majorGridlines/>
        <c:numFmt formatCode="0" sourceLinked="0"/>
        <c:majorTickMark val="none"/>
        <c:minorTickMark val="none"/>
        <c:tickLblPos val="nextTo"/>
        <c:txPr>
          <a:bodyPr/>
          <a:lstStyle/>
          <a:p>
            <a:pPr>
              <a:defRPr sz="900" b="0" baseline="0">
                <a:latin typeface="Abadi Extra Light"/>
                <a:ea typeface="Abadi Extra Light"/>
                <a:cs typeface="Abadi Extra Light"/>
              </a:defRPr>
            </a:pPr>
            <a:endParaRPr lang="fi-FI"/>
          </a:p>
        </c:txPr>
        <c:crossAx val="232265600"/>
        <c:crosses val="autoZero"/>
        <c:crossBetween val="between"/>
        <c:majorUnit val="8"/>
      </c:val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'Normeeratut päästöt'!$A$55</c:f>
              <c:strCache>
                <c:ptCount val="1"/>
                <c:pt idx="0">
                  <c:v>Kaukolämpö (normeerattu)</c:v>
                </c:pt>
              </c:strCache>
            </c:strRef>
          </c:tx>
          <c:spPr>
            <a:solidFill>
              <a:srgbClr val="00CCCC"/>
            </a:solidFill>
            <a:ln>
              <a:noFill/>
            </a:ln>
            <a:effectLst/>
          </c:spPr>
          <c:invertIfNegative val="0"/>
          <c:cat>
            <c:numRef>
              <c:f>'Normeeratut päästöt'!$B$47:$Q$47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'Normeeratut päästöt'!$B$55:$Q$55</c:f>
              <c:numCache>
                <c:formatCode>0.0</c:formatCode>
                <c:ptCount val="16"/>
                <c:pt idx="0">
                  <c:v>9.621801089081357</c:v>
                </c:pt>
                <c:pt idx="1">
                  <c:v>18.495691580972345</c:v>
                </c:pt>
                <c:pt idx="2">
                  <c:v>22.809723103629114</c:v>
                </c:pt>
                <c:pt idx="3">
                  <c:v>16.254507272633237</c:v>
                </c:pt>
                <c:pt idx="4">
                  <c:v>14.646691511620951</c:v>
                </c:pt>
                <c:pt idx="5">
                  <c:v>11.561923761155628</c:v>
                </c:pt>
                <c:pt idx="6">
                  <c:v>12.382024695507457</c:v>
                </c:pt>
                <c:pt idx="7">
                  <c:v>15.354260866702145</c:v>
                </c:pt>
                <c:pt idx="8">
                  <c:v>13.0092737444006</c:v>
                </c:pt>
                <c:pt idx="9">
                  <c:v>17.910748737322606</c:v>
                </c:pt>
                <c:pt idx="10">
                  <c:v>25.124987573906225</c:v>
                </c:pt>
                <c:pt idx="11">
                  <c:v>23.760721799347223</c:v>
                </c:pt>
                <c:pt idx="12">
                  <c:v>19.113597622246736</c:v>
                </c:pt>
                <c:pt idx="13">
                  <c:v>17.491974731912947</c:v>
                </c:pt>
                <c:pt idx="14">
                  <c:v>24.194992173325716</c:v>
                </c:pt>
                <c:pt idx="15">
                  <c:v>17.808870318176446</c:v>
                </c:pt>
              </c:numCache>
            </c:numRef>
          </c:val>
          <c:extLst>
            <c:ext xmlns:c16="http://schemas.microsoft.com/office/drawing/2014/chart" uri="{C3380CC4-5D6E-409C-BE32-E72D297353CC}">
              <c16:uniqueId val="{00000000-E1B1-494C-B01E-78CB114F0AAA}"/>
            </c:ext>
          </c:extLst>
        </c:ser>
        <c:ser>
          <c:idx val="2"/>
          <c:order val="1"/>
          <c:tx>
            <c:strRef>
              <c:f>'Normeeratut päästöt'!$A$56</c:f>
              <c:strCache>
                <c:ptCount val="1"/>
                <c:pt idx="0">
                  <c:v>Sähkölämmitys (normeerattu)</c:v>
                </c:pt>
              </c:strCache>
            </c:strRef>
          </c:tx>
          <c:spPr>
            <a:solidFill>
              <a:srgbClr val="66CC00"/>
            </a:solidFill>
            <a:ln>
              <a:noFill/>
            </a:ln>
            <a:effectLst/>
          </c:spPr>
          <c:invertIfNegative val="0"/>
          <c:cat>
            <c:numRef>
              <c:f>'Normeeratut päästöt'!$B$47:$Q$47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'Normeeratut päästöt'!$B$56:$Q$56</c:f>
              <c:numCache>
                <c:formatCode>0.0</c:formatCode>
                <c:ptCount val="16"/>
                <c:pt idx="0">
                  <c:v>18.5743865213806</c:v>
                </c:pt>
                <c:pt idx="1">
                  <c:v>18.68229729717892</c:v>
                </c:pt>
                <c:pt idx="2">
                  <c:v>19.057475004319688</c:v>
                </c:pt>
                <c:pt idx="3">
                  <c:v>19.268559502242585</c:v>
                </c:pt>
                <c:pt idx="4">
                  <c:v>19.457665047241694</c:v>
                </c:pt>
                <c:pt idx="5">
                  <c:v>19.645506036448914</c:v>
                </c:pt>
                <c:pt idx="6">
                  <c:v>19.710536552370044</c:v>
                </c:pt>
                <c:pt idx="7">
                  <c:v>19.733849244096728</c:v>
                </c:pt>
                <c:pt idx="8">
                  <c:v>19.926174151455808</c:v>
                </c:pt>
                <c:pt idx="9">
                  <c:v>20.309970250963783</c:v>
                </c:pt>
                <c:pt idx="10">
                  <c:v>20.575496694024768</c:v>
                </c:pt>
                <c:pt idx="11">
                  <c:v>20.768860010508018</c:v>
                </c:pt>
                <c:pt idx="12">
                  <c:v>21.094558113817993</c:v>
                </c:pt>
                <c:pt idx="13">
                  <c:v>21.628755308065234</c:v>
                </c:pt>
                <c:pt idx="14">
                  <c:v>21.883421482190599</c:v>
                </c:pt>
                <c:pt idx="15">
                  <c:v>21.6123819659785</c:v>
                </c:pt>
              </c:numCache>
            </c:numRef>
          </c:val>
          <c:extLst>
            <c:ext xmlns:c16="http://schemas.microsoft.com/office/drawing/2014/chart" uri="{C3380CC4-5D6E-409C-BE32-E72D297353CC}">
              <c16:uniqueId val="{00000001-E1B1-494C-B01E-78CB114F0AAA}"/>
            </c:ext>
          </c:extLst>
        </c:ser>
        <c:ser>
          <c:idx val="3"/>
          <c:order val="2"/>
          <c:tx>
            <c:strRef>
              <c:f>'Normeeratut päästöt'!$A$57</c:f>
              <c:strCache>
                <c:ptCount val="1"/>
                <c:pt idx="0">
                  <c:v>Maalämpö (normeerattu)</c:v>
                </c:pt>
              </c:strCache>
            </c:strRef>
          </c:tx>
          <c:spPr>
            <a:solidFill>
              <a:srgbClr val="99CCFF"/>
            </a:solidFill>
            <a:ln>
              <a:noFill/>
            </a:ln>
            <a:effectLst/>
          </c:spPr>
          <c:invertIfNegative val="0"/>
          <c:cat>
            <c:numRef>
              <c:f>'Normeeratut päästöt'!$B$47:$Q$47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'Normeeratut päästöt'!$B$57:$Q$57</c:f>
              <c:numCache>
                <c:formatCode>0.0</c:formatCode>
                <c:ptCount val="16"/>
                <c:pt idx="1">
                  <c:v>0.16070024702503735</c:v>
                </c:pt>
                <c:pt idx="2">
                  <c:v>0.1774505111027361</c:v>
                </c:pt>
                <c:pt idx="3">
                  <c:v>0.21212080175862369</c:v>
                </c:pt>
                <c:pt idx="4">
                  <c:v>0.26523781833847049</c:v>
                </c:pt>
                <c:pt idx="5">
                  <c:v>0.37429178443201333</c:v>
                </c:pt>
                <c:pt idx="6">
                  <c:v>0.40648168863398215</c:v>
                </c:pt>
                <c:pt idx="7">
                  <c:v>0.52232369074789065</c:v>
                </c:pt>
                <c:pt idx="8">
                  <c:v>0.57441031771399009</c:v>
                </c:pt>
                <c:pt idx="9">
                  <c:v>0.60768980634867742</c:v>
                </c:pt>
                <c:pt idx="10">
                  <c:v>0.64582830509979416</c:v>
                </c:pt>
                <c:pt idx="11">
                  <c:v>0.68506740635969021</c:v>
                </c:pt>
                <c:pt idx="12">
                  <c:v>0.73303867753730878</c:v>
                </c:pt>
                <c:pt idx="13">
                  <c:v>0.78274426919085172</c:v>
                </c:pt>
                <c:pt idx="14">
                  <c:v>0.89292717531402299</c:v>
                </c:pt>
                <c:pt idx="15">
                  <c:v>1.0009797754260987</c:v>
                </c:pt>
              </c:numCache>
            </c:numRef>
          </c:val>
          <c:extLst>
            <c:ext xmlns:c16="http://schemas.microsoft.com/office/drawing/2014/chart" uri="{C3380CC4-5D6E-409C-BE32-E72D297353CC}">
              <c16:uniqueId val="{00000002-E1B1-494C-B01E-78CB114F0AAA}"/>
            </c:ext>
          </c:extLst>
        </c:ser>
        <c:ser>
          <c:idx val="4"/>
          <c:order val="3"/>
          <c:tx>
            <c:strRef>
              <c:f>'Normeeratut päästöt'!$A$58</c:f>
              <c:strCache>
                <c:ptCount val="1"/>
                <c:pt idx="0">
                  <c:v>Erillislämmitys (normeerattu)</c:v>
                </c:pt>
              </c:strCache>
            </c:strRef>
          </c:tx>
          <c:spPr>
            <a:solidFill>
              <a:srgbClr val="006666"/>
            </a:solidFill>
            <a:ln>
              <a:noFill/>
            </a:ln>
            <a:effectLst/>
          </c:spPr>
          <c:invertIfNegative val="0"/>
          <c:cat>
            <c:numRef>
              <c:f>'Normeeratut päästöt'!$B$47:$Q$47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'Normeeratut päästöt'!$B$58:$Q$58</c:f>
              <c:numCache>
                <c:formatCode>0.0</c:formatCode>
                <c:ptCount val="16"/>
                <c:pt idx="0">
                  <c:v>27.637611758576114</c:v>
                </c:pt>
                <c:pt idx="1">
                  <c:v>27.572353824610968</c:v>
                </c:pt>
                <c:pt idx="2">
                  <c:v>27.643967941412079</c:v>
                </c:pt>
                <c:pt idx="3">
                  <c:v>27.11746328239321</c:v>
                </c:pt>
                <c:pt idx="4">
                  <c:v>27.15491437204934</c:v>
                </c:pt>
                <c:pt idx="5">
                  <c:v>26.984901658765239</c:v>
                </c:pt>
                <c:pt idx="6">
                  <c:v>27.068704131710074</c:v>
                </c:pt>
                <c:pt idx="7">
                  <c:v>27.32812572900772</c:v>
                </c:pt>
                <c:pt idx="8">
                  <c:v>25.876331680449081</c:v>
                </c:pt>
                <c:pt idx="9">
                  <c:v>24.74819413039274</c:v>
                </c:pt>
                <c:pt idx="10">
                  <c:v>24.146276087042292</c:v>
                </c:pt>
                <c:pt idx="11">
                  <c:v>22.949012096922608</c:v>
                </c:pt>
                <c:pt idx="12">
                  <c:v>23.239571143663653</c:v>
                </c:pt>
                <c:pt idx="13">
                  <c:v>19.623139177092686</c:v>
                </c:pt>
                <c:pt idx="14">
                  <c:v>19.1564542266083</c:v>
                </c:pt>
                <c:pt idx="15">
                  <c:v>16.573011418793925</c:v>
                </c:pt>
              </c:numCache>
            </c:numRef>
          </c:val>
          <c:extLst>
            <c:ext xmlns:c16="http://schemas.microsoft.com/office/drawing/2014/chart" uri="{C3380CC4-5D6E-409C-BE32-E72D297353CC}">
              <c16:uniqueId val="{00000003-E1B1-494C-B01E-78CB114F0AAA}"/>
            </c:ext>
          </c:extLst>
        </c:ser>
        <c:dLbls>
          <c:showLegendKey val="0"/>
          <c:showVal val="0"/>
          <c:showCatName val="0"/>
          <c:showSerName val="0"/>
          <c:showPercent val="0"/>
          <c:showBubbleSize val="0"/>
        </c:dLbls>
        <c:gapWidth val="95"/>
        <c:overlap val="100"/>
        <c:axId val="38192256"/>
        <c:axId val="38193792"/>
      </c:barChart>
      <c:lineChart>
        <c:grouping val="standard"/>
        <c:varyColors val="0"/>
        <c:ser>
          <c:idx val="5"/>
          <c:order val="4"/>
          <c:tx>
            <c:strRef>
              <c:f>'Normeeratut päästöt'!$A$52</c:f>
              <c:strCache>
                <c:ptCount val="1"/>
                <c:pt idx="0">
                  <c:v>Lämmitys yhteensä (CO2-raportti)</c:v>
                </c:pt>
              </c:strCache>
            </c:strRef>
          </c:tx>
          <c:spPr>
            <a:ln w="28575" cap="rnd">
              <a:solidFill>
                <a:srgbClr val="4C0099"/>
              </a:solidFill>
              <a:round/>
            </a:ln>
            <a:effectLst/>
          </c:spPr>
          <c:marker>
            <c:symbol val="none"/>
          </c:marker>
          <c:cat>
            <c:numRef>
              <c:f>'Normeeratut päästöt'!$B$47:$Q$47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'Normeeratut päästöt'!$B$52:$Q$52</c:f>
              <c:numCache>
                <c:formatCode>0.0</c:formatCode>
                <c:ptCount val="16"/>
                <c:pt idx="0">
                  <c:v>49.213815354150967</c:v>
                </c:pt>
                <c:pt idx="1">
                  <c:v>65.978161040205421</c:v>
                </c:pt>
                <c:pt idx="2">
                  <c:v>85.450567441564658</c:v>
                </c:pt>
                <c:pt idx="3">
                  <c:v>60.610441778601825</c:v>
                </c:pt>
                <c:pt idx="4">
                  <c:v>56.200894824316904</c:v>
                </c:pt>
                <c:pt idx="5">
                  <c:v>51.721576115801668</c:v>
                </c:pt>
                <c:pt idx="6">
                  <c:v>48.662722732304978</c:v>
                </c:pt>
                <c:pt idx="7">
                  <c:v>46.05509573824304</c:v>
                </c:pt>
                <c:pt idx="8">
                  <c:v>48.177315508787238</c:v>
                </c:pt>
                <c:pt idx="9">
                  <c:v>50.557544230090954</c:v>
                </c:pt>
                <c:pt idx="10">
                  <c:v>58.370689817265614</c:v>
                </c:pt>
                <c:pt idx="11">
                  <c:v>53.363983707540783</c:v>
                </c:pt>
                <c:pt idx="12">
                  <c:v>42.243735761608981</c:v>
                </c:pt>
                <c:pt idx="13">
                  <c:v>45.337839347038695</c:v>
                </c:pt>
                <c:pt idx="14">
                  <c:v>48.066445023213653</c:v>
                </c:pt>
                <c:pt idx="15">
                  <c:v>38.490434687489625</c:v>
                </c:pt>
              </c:numCache>
            </c:numRef>
          </c:val>
          <c:smooth val="0"/>
          <c:extLst>
            <c:ext xmlns:c16="http://schemas.microsoft.com/office/drawing/2014/chart" uri="{C3380CC4-5D6E-409C-BE32-E72D297353CC}">
              <c16:uniqueId val="{00000004-E1B1-494C-B01E-78CB114F0AAA}"/>
            </c:ext>
          </c:extLst>
        </c:ser>
        <c:dLbls>
          <c:showLegendKey val="0"/>
          <c:showVal val="0"/>
          <c:showCatName val="0"/>
          <c:showSerName val="0"/>
          <c:showPercent val="0"/>
          <c:showBubbleSize val="0"/>
        </c:dLbls>
        <c:marker val="1"/>
        <c:smooth val="0"/>
        <c:axId val="38192256"/>
        <c:axId val="38193792"/>
      </c:lineChart>
      <c:catAx>
        <c:axId val="3819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badi Extra Light" panose="020B0204020104020204" pitchFamily="34" charset="0"/>
                <a:ea typeface="+mn-ea"/>
                <a:cs typeface="+mn-cs"/>
              </a:defRPr>
            </a:pPr>
            <a:endParaRPr lang="fi-FI"/>
          </a:p>
        </c:txPr>
        <c:crossAx val="38193792"/>
        <c:crosses val="autoZero"/>
        <c:auto val="1"/>
        <c:lblAlgn val="ctr"/>
        <c:lblOffset val="100"/>
        <c:noMultiLvlLbl val="0"/>
      </c:catAx>
      <c:valAx>
        <c:axId val="381937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badi Extra Light" panose="020B0204020104020204" pitchFamily="34" charset="0"/>
                    <a:ea typeface="+mn-ea"/>
                    <a:cs typeface="+mn-cs"/>
                  </a:defRPr>
                </a:pPr>
                <a:r>
                  <a:rPr lang="fi-FI"/>
                  <a:t>kt CO2-ekv</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badi Extra Light" panose="020B0204020104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badi Extra Light" panose="020B0204020104020204" pitchFamily="34" charset="0"/>
                <a:ea typeface="+mn-ea"/>
                <a:cs typeface="+mn-cs"/>
              </a:defRPr>
            </a:pPr>
            <a:endParaRPr lang="fi-FI"/>
          </a:p>
        </c:txPr>
        <c:crossAx val="38192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ysClr val="windowText" lastClr="000000"/>
                </a:solidFill>
                <a:latin typeface="Abadi Extra Light" panose="020B0204020104020204" pitchFamily="34" charset="0"/>
                <a:ea typeface="+mn-ea"/>
                <a:cs typeface="+mn-cs"/>
              </a:defRPr>
            </a:pPr>
            <a:endParaRPr lang="fi-FI"/>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baseline="0">
          <a:solidFill>
            <a:sysClr val="windowText" lastClr="000000"/>
          </a:solidFill>
          <a:latin typeface="Abadi Extra Light" panose="020B0204020104020204" pitchFamily="34" charset="0"/>
        </a:defRPr>
      </a:pPr>
      <a:endParaRPr lang="fi-FI"/>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46845673628775"/>
          <c:y val="3.9855967240573859E-2"/>
          <c:w val="0.72015286029135883"/>
          <c:h val="0.68869594609030982"/>
        </c:manualLayout>
      </c:layout>
      <c:barChart>
        <c:barDir val="col"/>
        <c:grouping val="stacked"/>
        <c:varyColors val="0"/>
        <c:ser>
          <c:idx val="0"/>
          <c:order val="0"/>
          <c:tx>
            <c:strRef>
              <c:f>Taul1!$B$6</c:f>
              <c:strCache>
                <c:ptCount val="1"/>
                <c:pt idx="0">
                  <c:v>Kunnan kadut ja tiet</c:v>
                </c:pt>
              </c:strCache>
            </c:strRef>
          </c:tx>
          <c:spPr>
            <a:solidFill>
              <a:srgbClr val="CCFF99"/>
            </a:solidFill>
          </c:spPr>
          <c:invertIfNegative val="0"/>
          <c:cat>
            <c:strRef>
              <c:f>Taul1!$C$5:$S$5</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Taul1!$C$6:$S$6</c:f>
              <c:numCache>
                <c:formatCode>0.0</c:formatCode>
                <c:ptCount val="17"/>
                <c:pt idx="0">
                  <c:v>28.466095448888225</c:v>
                </c:pt>
                <c:pt idx="1">
                  <c:v>27.137030893827948</c:v>
                </c:pt>
                <c:pt idx="2">
                  <c:v>27.596815630097343</c:v>
                </c:pt>
                <c:pt idx="3">
                  <c:v>26.650275900810769</c:v>
                </c:pt>
                <c:pt idx="4">
                  <c:v>25.951218719546677</c:v>
                </c:pt>
                <c:pt idx="5">
                  <c:v>25.924825089838272</c:v>
                </c:pt>
                <c:pt idx="6">
                  <c:v>23.42246193933547</c:v>
                </c:pt>
                <c:pt idx="7">
                  <c:v>23.551905763402605</c:v>
                </c:pt>
                <c:pt idx="8">
                  <c:v>25.707587647341136</c:v>
                </c:pt>
                <c:pt idx="9">
                  <c:v>21.386746617125539</c:v>
                </c:pt>
                <c:pt idx="10">
                  <c:v>21.433650572208759</c:v>
                </c:pt>
                <c:pt idx="11">
                  <c:v>20.016215749480558</c:v>
                </c:pt>
                <c:pt idx="12">
                  <c:v>20.389620887547</c:v>
                </c:pt>
                <c:pt idx="13">
                  <c:v>19.432789516287812</c:v>
                </c:pt>
                <c:pt idx="14">
                  <c:v>16.226574028271386</c:v>
                </c:pt>
                <c:pt idx="15">
                  <c:v>15.894274983813903</c:v>
                </c:pt>
              </c:numCache>
            </c:numRef>
          </c:val>
          <c:extLst>
            <c:ext xmlns:c16="http://schemas.microsoft.com/office/drawing/2014/chart" uri="{C3380CC4-5D6E-409C-BE32-E72D297353CC}">
              <c16:uniqueId val="{00000000-0EF6-42EA-B453-A59237A4FFA4}"/>
            </c:ext>
          </c:extLst>
        </c:ser>
        <c:ser>
          <c:idx val="1"/>
          <c:order val="1"/>
          <c:tx>
            <c:strRef>
              <c:f>Taul1!$B$7</c:f>
              <c:strCache>
                <c:ptCount val="1"/>
                <c:pt idx="0">
                  <c:v>Päätiet</c:v>
                </c:pt>
              </c:strCache>
            </c:strRef>
          </c:tx>
          <c:spPr>
            <a:solidFill>
              <a:srgbClr val="66CC00"/>
            </a:solidFill>
          </c:spPr>
          <c:invertIfNegative val="0"/>
          <c:cat>
            <c:strRef>
              <c:f>Taul1!$C$5:$S$5</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Taul1!$C$7:$S$7</c:f>
              <c:numCache>
                <c:formatCode>0.0</c:formatCode>
                <c:ptCount val="17"/>
                <c:pt idx="0">
                  <c:v>33.345496478593006</c:v>
                </c:pt>
                <c:pt idx="1">
                  <c:v>31.272138427118563</c:v>
                </c:pt>
                <c:pt idx="2">
                  <c:v>32.87212850089815</c:v>
                </c:pt>
                <c:pt idx="3">
                  <c:v>32.416291254671492</c:v>
                </c:pt>
                <c:pt idx="4">
                  <c:v>32.183401474198263</c:v>
                </c:pt>
                <c:pt idx="5">
                  <c:v>32.328550920417612</c:v>
                </c:pt>
                <c:pt idx="6">
                  <c:v>29.273511608393452</c:v>
                </c:pt>
                <c:pt idx="7">
                  <c:v>29.579132652952147</c:v>
                </c:pt>
                <c:pt idx="8">
                  <c:v>33.235066874328346</c:v>
                </c:pt>
                <c:pt idx="9">
                  <c:v>33.436824378131654</c:v>
                </c:pt>
                <c:pt idx="10">
                  <c:v>34.66350127090859</c:v>
                </c:pt>
                <c:pt idx="11">
                  <c:v>34.26957723458338</c:v>
                </c:pt>
                <c:pt idx="12">
                  <c:v>30.160375083895651</c:v>
                </c:pt>
                <c:pt idx="13">
                  <c:v>28.745027873254742</c:v>
                </c:pt>
                <c:pt idx="14">
                  <c:v>29.31851692024054</c:v>
                </c:pt>
                <c:pt idx="15">
                  <c:v>27.99751611727654</c:v>
                </c:pt>
              </c:numCache>
            </c:numRef>
          </c:val>
          <c:extLst>
            <c:ext xmlns:c16="http://schemas.microsoft.com/office/drawing/2014/chart" uri="{C3380CC4-5D6E-409C-BE32-E72D297353CC}">
              <c16:uniqueId val="{00000001-0EF6-42EA-B453-A59237A4FFA4}"/>
            </c:ext>
          </c:extLst>
        </c:ser>
        <c:ser>
          <c:idx val="2"/>
          <c:order val="2"/>
          <c:tx>
            <c:strRef>
              <c:f>Taul1!$B$8</c:f>
              <c:strCache>
                <c:ptCount val="1"/>
                <c:pt idx="0">
                  <c:v>Moottoripyörät ja mopot</c:v>
                </c:pt>
              </c:strCache>
            </c:strRef>
          </c:tx>
          <c:spPr>
            <a:solidFill>
              <a:srgbClr val="99CCFF"/>
            </a:solidFill>
          </c:spPr>
          <c:invertIfNegative val="0"/>
          <c:cat>
            <c:strRef>
              <c:f>Taul1!$C$5:$S$5</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Taul1!$C$8:$S$8</c:f>
              <c:numCache>
                <c:formatCode>0.0</c:formatCode>
                <c:ptCount val="17"/>
                <c:pt idx="0">
                  <c:v>0.73986131885374218</c:v>
                </c:pt>
                <c:pt idx="1">
                  <c:v>0.73793486167647537</c:v>
                </c:pt>
                <c:pt idx="2">
                  <c:v>0.76430736081367212</c:v>
                </c:pt>
                <c:pt idx="3">
                  <c:v>0.80789883688011055</c:v>
                </c:pt>
                <c:pt idx="4">
                  <c:v>0.82909399592269051</c:v>
                </c:pt>
                <c:pt idx="5">
                  <c:v>0.84251124840053704</c:v>
                </c:pt>
                <c:pt idx="6">
                  <c:v>0.83839791268784769</c:v>
                </c:pt>
                <c:pt idx="7">
                  <c:v>0.87231705965098449</c:v>
                </c:pt>
                <c:pt idx="8">
                  <c:v>0.87848745567031383</c:v>
                </c:pt>
                <c:pt idx="9">
                  <c:v>0.86305507562783457</c:v>
                </c:pt>
                <c:pt idx="10">
                  <c:v>0.83245513456967835</c:v>
                </c:pt>
                <c:pt idx="11">
                  <c:v>0.78620488503089103</c:v>
                </c:pt>
                <c:pt idx="12">
                  <c:v>0.7533165530588537</c:v>
                </c:pt>
                <c:pt idx="13">
                  <c:v>0.71796538520581255</c:v>
                </c:pt>
                <c:pt idx="14">
                  <c:v>0.70265174819684229</c:v>
                </c:pt>
                <c:pt idx="15">
                  <c:v>0.67181979946703474</c:v>
                </c:pt>
              </c:numCache>
            </c:numRef>
          </c:val>
          <c:extLst>
            <c:ext xmlns:c16="http://schemas.microsoft.com/office/drawing/2014/chart" uri="{C3380CC4-5D6E-409C-BE32-E72D297353CC}">
              <c16:uniqueId val="{00000002-0EF6-42EA-B453-A59237A4FFA4}"/>
            </c:ext>
          </c:extLst>
        </c:ser>
        <c:ser>
          <c:idx val="3"/>
          <c:order val="3"/>
          <c:tx>
            <c:strRef>
              <c:f>Taul1!$B$9</c:f>
              <c:strCache>
                <c:ptCount val="1"/>
                <c:pt idx="0">
                  <c:v>Yhteensä</c:v>
                </c:pt>
              </c:strCache>
            </c:strRef>
          </c:tx>
          <c:spPr>
            <a:noFill/>
          </c:spPr>
          <c:invertIfNegative val="0"/>
          <c:dPt>
            <c:idx val="7"/>
            <c:invertIfNegative val="0"/>
            <c:bubble3D val="0"/>
            <c:extLst>
              <c:ext xmlns:c16="http://schemas.microsoft.com/office/drawing/2014/chart" uri="{C3380CC4-5D6E-409C-BE32-E72D297353CC}">
                <c16:uniqueId val="{00000003-0EF6-42EA-B453-A59237A4FFA4}"/>
              </c:ext>
            </c:extLst>
          </c:dPt>
          <c:dPt>
            <c:idx val="8"/>
            <c:invertIfNegative val="0"/>
            <c:bubble3D val="0"/>
            <c:extLst>
              <c:ext xmlns:c16="http://schemas.microsoft.com/office/drawing/2014/chart" uri="{C3380CC4-5D6E-409C-BE32-E72D297353CC}">
                <c16:uniqueId val="{00000004-0EF6-42EA-B453-A59237A4FFA4}"/>
              </c:ext>
            </c:extLst>
          </c:dPt>
          <c:dPt>
            <c:idx val="9"/>
            <c:invertIfNegative val="0"/>
            <c:bubble3D val="0"/>
            <c:extLst>
              <c:ext xmlns:c16="http://schemas.microsoft.com/office/drawing/2014/chart" uri="{C3380CC4-5D6E-409C-BE32-E72D297353CC}">
                <c16:uniqueId val="{00000005-0EF6-42EA-B453-A59237A4FFA4}"/>
              </c:ext>
            </c:extLst>
          </c:dPt>
          <c:dPt>
            <c:idx val="10"/>
            <c:invertIfNegative val="0"/>
            <c:bubble3D val="0"/>
            <c:extLst>
              <c:ext xmlns:c16="http://schemas.microsoft.com/office/drawing/2014/chart" uri="{C3380CC4-5D6E-409C-BE32-E72D297353CC}">
                <c16:uniqueId val="{00000006-0EF6-42EA-B453-A59237A4FFA4}"/>
              </c:ext>
            </c:extLst>
          </c:dPt>
          <c:dPt>
            <c:idx val="11"/>
            <c:invertIfNegative val="0"/>
            <c:bubble3D val="0"/>
            <c:extLst>
              <c:ext xmlns:c16="http://schemas.microsoft.com/office/drawing/2014/chart" uri="{C3380CC4-5D6E-409C-BE32-E72D297353CC}">
                <c16:uniqueId val="{00000007-0EF6-42EA-B453-A59237A4FFA4}"/>
              </c:ext>
            </c:extLst>
          </c:dPt>
          <c:dPt>
            <c:idx val="12"/>
            <c:invertIfNegative val="0"/>
            <c:bubble3D val="0"/>
            <c:extLst>
              <c:ext xmlns:c16="http://schemas.microsoft.com/office/drawing/2014/chart" uri="{C3380CC4-5D6E-409C-BE32-E72D297353CC}">
                <c16:uniqueId val="{00000008-0EF6-42EA-B453-A59237A4FFA4}"/>
              </c:ext>
            </c:extLst>
          </c:dPt>
          <c:dPt>
            <c:idx val="13"/>
            <c:invertIfNegative val="0"/>
            <c:bubble3D val="0"/>
            <c:extLst>
              <c:ext xmlns:c16="http://schemas.microsoft.com/office/drawing/2014/chart" uri="{C3380CC4-5D6E-409C-BE32-E72D297353CC}">
                <c16:uniqueId val="{00000009-0EF6-42EA-B453-A59237A4FFA4}"/>
              </c:ext>
            </c:extLst>
          </c:dPt>
          <c:dPt>
            <c:idx val="14"/>
            <c:invertIfNegative val="0"/>
            <c:bubble3D val="0"/>
            <c:extLst>
              <c:ext xmlns:c16="http://schemas.microsoft.com/office/drawing/2014/chart" uri="{C3380CC4-5D6E-409C-BE32-E72D297353CC}">
                <c16:uniqueId val="{0000000A-0EF6-42EA-B453-A59237A4FFA4}"/>
              </c:ext>
            </c:extLst>
          </c:dPt>
          <c:dPt>
            <c:idx val="15"/>
            <c:invertIfNegative val="0"/>
            <c:bubble3D val="0"/>
            <c:extLst>
              <c:ext xmlns:c16="http://schemas.microsoft.com/office/drawing/2014/chart" uri="{C3380CC4-5D6E-409C-BE32-E72D297353CC}">
                <c16:uniqueId val="{0000000B-0EF6-42EA-B453-A59237A4FFA4}"/>
              </c:ext>
            </c:extLst>
          </c:dPt>
          <c:dPt>
            <c:idx val="16"/>
            <c:invertIfNegative val="0"/>
            <c:bubble3D val="0"/>
            <c:spPr>
              <a:solidFill>
                <a:srgbClr val="99FFFF"/>
              </a:solidFill>
            </c:spPr>
            <c:extLst>
              <c:ext xmlns:c16="http://schemas.microsoft.com/office/drawing/2014/chart" uri="{C3380CC4-5D6E-409C-BE32-E72D297353CC}">
                <c16:uniqueId val="{0000000D-0EF6-42EA-B453-A59237A4FFA4}"/>
              </c:ext>
            </c:extLst>
          </c:dPt>
          <c:cat>
            <c:strRef>
              <c:f>Taul1!$C$5:$S$5</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Taul1!$C$9:$S$9</c:f>
              <c:numCache>
                <c:formatCode>0.0</c:formatCode>
                <c:ptCount val="17"/>
                <c:pt idx="0">
                  <c:v>62.551453246334972</c:v>
                </c:pt>
                <c:pt idx="1">
                  <c:v>59.147104182622989</c:v>
                </c:pt>
                <c:pt idx="2">
                  <c:v>61.23325149180917</c:v>
                </c:pt>
                <c:pt idx="3">
                  <c:v>59.874465992362374</c:v>
                </c:pt>
                <c:pt idx="4">
                  <c:v>58.963714189667627</c:v>
                </c:pt>
                <c:pt idx="5">
                  <c:v>59.095887258656418</c:v>
                </c:pt>
                <c:pt idx="6">
                  <c:v>53.534371460416772</c:v>
                </c:pt>
                <c:pt idx="7">
                  <c:v>54.003355476005737</c:v>
                </c:pt>
                <c:pt idx="8">
                  <c:v>59.821141977339799</c:v>
                </c:pt>
                <c:pt idx="9">
                  <c:v>55.686626070885026</c:v>
                </c:pt>
                <c:pt idx="10">
                  <c:v>56.929606977687023</c:v>
                </c:pt>
                <c:pt idx="11">
                  <c:v>55.07199786909483</c:v>
                </c:pt>
                <c:pt idx="12">
                  <c:v>51.303312524501507</c:v>
                </c:pt>
                <c:pt idx="13">
                  <c:v>48.895782774748369</c:v>
                </c:pt>
                <c:pt idx="14">
                  <c:v>46.247742696708769</c:v>
                </c:pt>
                <c:pt idx="15">
                  <c:v>44.563610900557478</c:v>
                </c:pt>
                <c:pt idx="16">
                  <c:v>43.716902293446879</c:v>
                </c:pt>
              </c:numCache>
            </c:numRef>
          </c:val>
          <c:extLst>
            <c:ext xmlns:c16="http://schemas.microsoft.com/office/drawing/2014/chart" uri="{C3380CC4-5D6E-409C-BE32-E72D297353CC}">
              <c16:uniqueId val="{0000000E-0EF6-42EA-B453-A59237A4FFA4}"/>
            </c:ext>
          </c:extLst>
        </c:ser>
        <c:dLbls>
          <c:showLegendKey val="0"/>
          <c:showVal val="0"/>
          <c:showCatName val="0"/>
          <c:showSerName val="0"/>
          <c:showPercent val="0"/>
          <c:showBubbleSize val="0"/>
        </c:dLbls>
        <c:gapWidth val="150"/>
        <c:overlap val="100"/>
        <c:axId val="215259392"/>
        <c:axId val="215282432"/>
      </c:barChart>
      <c:lineChart>
        <c:grouping val="standard"/>
        <c:varyColors val="0"/>
        <c:ser>
          <c:idx val="4"/>
          <c:order val="4"/>
          <c:tx>
            <c:strRef>
              <c:f>Taul1!$B$10</c:f>
              <c:strCache>
                <c:ptCount val="1"/>
                <c:pt idx="0">
                  <c:v>Päästöt/milj. km </c:v>
                </c:pt>
              </c:strCache>
            </c:strRef>
          </c:tx>
          <c:spPr>
            <a:ln>
              <a:solidFill>
                <a:srgbClr val="460099"/>
              </a:solidFill>
            </a:ln>
          </c:spPr>
          <c:marker>
            <c:symbol val="none"/>
          </c:marker>
          <c:cat>
            <c:strRef>
              <c:f>Taul1!$C$5:$S$5</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Taul1!$C$10:$S$10</c:f>
              <c:numCache>
                <c:formatCode>0.00</c:formatCode>
                <c:ptCount val="17"/>
                <c:pt idx="0">
                  <c:v>0.23943400080441535</c:v>
                </c:pt>
                <c:pt idx="1">
                  <c:v>0.22669106260941332</c:v>
                </c:pt>
                <c:pt idx="2">
                  <c:v>0.23495204293433991</c:v>
                </c:pt>
                <c:pt idx="3">
                  <c:v>0.2307201509746829</c:v>
                </c:pt>
                <c:pt idx="4">
                  <c:v>0.23042413084466373</c:v>
                </c:pt>
                <c:pt idx="5">
                  <c:v>0.22898506252831688</c:v>
                </c:pt>
                <c:pt idx="6">
                  <c:v>0.2048510333150278</c:v>
                </c:pt>
                <c:pt idx="7">
                  <c:v>0.20764296044171734</c:v>
                </c:pt>
                <c:pt idx="8">
                  <c:v>0.2301357173521055</c:v>
                </c:pt>
                <c:pt idx="9">
                  <c:v>0.21382482490958074</c:v>
                </c:pt>
                <c:pt idx="10">
                  <c:v>0.22053768349565306</c:v>
                </c:pt>
                <c:pt idx="11">
                  <c:v>0.21504131611264418</c:v>
                </c:pt>
                <c:pt idx="12">
                  <c:v>0.20441566439263276</c:v>
                </c:pt>
                <c:pt idx="13">
                  <c:v>0.19925268211180039</c:v>
                </c:pt>
                <c:pt idx="14">
                  <c:v>0.19118627187503795</c:v>
                </c:pt>
                <c:pt idx="15">
                  <c:v>0.18383938805579048</c:v>
                </c:pt>
                <c:pt idx="16">
                  <c:v>0.18383938805579045</c:v>
                </c:pt>
              </c:numCache>
            </c:numRef>
          </c:val>
          <c:smooth val="0"/>
          <c:extLst>
            <c:ext xmlns:c16="http://schemas.microsoft.com/office/drawing/2014/chart" uri="{C3380CC4-5D6E-409C-BE32-E72D297353CC}">
              <c16:uniqueId val="{0000000F-0EF6-42EA-B453-A59237A4FFA4}"/>
            </c:ext>
          </c:extLst>
        </c:ser>
        <c:dLbls>
          <c:showLegendKey val="0"/>
          <c:showVal val="0"/>
          <c:showCatName val="0"/>
          <c:showSerName val="0"/>
          <c:showPercent val="0"/>
          <c:showBubbleSize val="0"/>
        </c:dLbls>
        <c:marker val="1"/>
        <c:smooth val="0"/>
        <c:axId val="215848064"/>
        <c:axId val="215285120"/>
      </c:lineChart>
      <c:catAx>
        <c:axId val="215259392"/>
        <c:scaling>
          <c:orientation val="minMax"/>
        </c:scaling>
        <c:delete val="0"/>
        <c:axPos val="b"/>
        <c:numFmt formatCode="General" sourceLinked="1"/>
        <c:majorTickMark val="out"/>
        <c:minorTickMark val="none"/>
        <c:tickLblPos val="nextTo"/>
        <c:crossAx val="215282432"/>
        <c:crosses val="autoZero"/>
        <c:auto val="1"/>
        <c:lblAlgn val="ctr"/>
        <c:lblOffset val="100"/>
        <c:noMultiLvlLbl val="0"/>
      </c:catAx>
      <c:valAx>
        <c:axId val="215282432"/>
        <c:scaling>
          <c:orientation val="minMax"/>
          <c:max val="70"/>
          <c:min val="0"/>
        </c:scaling>
        <c:delete val="0"/>
        <c:axPos val="l"/>
        <c:majorGridlines/>
        <c:title>
          <c:tx>
            <c:rich>
              <a:bodyPr rot="-5400000" vert="horz"/>
              <a:lstStyle/>
              <a:p>
                <a:pPr>
                  <a:defRPr/>
                </a:pPr>
                <a:r>
                  <a:rPr lang="en-US" b="0"/>
                  <a:t>kt CO</a:t>
                </a:r>
                <a:r>
                  <a:rPr lang="en-US" b="0" baseline="-25000"/>
                  <a:t>2</a:t>
                </a:r>
                <a:r>
                  <a:rPr lang="en-US" b="0"/>
                  <a:t>-ekv</a:t>
                </a:r>
                <a:endParaRPr lang="fi-FI" b="0"/>
              </a:p>
            </c:rich>
          </c:tx>
          <c:layout>
            <c:manualLayout>
              <c:xMode val="edge"/>
              <c:yMode val="edge"/>
              <c:x val="0.11485681523200615"/>
              <c:y val="0.2880982946538122"/>
            </c:manualLayout>
          </c:layout>
          <c:overlay val="0"/>
        </c:title>
        <c:numFmt formatCode="0.0" sourceLinked="1"/>
        <c:majorTickMark val="out"/>
        <c:minorTickMark val="none"/>
        <c:tickLblPos val="nextTo"/>
        <c:crossAx val="215259392"/>
        <c:crosses val="autoZero"/>
        <c:crossBetween val="between"/>
      </c:valAx>
      <c:valAx>
        <c:axId val="215285120"/>
        <c:scaling>
          <c:orientation val="minMax"/>
          <c:min val="0"/>
        </c:scaling>
        <c:delete val="0"/>
        <c:axPos val="r"/>
        <c:title>
          <c:tx>
            <c:rich>
              <a:bodyPr rot="-5400000" vert="horz"/>
              <a:lstStyle/>
              <a:p>
                <a:pPr>
                  <a:defRPr/>
                </a:pPr>
                <a:r>
                  <a:rPr lang="en-US" b="0"/>
                  <a:t>kt CO</a:t>
                </a:r>
                <a:r>
                  <a:rPr lang="en-US" b="0" baseline="-25000"/>
                  <a:t>2</a:t>
                </a:r>
                <a:r>
                  <a:rPr lang="en-US" b="0"/>
                  <a:t>-ekv/milj. km</a:t>
                </a:r>
              </a:p>
            </c:rich>
          </c:tx>
          <c:layout>
            <c:manualLayout>
              <c:xMode val="edge"/>
              <c:yMode val="edge"/>
              <c:x val="0.97592234762596897"/>
              <c:y val="0.31286121211305762"/>
            </c:manualLayout>
          </c:layout>
          <c:overlay val="0"/>
        </c:title>
        <c:numFmt formatCode="0.00" sourceLinked="1"/>
        <c:majorTickMark val="out"/>
        <c:minorTickMark val="none"/>
        <c:tickLblPos val="nextTo"/>
        <c:crossAx val="215848064"/>
        <c:crosses val="max"/>
        <c:crossBetween val="between"/>
      </c:valAx>
      <c:catAx>
        <c:axId val="215848064"/>
        <c:scaling>
          <c:orientation val="minMax"/>
        </c:scaling>
        <c:delete val="1"/>
        <c:axPos val="b"/>
        <c:numFmt formatCode="General" sourceLinked="1"/>
        <c:majorTickMark val="out"/>
        <c:minorTickMark val="none"/>
        <c:tickLblPos val="nextTo"/>
        <c:crossAx val="215285120"/>
        <c:crosses val="autoZero"/>
        <c:auto val="1"/>
        <c:lblAlgn val="ctr"/>
        <c:lblOffset val="100"/>
        <c:noMultiLvlLbl val="0"/>
      </c:catAx>
      <c:dTable>
        <c:showHorzBorder val="1"/>
        <c:showVertBorder val="1"/>
        <c:showOutline val="1"/>
        <c:showKeys val="1"/>
        <c:txPr>
          <a:bodyPr/>
          <a:lstStyle/>
          <a:p>
            <a:pPr rtl="0">
              <a:defRPr sz="1000" baseline="0"/>
            </a:pPr>
            <a:endParaRPr lang="fi-FI"/>
          </a:p>
        </c:txPr>
      </c:dTable>
    </c:plotArea>
    <c:plotVisOnly val="1"/>
    <c:dispBlanksAs val="gap"/>
    <c:showDLblsOverMax val="0"/>
  </c:chart>
  <c:spPr>
    <a:ln>
      <a:noFill/>
    </a:ln>
  </c:spPr>
  <c:txPr>
    <a:bodyPr/>
    <a:lstStyle/>
    <a:p>
      <a:pPr>
        <a:defRPr sz="1050">
          <a:latin typeface="Abadi Extra Light" panose="020B0204020104020204" pitchFamily="34" charset="0"/>
        </a:defRPr>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4360007324665"/>
          <c:y val="8.243431413178616E-2"/>
          <c:w val="0.86046511627906974"/>
          <c:h val="0.7"/>
        </c:manualLayout>
      </c:layout>
      <c:barChart>
        <c:barDir val="col"/>
        <c:grouping val="stacked"/>
        <c:varyColors val="0"/>
        <c:ser>
          <c:idx val="0"/>
          <c:order val="0"/>
          <c:tx>
            <c:v>Peltoviljely</c:v>
          </c:tx>
          <c:spPr>
            <a:solidFill>
              <a:srgbClr val="CCFF99"/>
            </a:solidFill>
          </c:spPr>
          <c:invertIfNegative val="0"/>
          <c:cat>
            <c:strLit>
              <c:ptCount val="17"/>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pt idx="16">
                <c:v> 2024*</c:v>
              </c:pt>
            </c:strLit>
          </c:cat>
          <c:val>
            <c:numRef>
              <c:f>[1]Lähtödata!$G$1:$G$17</c:f>
              <c:numCache>
                <c:formatCode>0.0</c:formatCode>
                <c:ptCount val="17"/>
                <c:pt idx="0">
                  <c:v>8.0659131540337263</c:v>
                </c:pt>
                <c:pt idx="1">
                  <c:v>8.0081874111767366</c:v>
                </c:pt>
                <c:pt idx="2">
                  <c:v>8.5824633736067106</c:v>
                </c:pt>
                <c:pt idx="3">
                  <c:v>8.4056260258714346</c:v>
                </c:pt>
                <c:pt idx="4">
                  <c:v>8.0739440000309344</c:v>
                </c:pt>
                <c:pt idx="5">
                  <c:v>7.9577660364120382</c:v>
                </c:pt>
                <c:pt idx="6">
                  <c:v>8.5838122415265925</c:v>
                </c:pt>
                <c:pt idx="7">
                  <c:v>8.0125866277837918</c:v>
                </c:pt>
                <c:pt idx="8">
                  <c:v>8.0143914430006564</c:v>
                </c:pt>
                <c:pt idx="9">
                  <c:v>7.8077896931930475</c:v>
                </c:pt>
                <c:pt idx="10">
                  <c:v>7.8033065866807743</c:v>
                </c:pt>
                <c:pt idx="11">
                  <c:v>7.9440858478119889</c:v>
                </c:pt>
                <c:pt idx="12">
                  <c:v>8.0647427724215763</c:v>
                </c:pt>
                <c:pt idx="13">
                  <c:v>7.7300107173367048</c:v>
                </c:pt>
                <c:pt idx="14">
                  <c:v>7.7450421585949307</c:v>
                </c:pt>
                <c:pt idx="15">
                  <c:v>7.8272237868017775</c:v>
                </c:pt>
                <c:pt idx="16">
                  <c:v>7.8207075554041445</c:v>
                </c:pt>
              </c:numCache>
            </c:numRef>
          </c:val>
          <c:extLst>
            <c:ext xmlns:c16="http://schemas.microsoft.com/office/drawing/2014/chart" uri="{C3380CC4-5D6E-409C-BE32-E72D297353CC}">
              <c16:uniqueId val="{00000000-8217-4DD7-946D-6906BB6C1DBF}"/>
            </c:ext>
          </c:extLst>
        </c:ser>
        <c:ser>
          <c:idx val="1"/>
          <c:order val="1"/>
          <c:tx>
            <c:v>Lannankäsittely</c:v>
          </c:tx>
          <c:spPr>
            <a:solidFill>
              <a:srgbClr val="66CC00"/>
            </a:solidFill>
          </c:spPr>
          <c:invertIfNegative val="0"/>
          <c:cat>
            <c:strLit>
              <c:ptCount val="17"/>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pt idx="16">
                <c:v> 2024*</c:v>
              </c:pt>
            </c:strLit>
          </c:cat>
          <c:val>
            <c:numRef>
              <c:f>[1]Lähtödata!$F$1:$F$17</c:f>
              <c:numCache>
                <c:formatCode>0.0</c:formatCode>
                <c:ptCount val="17"/>
                <c:pt idx="0">
                  <c:v>1.5746208727637763</c:v>
                </c:pt>
                <c:pt idx="1">
                  <c:v>1.772660914271055</c:v>
                </c:pt>
                <c:pt idx="2">
                  <c:v>1.6031637974286155</c:v>
                </c:pt>
                <c:pt idx="3">
                  <c:v>1.2590311227744848</c:v>
                </c:pt>
                <c:pt idx="4">
                  <c:v>1.1535122391036434</c:v>
                </c:pt>
                <c:pt idx="5">
                  <c:v>0.83268652871713034</c:v>
                </c:pt>
                <c:pt idx="6">
                  <c:v>2.2738766074582895</c:v>
                </c:pt>
                <c:pt idx="7">
                  <c:v>1.1222140840517558</c:v>
                </c:pt>
                <c:pt idx="8">
                  <c:v>1.1624359641666011</c:v>
                </c:pt>
                <c:pt idx="9">
                  <c:v>0.73463020631694054</c:v>
                </c:pt>
                <c:pt idx="10">
                  <c:v>0.69976032171161417</c:v>
                </c:pt>
                <c:pt idx="11">
                  <c:v>1.0839153278110478</c:v>
                </c:pt>
                <c:pt idx="12">
                  <c:v>0.96829141157169707</c:v>
                </c:pt>
                <c:pt idx="13">
                  <c:v>0.4050480574232857</c:v>
                </c:pt>
                <c:pt idx="14">
                  <c:v>0.35932783992787143</c:v>
                </c:pt>
                <c:pt idx="15">
                  <c:v>0.78154995950730544</c:v>
                </c:pt>
                <c:pt idx="16">
                  <c:v>0.77539133553879425</c:v>
                </c:pt>
              </c:numCache>
            </c:numRef>
          </c:val>
          <c:extLst>
            <c:ext xmlns:c16="http://schemas.microsoft.com/office/drawing/2014/chart" uri="{C3380CC4-5D6E-409C-BE32-E72D297353CC}">
              <c16:uniqueId val="{00000001-8217-4DD7-946D-6906BB6C1DBF}"/>
            </c:ext>
          </c:extLst>
        </c:ser>
        <c:ser>
          <c:idx val="2"/>
          <c:order val="2"/>
          <c:tx>
            <c:v>Eläinten ruuansulatus</c:v>
          </c:tx>
          <c:spPr>
            <a:solidFill>
              <a:srgbClr val="99CCFF"/>
            </a:solidFill>
          </c:spPr>
          <c:invertIfNegative val="0"/>
          <c:cat>
            <c:strLit>
              <c:ptCount val="17"/>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pt idx="16">
                <c:v> 2024*</c:v>
              </c:pt>
            </c:strLit>
          </c:cat>
          <c:val>
            <c:numRef>
              <c:f>[1]Lähtödata!$E$1:$E$17</c:f>
              <c:numCache>
                <c:formatCode>0.0</c:formatCode>
                <c:ptCount val="17"/>
                <c:pt idx="0">
                  <c:v>1.7802754799058149</c:v>
                </c:pt>
                <c:pt idx="1">
                  <c:v>1.6681663063754286</c:v>
                </c:pt>
                <c:pt idx="2">
                  <c:v>1.6640765090244896</c:v>
                </c:pt>
                <c:pt idx="3">
                  <c:v>1.5738033633793309</c:v>
                </c:pt>
                <c:pt idx="4">
                  <c:v>1.459789061232456</c:v>
                </c:pt>
                <c:pt idx="5">
                  <c:v>1.4093787553405006</c:v>
                </c:pt>
                <c:pt idx="6">
                  <c:v>1.403582286177516</c:v>
                </c:pt>
                <c:pt idx="7">
                  <c:v>1.3992032653639865</c:v>
                </c:pt>
                <c:pt idx="8">
                  <c:v>1.4717381260640408</c:v>
                </c:pt>
                <c:pt idx="9">
                  <c:v>1.4254719971929375</c:v>
                </c:pt>
                <c:pt idx="10">
                  <c:v>1.3264467889349476</c:v>
                </c:pt>
                <c:pt idx="11">
                  <c:v>1.2890126083728677</c:v>
                </c:pt>
                <c:pt idx="12">
                  <c:v>1.2255009454737948</c:v>
                </c:pt>
                <c:pt idx="13">
                  <c:v>1.2410140376059571</c:v>
                </c:pt>
                <c:pt idx="14">
                  <c:v>1.0788552286209352</c:v>
                </c:pt>
                <c:pt idx="15">
                  <c:v>1.1076669529379033</c:v>
                </c:pt>
                <c:pt idx="16">
                  <c:v>1.1036618091162509</c:v>
                </c:pt>
              </c:numCache>
            </c:numRef>
          </c:val>
          <c:extLst>
            <c:ext xmlns:c16="http://schemas.microsoft.com/office/drawing/2014/chart" uri="{C3380CC4-5D6E-409C-BE32-E72D297353CC}">
              <c16:uniqueId val="{00000002-8217-4DD7-946D-6906BB6C1DBF}"/>
            </c:ext>
          </c:extLst>
        </c:ser>
        <c:ser>
          <c:idx val="3"/>
          <c:order val="3"/>
          <c:tx>
            <c:v>Yhteensä</c:v>
          </c:tx>
          <c:spPr>
            <a:noFill/>
            <a:extLst>
              <a:ext uri="{909E8E84-426E-40DD-AFC4-6F175D3DCCD1}">
                <a14:hiddenFill xmlns:a14="http://schemas.microsoft.com/office/drawing/2010/main">
                  <a:solidFill>
                    <a:srgbClr val="F5CD2D"/>
                  </a:solidFill>
                </a14:hiddenFill>
              </a:ext>
            </a:extLst>
          </c:spPr>
          <c:invertIfNegative val="0"/>
          <c:cat>
            <c:strLit>
              <c:ptCount val="17"/>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pt idx="16">
                <c:v> 2024*</c:v>
              </c:pt>
            </c:strLit>
          </c:cat>
          <c:val>
            <c:numRef>
              <c:f>[1]Lähtödata!$H$1:$H$17</c:f>
              <c:numCache>
                <c:formatCode>0.0</c:formatCode>
                <c:ptCount val="17"/>
                <c:pt idx="0">
                  <c:v>11.4</c:v>
                </c:pt>
                <c:pt idx="1">
                  <c:v>11.4</c:v>
                </c:pt>
                <c:pt idx="2">
                  <c:v>11.8</c:v>
                </c:pt>
                <c:pt idx="3">
                  <c:v>11.2</c:v>
                </c:pt>
                <c:pt idx="4">
                  <c:v>10.7</c:v>
                </c:pt>
                <c:pt idx="5">
                  <c:v>10.199999999999999</c:v>
                </c:pt>
                <c:pt idx="6">
                  <c:v>12.3</c:v>
                </c:pt>
                <c:pt idx="7">
                  <c:v>10.5</c:v>
                </c:pt>
                <c:pt idx="8">
                  <c:v>10.6</c:v>
                </c:pt>
                <c:pt idx="9">
                  <c:v>10</c:v>
                </c:pt>
                <c:pt idx="10">
                  <c:v>9.8000000000000007</c:v>
                </c:pt>
                <c:pt idx="11">
                  <c:v>10.3</c:v>
                </c:pt>
                <c:pt idx="12">
                  <c:v>10.3</c:v>
                </c:pt>
                <c:pt idx="13">
                  <c:v>9.4</c:v>
                </c:pt>
                <c:pt idx="14">
                  <c:v>9.1999999999999993</c:v>
                </c:pt>
                <c:pt idx="15">
                  <c:v>9.6999999999999993</c:v>
                </c:pt>
                <c:pt idx="16">
                  <c:v>9.6999999999999993</c:v>
                </c:pt>
              </c:numCache>
            </c:numRef>
          </c:val>
          <c:extLst>
            <c:ext xmlns:c16="http://schemas.microsoft.com/office/drawing/2014/chart" uri="{C3380CC4-5D6E-409C-BE32-E72D297353CC}">
              <c16:uniqueId val="{00000003-8217-4DD7-946D-6906BB6C1DBF}"/>
            </c:ext>
          </c:extLst>
        </c:ser>
        <c:dLbls>
          <c:showLegendKey val="0"/>
          <c:showVal val="0"/>
          <c:showCatName val="0"/>
          <c:showSerName val="0"/>
          <c:showPercent val="0"/>
          <c:showBubbleSize val="0"/>
        </c:dLbls>
        <c:gapWidth val="30"/>
        <c:overlap val="10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16"/>
          <c:min val="0"/>
        </c:scaling>
        <c:delete val="0"/>
        <c:axPos val="l"/>
        <c:majorGridlines/>
        <c:numFmt formatCode="0" sourceLinked="0"/>
        <c:majorTickMark val="none"/>
        <c:minorTickMark val="none"/>
        <c:tickLblPos val="nextTo"/>
        <c:txPr>
          <a:bodyPr/>
          <a:lstStyle/>
          <a:p>
            <a:pPr>
              <a:defRPr sz="900" b="0" baseline="0">
                <a:latin typeface="Abadi Extra Light"/>
                <a:ea typeface="Abadi Extra Light"/>
                <a:cs typeface="Abadi Extra Light"/>
              </a:defRPr>
            </a:pPr>
            <a:endParaRPr lang="fi-FI"/>
          </a:p>
        </c:txPr>
        <c:crossAx val="232265600"/>
        <c:crosses val="autoZero"/>
        <c:crossBetween val="between"/>
        <c:majorUnit val="4"/>
      </c:valAx>
      <c:dTable>
        <c:showHorzBorder val="1"/>
        <c:showVertBorder val="1"/>
        <c:showOutline val="1"/>
        <c:showKeys val="1"/>
        <c:txPr>
          <a:bodyPr/>
          <a:lstStyle/>
          <a:p>
            <a:pPr rtl="0">
              <a:defRPr sz="1000" b="0" baseline="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09741805530123E-2"/>
          <c:y val="8.243431413178616E-2"/>
          <c:w val="0.90116279069767447"/>
          <c:h val="0.73947368421052628"/>
        </c:manualLayout>
      </c:layout>
      <c:barChart>
        <c:barDir val="col"/>
        <c:grouping val="stacked"/>
        <c:varyColors val="0"/>
        <c:ser>
          <c:idx val="0"/>
          <c:order val="0"/>
          <c:tx>
            <c:v>Jätevesi</c:v>
          </c:tx>
          <c:spPr>
            <a:solidFill>
              <a:srgbClr val="CCFF99"/>
            </a:solidFill>
          </c:spPr>
          <c:invertIfNegative val="0"/>
          <c:cat>
            <c:strLit>
              <c:ptCount val="17"/>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pt idx="16">
                <c:v> 2024*</c:v>
              </c:pt>
            </c:strLit>
          </c:cat>
          <c:val>
            <c:numRef>
              <c:f>[1]Lähtödata!$J$1:$J$17</c:f>
              <c:numCache>
                <c:formatCode>0.0</c:formatCode>
                <c:ptCount val="17"/>
                <c:pt idx="0">
                  <c:v>3.0868266282199674</c:v>
                </c:pt>
                <c:pt idx="1">
                  <c:v>2.8032013129283517</c:v>
                </c:pt>
                <c:pt idx="2">
                  <c:v>2.785094142415232</c:v>
                </c:pt>
                <c:pt idx="3">
                  <c:v>1.2460603290243806</c:v>
                </c:pt>
                <c:pt idx="4">
                  <c:v>2.8375899559324185</c:v>
                </c:pt>
                <c:pt idx="5">
                  <c:v>2.9007071930000001</c:v>
                </c:pt>
                <c:pt idx="6">
                  <c:v>2.7306210631355499</c:v>
                </c:pt>
                <c:pt idx="7">
                  <c:v>2.7681305443013833</c:v>
                </c:pt>
                <c:pt idx="8">
                  <c:v>2.8458710639389628</c:v>
                </c:pt>
                <c:pt idx="9">
                  <c:v>2.79757784722716</c:v>
                </c:pt>
                <c:pt idx="10">
                  <c:v>2.924306838773167</c:v>
                </c:pt>
                <c:pt idx="11">
                  <c:v>3.0898452373595506</c:v>
                </c:pt>
                <c:pt idx="12">
                  <c:v>2.4975341577807249</c:v>
                </c:pt>
                <c:pt idx="13">
                  <c:v>2.6879668859778265</c:v>
                </c:pt>
                <c:pt idx="14">
                  <c:v>2.4173343618999055</c:v>
                </c:pt>
                <c:pt idx="15">
                  <c:v>2.6818235589103852</c:v>
                </c:pt>
                <c:pt idx="16">
                  <c:v>2.6818235589103852</c:v>
                </c:pt>
              </c:numCache>
            </c:numRef>
          </c:val>
          <c:extLst>
            <c:ext xmlns:c16="http://schemas.microsoft.com/office/drawing/2014/chart" uri="{C3380CC4-5D6E-409C-BE32-E72D297353CC}">
              <c16:uniqueId val="{00000000-9BCF-4DF4-B89D-B9C21991464D}"/>
            </c:ext>
          </c:extLst>
        </c:ser>
        <c:ser>
          <c:idx val="1"/>
          <c:order val="1"/>
          <c:tx>
            <c:v>Kiinteä jäte</c:v>
          </c:tx>
          <c:spPr>
            <a:solidFill>
              <a:srgbClr val="66CC00"/>
            </a:solidFill>
          </c:spPr>
          <c:invertIfNegative val="0"/>
          <c:cat>
            <c:strLit>
              <c:ptCount val="17"/>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pt idx="16">
                <c:v> 2024*</c:v>
              </c:pt>
            </c:strLit>
          </c:cat>
          <c:val>
            <c:numRef>
              <c:f>[1]Lähtödata!$I$1:$I$17</c:f>
              <c:numCache>
                <c:formatCode>0.0</c:formatCode>
                <c:ptCount val="17"/>
                <c:pt idx="0">
                  <c:v>20.415358562837053</c:v>
                </c:pt>
                <c:pt idx="1">
                  <c:v>20.20387306167483</c:v>
                </c:pt>
                <c:pt idx="2">
                  <c:v>12.087270117866128</c:v>
                </c:pt>
                <c:pt idx="3">
                  <c:v>9.2188809088337571</c:v>
                </c:pt>
                <c:pt idx="4">
                  <c:v>11.501571764202144</c:v>
                </c:pt>
                <c:pt idx="5">
                  <c:v>10.765863473459447</c:v>
                </c:pt>
                <c:pt idx="6">
                  <c:v>12.018468391324603</c:v>
                </c:pt>
                <c:pt idx="7">
                  <c:v>10.291724311341792</c:v>
                </c:pt>
                <c:pt idx="8">
                  <c:v>8.07642270276272</c:v>
                </c:pt>
                <c:pt idx="9">
                  <c:v>6.8579243149160209</c:v>
                </c:pt>
                <c:pt idx="10">
                  <c:v>6.3934063975458759</c:v>
                </c:pt>
                <c:pt idx="11">
                  <c:v>7.0669821742908718</c:v>
                </c:pt>
                <c:pt idx="12">
                  <c:v>6.4285721502744124</c:v>
                </c:pt>
                <c:pt idx="13">
                  <c:v>6.941460097444125</c:v>
                </c:pt>
                <c:pt idx="14">
                  <c:v>7.0298867039016688</c:v>
                </c:pt>
                <c:pt idx="15">
                  <c:v>6.5804798616401694</c:v>
                </c:pt>
                <c:pt idx="16">
                  <c:v>6.5804798616401694</c:v>
                </c:pt>
              </c:numCache>
            </c:numRef>
          </c:val>
          <c:extLst>
            <c:ext xmlns:c16="http://schemas.microsoft.com/office/drawing/2014/chart" uri="{C3380CC4-5D6E-409C-BE32-E72D297353CC}">
              <c16:uniqueId val="{00000001-9BCF-4DF4-B89D-B9C21991464D}"/>
            </c:ext>
          </c:extLst>
        </c:ser>
        <c:ser>
          <c:idx val="2"/>
          <c:order val="2"/>
          <c:tx>
            <c:v>Yhteensä</c:v>
          </c:tx>
          <c:spPr>
            <a:noFill/>
            <a:extLst>
              <a:ext uri="{909E8E84-426E-40DD-AFC4-6F175D3DCCD1}">
                <a14:hiddenFill xmlns:a14="http://schemas.microsoft.com/office/drawing/2010/main">
                  <a:solidFill>
                    <a:srgbClr val="B32C16"/>
                  </a:solidFill>
                </a14:hiddenFill>
              </a:ext>
            </a:extLst>
          </c:spPr>
          <c:invertIfNegative val="0"/>
          <c:cat>
            <c:strLit>
              <c:ptCount val="17"/>
              <c:pt idx="0">
                <c:v> 2008</c:v>
              </c:pt>
              <c:pt idx="1">
                <c:v> 2009</c:v>
              </c:pt>
              <c:pt idx="2">
                <c:v> 2010</c:v>
              </c:pt>
              <c:pt idx="3">
                <c:v> 2011</c:v>
              </c:pt>
              <c:pt idx="4">
                <c:v> 2012</c:v>
              </c:pt>
              <c:pt idx="5">
                <c:v> 2013</c:v>
              </c:pt>
              <c:pt idx="6">
                <c:v> 2014</c:v>
              </c:pt>
              <c:pt idx="7">
                <c:v> 2015</c:v>
              </c:pt>
              <c:pt idx="8">
                <c:v> 2016</c:v>
              </c:pt>
              <c:pt idx="9">
                <c:v> 2017</c:v>
              </c:pt>
              <c:pt idx="10">
                <c:v> 2018</c:v>
              </c:pt>
              <c:pt idx="11">
                <c:v> 2019</c:v>
              </c:pt>
              <c:pt idx="12">
                <c:v> 2020</c:v>
              </c:pt>
              <c:pt idx="13">
                <c:v> 2021</c:v>
              </c:pt>
              <c:pt idx="14">
                <c:v> 2022</c:v>
              </c:pt>
              <c:pt idx="15">
                <c:v> 2023</c:v>
              </c:pt>
              <c:pt idx="16">
                <c:v> 2024*</c:v>
              </c:pt>
            </c:strLit>
          </c:cat>
          <c:val>
            <c:numRef>
              <c:f>[1]Lähtödata!$K$1:$K$17</c:f>
              <c:numCache>
                <c:formatCode>0.0</c:formatCode>
                <c:ptCount val="17"/>
                <c:pt idx="0">
                  <c:v>23.5</c:v>
                </c:pt>
                <c:pt idx="1">
                  <c:v>23</c:v>
                </c:pt>
                <c:pt idx="2">
                  <c:v>14.9</c:v>
                </c:pt>
                <c:pt idx="3">
                  <c:v>10.5</c:v>
                </c:pt>
                <c:pt idx="4">
                  <c:v>14.3</c:v>
                </c:pt>
                <c:pt idx="5">
                  <c:v>13.7</c:v>
                </c:pt>
                <c:pt idx="6">
                  <c:v>14.7</c:v>
                </c:pt>
                <c:pt idx="7">
                  <c:v>13.1</c:v>
                </c:pt>
                <c:pt idx="8">
                  <c:v>10.9</c:v>
                </c:pt>
                <c:pt idx="9">
                  <c:v>9.6999999999999993</c:v>
                </c:pt>
                <c:pt idx="10">
                  <c:v>9.3000000000000007</c:v>
                </c:pt>
                <c:pt idx="11">
                  <c:v>10.199999999999999</c:v>
                </c:pt>
                <c:pt idx="12">
                  <c:v>8.9</c:v>
                </c:pt>
                <c:pt idx="13">
                  <c:v>9.6</c:v>
                </c:pt>
                <c:pt idx="14">
                  <c:v>9.4</c:v>
                </c:pt>
                <c:pt idx="15">
                  <c:v>9.3000000000000007</c:v>
                </c:pt>
                <c:pt idx="16">
                  <c:v>9.3000000000000007</c:v>
                </c:pt>
              </c:numCache>
            </c:numRef>
          </c:val>
          <c:extLst>
            <c:ext xmlns:c16="http://schemas.microsoft.com/office/drawing/2014/chart" uri="{C3380CC4-5D6E-409C-BE32-E72D297353CC}">
              <c16:uniqueId val="{00000002-9BCF-4DF4-B89D-B9C21991464D}"/>
            </c:ext>
          </c:extLst>
        </c:ser>
        <c:dLbls>
          <c:showLegendKey val="0"/>
          <c:showVal val="0"/>
          <c:showCatName val="0"/>
          <c:showSerName val="0"/>
          <c:showPercent val="0"/>
          <c:showBubbleSize val="0"/>
        </c:dLbls>
        <c:gapWidth val="30"/>
        <c:overlap val="10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30"/>
          <c:min val="0"/>
        </c:scaling>
        <c:delete val="0"/>
        <c:axPos val="l"/>
        <c:majorGridlines/>
        <c:numFmt formatCode="0" sourceLinked="0"/>
        <c:majorTickMark val="none"/>
        <c:minorTickMark val="none"/>
        <c:tickLblPos val="nextTo"/>
        <c:txPr>
          <a:bodyPr/>
          <a:lstStyle/>
          <a:p>
            <a:pPr>
              <a:defRPr sz="900" b="0" baseline="0">
                <a:latin typeface="Abadi Extra Light"/>
                <a:ea typeface="Abadi Extra Light"/>
                <a:cs typeface="Abadi Extra Light"/>
              </a:defRPr>
            </a:pPr>
            <a:endParaRPr lang="fi-FI"/>
          </a:p>
        </c:txPr>
        <c:crossAx val="232265600"/>
        <c:crosses val="autoZero"/>
        <c:crossBetween val="between"/>
        <c:majorUnit val="6"/>
      </c:val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1525765588546"/>
          <c:y val="2.4835768151897263E-2"/>
          <c:w val="0.8666666666666667"/>
          <c:h val="0.36046511627906974"/>
        </c:manualLayout>
      </c:layout>
      <c:barChart>
        <c:barDir val="col"/>
        <c:grouping val="clustered"/>
        <c:varyColors val="0"/>
        <c:ser>
          <c:idx val="16"/>
          <c:order val="0"/>
          <c:tx>
            <c:v> 2008</c:v>
          </c:tx>
          <c:spPr>
            <a:solidFill>
              <a:srgbClr val="CCFF99"/>
            </a:solidFill>
          </c:spPr>
          <c:invertIfNegative val="0"/>
          <c:cat>
            <c:strLit>
              <c:ptCount val="2"/>
              <c:pt idx="0">
                <c:v>Teollisuus ja työkoneet</c:v>
              </c:pt>
              <c:pt idx="1">
                <c:v>Teollisuuden sähkönkulutus</c:v>
              </c:pt>
            </c:strLit>
          </c:cat>
          <c:val>
            <c:numRef>
              <c:f>[1]Lähtödata!$AG$637:$AG$638</c:f>
              <c:numCache>
                <c:formatCode>0.0</c:formatCode>
                <c:ptCount val="2"/>
                <c:pt idx="0">
                  <c:v>118.0916564487954</c:v>
                </c:pt>
                <c:pt idx="1">
                  <c:v>394.62241214775844</c:v>
                </c:pt>
              </c:numCache>
            </c:numRef>
          </c:val>
          <c:extLst>
            <c:ext xmlns:c16="http://schemas.microsoft.com/office/drawing/2014/chart" uri="{C3380CC4-5D6E-409C-BE32-E72D297353CC}">
              <c16:uniqueId val="{00000000-E13C-4FCA-9306-C67D6EDED8B5}"/>
            </c:ext>
          </c:extLst>
        </c:ser>
        <c:ser>
          <c:idx val="17"/>
          <c:order val="1"/>
          <c:tx>
            <c:v> 2009</c:v>
          </c:tx>
          <c:spPr>
            <a:solidFill>
              <a:srgbClr val="66CC00"/>
            </a:solidFill>
          </c:spPr>
          <c:invertIfNegative val="0"/>
          <c:cat>
            <c:strLit>
              <c:ptCount val="2"/>
              <c:pt idx="0">
                <c:v>Teollisuus ja työkoneet</c:v>
              </c:pt>
              <c:pt idx="1">
                <c:v>Teollisuuden sähkönkulutus</c:v>
              </c:pt>
            </c:strLit>
          </c:cat>
          <c:val>
            <c:numRef>
              <c:f>[1]Lähtödata!$AG$640:$AG$641</c:f>
              <c:numCache>
                <c:formatCode>0.0</c:formatCode>
                <c:ptCount val="2"/>
                <c:pt idx="0">
                  <c:v>122.18836135363064</c:v>
                </c:pt>
                <c:pt idx="1">
                  <c:v>361.85816593551846</c:v>
                </c:pt>
              </c:numCache>
            </c:numRef>
          </c:val>
          <c:extLst>
            <c:ext xmlns:c16="http://schemas.microsoft.com/office/drawing/2014/chart" uri="{C3380CC4-5D6E-409C-BE32-E72D297353CC}">
              <c16:uniqueId val="{00000001-E13C-4FCA-9306-C67D6EDED8B5}"/>
            </c:ext>
          </c:extLst>
        </c:ser>
        <c:ser>
          <c:idx val="18"/>
          <c:order val="2"/>
          <c:tx>
            <c:v> 2010</c:v>
          </c:tx>
          <c:spPr>
            <a:solidFill>
              <a:srgbClr val="99CCFF"/>
            </a:solidFill>
          </c:spPr>
          <c:invertIfNegative val="0"/>
          <c:cat>
            <c:strLit>
              <c:ptCount val="2"/>
              <c:pt idx="0">
                <c:v>Teollisuus ja työkoneet</c:v>
              </c:pt>
              <c:pt idx="1">
                <c:v>Teollisuuden sähkönkulutus</c:v>
              </c:pt>
            </c:strLit>
          </c:cat>
          <c:val>
            <c:numRef>
              <c:f>[1]Lähtödata!$AG$643:$AG$644</c:f>
              <c:numCache>
                <c:formatCode>0.0</c:formatCode>
                <c:ptCount val="2"/>
                <c:pt idx="0">
                  <c:v>167.1019880198084</c:v>
                </c:pt>
                <c:pt idx="1">
                  <c:v>471.96657197444659</c:v>
                </c:pt>
              </c:numCache>
            </c:numRef>
          </c:val>
          <c:extLst>
            <c:ext xmlns:c16="http://schemas.microsoft.com/office/drawing/2014/chart" uri="{C3380CC4-5D6E-409C-BE32-E72D297353CC}">
              <c16:uniqueId val="{00000002-E13C-4FCA-9306-C67D6EDED8B5}"/>
            </c:ext>
          </c:extLst>
        </c:ser>
        <c:ser>
          <c:idx val="0"/>
          <c:order val="3"/>
          <c:tx>
            <c:v> 2011</c:v>
          </c:tx>
          <c:spPr>
            <a:solidFill>
              <a:srgbClr val="99FFFF"/>
            </a:solidFill>
          </c:spPr>
          <c:invertIfNegative val="0"/>
          <c:cat>
            <c:strLit>
              <c:ptCount val="2"/>
              <c:pt idx="0">
                <c:v>Teollisuus ja työkoneet</c:v>
              </c:pt>
              <c:pt idx="1">
                <c:v>Teollisuuden sähkönkulutus</c:v>
              </c:pt>
            </c:strLit>
          </c:cat>
          <c:val>
            <c:numRef>
              <c:f>[1]Lähtödata!$AG$646:$AG$647</c:f>
              <c:numCache>
                <c:formatCode>0.0</c:formatCode>
                <c:ptCount val="2"/>
                <c:pt idx="0">
                  <c:v>166.60094536145868</c:v>
                </c:pt>
                <c:pt idx="1">
                  <c:v>362.17016956430899</c:v>
                </c:pt>
              </c:numCache>
            </c:numRef>
          </c:val>
          <c:extLst>
            <c:ext xmlns:c16="http://schemas.microsoft.com/office/drawing/2014/chart" uri="{C3380CC4-5D6E-409C-BE32-E72D297353CC}">
              <c16:uniqueId val="{00000003-E13C-4FCA-9306-C67D6EDED8B5}"/>
            </c:ext>
          </c:extLst>
        </c:ser>
        <c:ser>
          <c:idx val="1"/>
          <c:order val="4"/>
          <c:tx>
            <c:v> 2012</c:v>
          </c:tx>
          <c:spPr>
            <a:solidFill>
              <a:srgbClr val="00CCCC"/>
            </a:solidFill>
          </c:spPr>
          <c:invertIfNegative val="0"/>
          <c:cat>
            <c:strLit>
              <c:ptCount val="2"/>
              <c:pt idx="0">
                <c:v>Teollisuus ja työkoneet</c:v>
              </c:pt>
              <c:pt idx="1">
                <c:v>Teollisuuden sähkönkulutus</c:v>
              </c:pt>
            </c:strLit>
          </c:cat>
          <c:val>
            <c:numRef>
              <c:f>[1]Lähtödata!$AG$649:$AG$650</c:f>
              <c:numCache>
                <c:formatCode>0.0</c:formatCode>
                <c:ptCount val="2"/>
                <c:pt idx="0">
                  <c:v>148.05684722519655</c:v>
                </c:pt>
                <c:pt idx="1">
                  <c:v>264.68563151526968</c:v>
                </c:pt>
              </c:numCache>
            </c:numRef>
          </c:val>
          <c:extLst>
            <c:ext xmlns:c16="http://schemas.microsoft.com/office/drawing/2014/chart" uri="{C3380CC4-5D6E-409C-BE32-E72D297353CC}">
              <c16:uniqueId val="{00000004-E13C-4FCA-9306-C67D6EDED8B5}"/>
            </c:ext>
          </c:extLst>
        </c:ser>
        <c:ser>
          <c:idx val="2"/>
          <c:order val="5"/>
          <c:tx>
            <c:v> 2013</c:v>
          </c:tx>
          <c:spPr>
            <a:solidFill>
              <a:srgbClr val="006666"/>
            </a:solidFill>
          </c:spPr>
          <c:invertIfNegative val="0"/>
          <c:cat>
            <c:strLit>
              <c:ptCount val="2"/>
              <c:pt idx="0">
                <c:v>Teollisuus ja työkoneet</c:v>
              </c:pt>
              <c:pt idx="1">
                <c:v>Teollisuuden sähkönkulutus</c:v>
              </c:pt>
            </c:strLit>
          </c:cat>
          <c:val>
            <c:numRef>
              <c:f>[1]Lähtödata!$AG$652:$AG$653</c:f>
              <c:numCache>
                <c:formatCode>0.0</c:formatCode>
                <c:ptCount val="2"/>
                <c:pt idx="0">
                  <c:v>130.254175546168</c:v>
                </c:pt>
                <c:pt idx="1">
                  <c:v>315.10384081032856</c:v>
                </c:pt>
              </c:numCache>
            </c:numRef>
          </c:val>
          <c:extLst>
            <c:ext xmlns:c16="http://schemas.microsoft.com/office/drawing/2014/chart" uri="{C3380CC4-5D6E-409C-BE32-E72D297353CC}">
              <c16:uniqueId val="{00000005-E13C-4FCA-9306-C67D6EDED8B5}"/>
            </c:ext>
          </c:extLst>
        </c:ser>
        <c:ser>
          <c:idx val="4"/>
          <c:order val="6"/>
          <c:tx>
            <c:v> 2014</c:v>
          </c:tx>
          <c:spPr>
            <a:solidFill>
              <a:srgbClr val="0080FF"/>
            </a:solidFill>
          </c:spPr>
          <c:invertIfNegative val="0"/>
          <c:cat>
            <c:strLit>
              <c:ptCount val="2"/>
              <c:pt idx="0">
                <c:v>Teollisuus ja työkoneet</c:v>
              </c:pt>
              <c:pt idx="1">
                <c:v>Teollisuuden sähkönkulutus</c:v>
              </c:pt>
            </c:strLit>
          </c:cat>
          <c:val>
            <c:numRef>
              <c:f>[1]Lähtödata!$AG$655:$AG$656</c:f>
              <c:numCache>
                <c:formatCode>0.0</c:formatCode>
                <c:ptCount val="2"/>
                <c:pt idx="0">
                  <c:v>108.47752207210824</c:v>
                </c:pt>
                <c:pt idx="1">
                  <c:v>244.71358875600103</c:v>
                </c:pt>
              </c:numCache>
            </c:numRef>
          </c:val>
          <c:extLst>
            <c:ext xmlns:c16="http://schemas.microsoft.com/office/drawing/2014/chart" uri="{C3380CC4-5D6E-409C-BE32-E72D297353CC}">
              <c16:uniqueId val="{00000006-E13C-4FCA-9306-C67D6EDED8B5}"/>
            </c:ext>
          </c:extLst>
        </c:ser>
        <c:ser>
          <c:idx val="6"/>
          <c:order val="7"/>
          <c:tx>
            <c:v> 2015</c:v>
          </c:tx>
          <c:spPr>
            <a:solidFill>
              <a:srgbClr val="004C99"/>
            </a:solidFill>
          </c:spPr>
          <c:invertIfNegative val="0"/>
          <c:cat>
            <c:strLit>
              <c:ptCount val="2"/>
              <c:pt idx="0">
                <c:v>Teollisuus ja työkoneet</c:v>
              </c:pt>
              <c:pt idx="1">
                <c:v>Teollisuuden sähkönkulutus</c:v>
              </c:pt>
            </c:strLit>
          </c:cat>
          <c:val>
            <c:numRef>
              <c:f>[1]Lähtödata!$AG$658:$AG$659</c:f>
              <c:numCache>
                <c:formatCode>0.0</c:formatCode>
                <c:ptCount val="2"/>
                <c:pt idx="0">
                  <c:v>160.10877374373445</c:v>
                </c:pt>
                <c:pt idx="1">
                  <c:v>200.72120239057068</c:v>
                </c:pt>
              </c:numCache>
            </c:numRef>
          </c:val>
          <c:extLst>
            <c:ext xmlns:c16="http://schemas.microsoft.com/office/drawing/2014/chart" uri="{C3380CC4-5D6E-409C-BE32-E72D297353CC}">
              <c16:uniqueId val="{00000007-E13C-4FCA-9306-C67D6EDED8B5}"/>
            </c:ext>
          </c:extLst>
        </c:ser>
        <c:ser>
          <c:idx val="7"/>
          <c:order val="8"/>
          <c:tx>
            <c:v> 2016</c:v>
          </c:tx>
          <c:spPr>
            <a:solidFill>
              <a:srgbClr val="99FF33"/>
            </a:solidFill>
          </c:spPr>
          <c:invertIfNegative val="0"/>
          <c:cat>
            <c:strLit>
              <c:ptCount val="2"/>
              <c:pt idx="0">
                <c:v>Teollisuus ja työkoneet</c:v>
              </c:pt>
              <c:pt idx="1">
                <c:v>Teollisuuden sähkönkulutus</c:v>
              </c:pt>
            </c:strLit>
          </c:cat>
          <c:val>
            <c:numRef>
              <c:f>[1]Lähtödata!$AG$661:$AG$662</c:f>
              <c:numCache>
                <c:formatCode>0.0</c:formatCode>
                <c:ptCount val="2"/>
                <c:pt idx="0">
                  <c:v>162.86287586810724</c:v>
                </c:pt>
                <c:pt idx="1">
                  <c:v>199.6970850364018</c:v>
                </c:pt>
              </c:numCache>
            </c:numRef>
          </c:val>
          <c:extLst>
            <c:ext xmlns:c16="http://schemas.microsoft.com/office/drawing/2014/chart" uri="{C3380CC4-5D6E-409C-BE32-E72D297353CC}">
              <c16:uniqueId val="{00000008-E13C-4FCA-9306-C67D6EDED8B5}"/>
            </c:ext>
          </c:extLst>
        </c:ser>
        <c:ser>
          <c:idx val="8"/>
          <c:order val="9"/>
          <c:tx>
            <c:v> 2017</c:v>
          </c:tx>
          <c:spPr>
            <a:solidFill>
              <a:srgbClr val="00CC66"/>
            </a:solidFill>
          </c:spPr>
          <c:invertIfNegative val="0"/>
          <c:cat>
            <c:strLit>
              <c:ptCount val="2"/>
              <c:pt idx="0">
                <c:v>Teollisuus ja työkoneet</c:v>
              </c:pt>
              <c:pt idx="1">
                <c:v>Teollisuuden sähkönkulutus</c:v>
              </c:pt>
            </c:strLit>
          </c:cat>
          <c:val>
            <c:numRef>
              <c:f>[1]Lähtödata!$AG$664:$AG$665</c:f>
              <c:numCache>
                <c:formatCode>0.0</c:formatCode>
                <c:ptCount val="2"/>
                <c:pt idx="0">
                  <c:v>175.73279321850148</c:v>
                </c:pt>
                <c:pt idx="1">
                  <c:v>175.27775595054297</c:v>
                </c:pt>
              </c:numCache>
            </c:numRef>
          </c:val>
          <c:extLst>
            <c:ext xmlns:c16="http://schemas.microsoft.com/office/drawing/2014/chart" uri="{C3380CC4-5D6E-409C-BE32-E72D297353CC}">
              <c16:uniqueId val="{00000009-E13C-4FCA-9306-C67D6EDED8B5}"/>
            </c:ext>
          </c:extLst>
        </c:ser>
        <c:ser>
          <c:idx val="9"/>
          <c:order val="10"/>
          <c:tx>
            <c:v> 2018</c:v>
          </c:tx>
          <c:spPr>
            <a:solidFill>
              <a:srgbClr val="336600"/>
            </a:solidFill>
          </c:spPr>
          <c:invertIfNegative val="0"/>
          <c:cat>
            <c:strLit>
              <c:ptCount val="2"/>
              <c:pt idx="0">
                <c:v>Teollisuus ja työkoneet</c:v>
              </c:pt>
              <c:pt idx="1">
                <c:v>Teollisuuden sähkönkulutus</c:v>
              </c:pt>
            </c:strLit>
          </c:cat>
          <c:val>
            <c:numRef>
              <c:f>[1]Lähtödata!$AG$667:$AG$668</c:f>
              <c:numCache>
                <c:formatCode>0.0</c:formatCode>
                <c:ptCount val="2"/>
                <c:pt idx="0">
                  <c:v>192.05910778017378</c:v>
                </c:pt>
                <c:pt idx="1">
                  <c:v>216.10658542854421</c:v>
                </c:pt>
              </c:numCache>
            </c:numRef>
          </c:val>
          <c:extLst>
            <c:ext xmlns:c16="http://schemas.microsoft.com/office/drawing/2014/chart" uri="{C3380CC4-5D6E-409C-BE32-E72D297353CC}">
              <c16:uniqueId val="{0000000A-E13C-4FCA-9306-C67D6EDED8B5}"/>
            </c:ext>
          </c:extLst>
        </c:ser>
        <c:ser>
          <c:idx val="11"/>
          <c:order val="11"/>
          <c:tx>
            <c:v> 2019</c:v>
          </c:tx>
          <c:spPr>
            <a:solidFill>
              <a:srgbClr val="66B2FF"/>
            </a:solidFill>
          </c:spPr>
          <c:invertIfNegative val="0"/>
          <c:cat>
            <c:strLit>
              <c:ptCount val="2"/>
              <c:pt idx="0">
                <c:v>Teollisuus ja työkoneet</c:v>
              </c:pt>
              <c:pt idx="1">
                <c:v>Teollisuuden sähkönkulutus</c:v>
              </c:pt>
            </c:strLit>
          </c:cat>
          <c:val>
            <c:numRef>
              <c:f>[1]Lähtödata!$AG$670:$AG$671</c:f>
              <c:numCache>
                <c:formatCode>0.0</c:formatCode>
                <c:ptCount val="2"/>
                <c:pt idx="0">
                  <c:v>187.64353840606526</c:v>
                </c:pt>
                <c:pt idx="1">
                  <c:v>160.99074883814038</c:v>
                </c:pt>
              </c:numCache>
            </c:numRef>
          </c:val>
          <c:extLst>
            <c:ext xmlns:c16="http://schemas.microsoft.com/office/drawing/2014/chart" uri="{C3380CC4-5D6E-409C-BE32-E72D297353CC}">
              <c16:uniqueId val="{0000000B-E13C-4FCA-9306-C67D6EDED8B5}"/>
            </c:ext>
          </c:extLst>
        </c:ser>
        <c:ser>
          <c:idx val="12"/>
          <c:order val="12"/>
          <c:tx>
            <c:v> 2020</c:v>
          </c:tx>
          <c:spPr>
            <a:solidFill>
              <a:srgbClr val="CCCCFB"/>
            </a:solidFill>
          </c:spPr>
          <c:invertIfNegative val="0"/>
          <c:cat>
            <c:strLit>
              <c:ptCount val="2"/>
              <c:pt idx="0">
                <c:v>Teollisuus ja työkoneet</c:v>
              </c:pt>
              <c:pt idx="1">
                <c:v>Teollisuuden sähkönkulutus</c:v>
              </c:pt>
            </c:strLit>
          </c:cat>
          <c:val>
            <c:numRef>
              <c:f>[1]Lähtödata!$AG$673:$AG$674</c:f>
              <c:numCache>
                <c:formatCode>0.0</c:formatCode>
                <c:ptCount val="2"/>
                <c:pt idx="0">
                  <c:v>204.39713727685165</c:v>
                </c:pt>
                <c:pt idx="1">
                  <c:v>98.148814821254092</c:v>
                </c:pt>
              </c:numCache>
            </c:numRef>
          </c:val>
          <c:extLst>
            <c:ext xmlns:c16="http://schemas.microsoft.com/office/drawing/2014/chart" uri="{C3380CC4-5D6E-409C-BE32-E72D297353CC}">
              <c16:uniqueId val="{0000000C-E13C-4FCA-9306-C67D6EDED8B5}"/>
            </c:ext>
          </c:extLst>
        </c:ser>
        <c:ser>
          <c:idx val="13"/>
          <c:order val="13"/>
          <c:tx>
            <c:v> 2021</c:v>
          </c:tx>
          <c:spPr>
            <a:solidFill>
              <a:srgbClr val="9933FF"/>
            </a:solidFill>
          </c:spPr>
          <c:invertIfNegative val="0"/>
          <c:cat>
            <c:strLit>
              <c:ptCount val="2"/>
              <c:pt idx="0">
                <c:v>Teollisuus ja työkoneet</c:v>
              </c:pt>
              <c:pt idx="1">
                <c:v>Teollisuuden sähkönkulutus</c:v>
              </c:pt>
            </c:strLit>
          </c:cat>
          <c:val>
            <c:numRef>
              <c:f>[1]Lähtödata!$AG$676:$AG$677</c:f>
              <c:numCache>
                <c:formatCode>0.0</c:formatCode>
                <c:ptCount val="2"/>
                <c:pt idx="0">
                  <c:v>170.84302782628319</c:v>
                </c:pt>
                <c:pt idx="1">
                  <c:v>119.78388249338548</c:v>
                </c:pt>
              </c:numCache>
            </c:numRef>
          </c:val>
          <c:extLst>
            <c:ext xmlns:c16="http://schemas.microsoft.com/office/drawing/2014/chart" uri="{C3380CC4-5D6E-409C-BE32-E72D297353CC}">
              <c16:uniqueId val="{0000000D-E13C-4FCA-9306-C67D6EDED8B5}"/>
            </c:ext>
          </c:extLst>
        </c:ser>
        <c:ser>
          <c:idx val="14"/>
          <c:order val="14"/>
          <c:tx>
            <c:v> 2022</c:v>
          </c:tx>
          <c:spPr>
            <a:solidFill>
              <a:srgbClr val="FFCCE5"/>
            </a:solidFill>
          </c:spPr>
          <c:invertIfNegative val="0"/>
          <c:cat>
            <c:strLit>
              <c:ptCount val="2"/>
              <c:pt idx="0">
                <c:v>Teollisuus ja työkoneet</c:v>
              </c:pt>
              <c:pt idx="1">
                <c:v>Teollisuuden sähkönkulutus</c:v>
              </c:pt>
            </c:strLit>
          </c:cat>
          <c:val>
            <c:numRef>
              <c:f>[1]Lähtödata!$AG$679:$AG$680</c:f>
              <c:numCache>
                <c:formatCode>0.0</c:formatCode>
                <c:ptCount val="2"/>
                <c:pt idx="0">
                  <c:v>144.96556978955351</c:v>
                </c:pt>
                <c:pt idx="1">
                  <c:v>82.136077975163559</c:v>
                </c:pt>
              </c:numCache>
            </c:numRef>
          </c:val>
          <c:extLst>
            <c:ext xmlns:c16="http://schemas.microsoft.com/office/drawing/2014/chart" uri="{C3380CC4-5D6E-409C-BE32-E72D297353CC}">
              <c16:uniqueId val="{0000000E-E13C-4FCA-9306-C67D6EDED8B5}"/>
            </c:ext>
          </c:extLst>
        </c:ser>
        <c:ser>
          <c:idx val="15"/>
          <c:order val="15"/>
          <c:tx>
            <c:v> 2023</c:v>
          </c:tx>
          <c:spPr>
            <a:solidFill>
              <a:srgbClr val="CCE5FF"/>
            </a:solidFill>
          </c:spPr>
          <c:invertIfNegative val="0"/>
          <c:cat>
            <c:strLit>
              <c:ptCount val="2"/>
              <c:pt idx="0">
                <c:v>Teollisuus ja työkoneet</c:v>
              </c:pt>
              <c:pt idx="1">
                <c:v>Teollisuuden sähkönkulutus</c:v>
              </c:pt>
            </c:strLit>
          </c:cat>
          <c:val>
            <c:numRef>
              <c:f>[1]Lähtödata!$AG$682:$AG$683</c:f>
              <c:numCache>
                <c:formatCode>0.0</c:formatCode>
                <c:ptCount val="2"/>
                <c:pt idx="0">
                  <c:v>136.09801569336091</c:v>
                </c:pt>
                <c:pt idx="1">
                  <c:v>66.647416869409383</c:v>
                </c:pt>
              </c:numCache>
            </c:numRef>
          </c:val>
          <c:extLst>
            <c:ext xmlns:c16="http://schemas.microsoft.com/office/drawing/2014/chart" uri="{C3380CC4-5D6E-409C-BE32-E72D297353CC}">
              <c16:uniqueId val="{0000000F-E13C-4FCA-9306-C67D6EDED8B5}"/>
            </c:ext>
          </c:extLst>
        </c:ser>
        <c:dLbls>
          <c:showLegendKey val="0"/>
          <c:showVal val="0"/>
          <c:showCatName val="0"/>
          <c:showSerName val="0"/>
          <c:showPercent val="0"/>
          <c:showBubbleSize val="0"/>
        </c:dLbls>
        <c:gapWidth val="150"/>
        <c:axId val="232265600"/>
        <c:axId val="232267136"/>
      </c:barChart>
      <c:catAx>
        <c:axId val="232265600"/>
        <c:scaling>
          <c:orientation val="minMax"/>
        </c:scaling>
        <c:delete val="0"/>
        <c:axPos val="b"/>
        <c:numFmt formatCode="General" sourceLinked="0"/>
        <c:majorTickMark val="none"/>
        <c:minorTickMark val="none"/>
        <c:tickLblPos val="nextTo"/>
        <c:txPr>
          <a:bodyPr/>
          <a:lstStyle/>
          <a:p>
            <a:pPr>
              <a:defRPr sz="1000"/>
            </a:pPr>
            <a:endParaRPr lang="fi-FI"/>
          </a:p>
        </c:txPr>
        <c:crossAx val="232267136"/>
        <c:crosses val="autoZero"/>
        <c:auto val="1"/>
        <c:lblAlgn val="ctr"/>
        <c:lblOffset val="100"/>
        <c:noMultiLvlLbl val="0"/>
      </c:catAx>
      <c:valAx>
        <c:axId val="232267136"/>
        <c:scaling>
          <c:orientation val="minMax"/>
          <c:max val="600"/>
          <c:min val="0"/>
        </c:scaling>
        <c:delete val="0"/>
        <c:axPos val="l"/>
        <c:majorGridlines/>
        <c:numFmt formatCode="0" sourceLinked="0"/>
        <c:majorTickMark val="none"/>
        <c:minorTickMark val="none"/>
        <c:tickLblPos val="nextTo"/>
        <c:txPr>
          <a:bodyPr/>
          <a:lstStyle/>
          <a:p>
            <a:pPr>
              <a:defRPr sz="900" b="0" baseline="0">
                <a:latin typeface="Abadi Extra Light"/>
                <a:ea typeface="Abadi Extra Light"/>
                <a:cs typeface="Abadi Extra Light"/>
              </a:defRPr>
            </a:pPr>
            <a:endParaRPr lang="fi-FI"/>
          </a:p>
        </c:txPr>
        <c:crossAx val="232265600"/>
        <c:crosses val="autoZero"/>
        <c:crossBetween val="between"/>
        <c:majorUnit val="120"/>
      </c:val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823529411764706E-2"/>
          <c:y val="0.17181115072480346"/>
          <c:w val="0.95020859806876701"/>
          <c:h val="0.82818883384116104"/>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effectLst/>
            </c:spPr>
            <c:extLst>
              <c:ext xmlns:c16="http://schemas.microsoft.com/office/drawing/2014/chart" uri="{C3380CC4-5D6E-409C-BE32-E72D297353CC}">
                <c16:uniqueId val="{00000001-CD78-4CA1-A5AC-EB6541D8FED5}"/>
              </c:ext>
            </c:extLst>
          </c:dPt>
          <c:dPt>
            <c:idx val="1"/>
            <c:invertIfNegative val="0"/>
            <c:bubble3D val="0"/>
            <c:spPr>
              <a:solidFill>
                <a:srgbClr val="CCFF99"/>
              </a:solidFill>
              <a:effectLst/>
            </c:spPr>
            <c:extLst>
              <c:ext xmlns:c16="http://schemas.microsoft.com/office/drawing/2014/chart" uri="{C3380CC4-5D6E-409C-BE32-E72D297353CC}">
                <c16:uniqueId val="{00000003-CD78-4CA1-A5AC-EB6541D8FED5}"/>
              </c:ext>
            </c:extLst>
          </c:dPt>
          <c:dPt>
            <c:idx val="2"/>
            <c:invertIfNegative val="0"/>
            <c:bubble3D val="0"/>
            <c:spPr>
              <a:solidFill>
                <a:srgbClr val="CCFF99"/>
              </a:solidFill>
              <a:effectLst/>
            </c:spPr>
            <c:extLst>
              <c:ext xmlns:c16="http://schemas.microsoft.com/office/drawing/2014/chart" uri="{C3380CC4-5D6E-409C-BE32-E72D297353CC}">
                <c16:uniqueId val="{00000005-CD78-4CA1-A5AC-EB6541D8FED5}"/>
              </c:ext>
            </c:extLst>
          </c:dPt>
          <c:dPt>
            <c:idx val="3"/>
            <c:invertIfNegative val="0"/>
            <c:bubble3D val="0"/>
            <c:spPr>
              <a:solidFill>
                <a:srgbClr val="CCFF99"/>
              </a:solidFill>
              <a:effectLst/>
            </c:spPr>
            <c:extLst>
              <c:ext xmlns:c16="http://schemas.microsoft.com/office/drawing/2014/chart" uri="{C3380CC4-5D6E-409C-BE32-E72D297353CC}">
                <c16:uniqueId val="{00000007-CD78-4CA1-A5AC-EB6541D8FED5}"/>
              </c:ext>
            </c:extLst>
          </c:dPt>
          <c:dPt>
            <c:idx val="4"/>
            <c:invertIfNegative val="0"/>
            <c:bubble3D val="0"/>
            <c:spPr>
              <a:solidFill>
                <a:srgbClr val="CCFF99"/>
              </a:solidFill>
              <a:effectLst/>
            </c:spPr>
            <c:extLst>
              <c:ext xmlns:c16="http://schemas.microsoft.com/office/drawing/2014/chart" uri="{C3380CC4-5D6E-409C-BE32-E72D297353CC}">
                <c16:uniqueId val="{00000009-CD78-4CA1-A5AC-EB6541D8FED5}"/>
              </c:ext>
            </c:extLst>
          </c:dPt>
          <c:dPt>
            <c:idx val="5"/>
            <c:invertIfNegative val="0"/>
            <c:bubble3D val="0"/>
            <c:spPr>
              <a:solidFill>
                <a:srgbClr val="CCFF99"/>
              </a:solidFill>
              <a:effectLst/>
            </c:spPr>
            <c:extLst>
              <c:ext xmlns:c16="http://schemas.microsoft.com/office/drawing/2014/chart" uri="{C3380CC4-5D6E-409C-BE32-E72D297353CC}">
                <c16:uniqueId val="{0000000B-CD78-4CA1-A5AC-EB6541D8FED5}"/>
              </c:ext>
            </c:extLst>
          </c:dPt>
          <c:dPt>
            <c:idx val="6"/>
            <c:invertIfNegative val="0"/>
            <c:bubble3D val="0"/>
            <c:spPr>
              <a:solidFill>
                <a:srgbClr val="CCFF99"/>
              </a:solidFill>
              <a:effectLst/>
            </c:spPr>
            <c:extLst>
              <c:ext xmlns:c16="http://schemas.microsoft.com/office/drawing/2014/chart" uri="{C3380CC4-5D6E-409C-BE32-E72D297353CC}">
                <c16:uniqueId val="{0000000D-CD78-4CA1-A5AC-EB6541D8FED5}"/>
              </c:ext>
            </c:extLst>
          </c:dPt>
          <c:dPt>
            <c:idx val="7"/>
            <c:invertIfNegative val="0"/>
            <c:bubble3D val="0"/>
            <c:spPr>
              <a:solidFill>
                <a:srgbClr val="CCFF99"/>
              </a:solidFill>
              <a:effectLst>
                <a:outerShdw dist="35921" dir="2700000" algn="br">
                  <a:srgbClr val="000000"/>
                </a:outerShdw>
              </a:effectLst>
            </c:spPr>
            <c:extLst>
              <c:ext xmlns:c16="http://schemas.microsoft.com/office/drawing/2014/chart" uri="{C3380CC4-5D6E-409C-BE32-E72D297353CC}">
                <c16:uniqueId val="{0000000F-CD78-4CA1-A5AC-EB6541D8FED5}"/>
              </c:ext>
            </c:extLst>
          </c:dPt>
          <c:dPt>
            <c:idx val="8"/>
            <c:invertIfNegative val="0"/>
            <c:bubble3D val="0"/>
            <c:spPr>
              <a:solidFill>
                <a:srgbClr val="CCFF99"/>
              </a:solidFill>
              <a:effectLst/>
            </c:spPr>
            <c:extLst>
              <c:ext xmlns:c16="http://schemas.microsoft.com/office/drawing/2014/chart" uri="{C3380CC4-5D6E-409C-BE32-E72D297353CC}">
                <c16:uniqueId val="{00000011-CD78-4CA1-A5AC-EB6541D8FED5}"/>
              </c:ext>
            </c:extLst>
          </c:dPt>
          <c:dPt>
            <c:idx val="9"/>
            <c:invertIfNegative val="0"/>
            <c:bubble3D val="0"/>
            <c:spPr>
              <a:solidFill>
                <a:srgbClr val="CCFF99"/>
              </a:solidFill>
              <a:effectLst/>
            </c:spPr>
            <c:extLst>
              <c:ext xmlns:c16="http://schemas.microsoft.com/office/drawing/2014/chart" uri="{C3380CC4-5D6E-409C-BE32-E72D297353CC}">
                <c16:uniqueId val="{00000013-CD78-4CA1-A5AC-EB6541D8FED5}"/>
              </c:ext>
            </c:extLst>
          </c:dPt>
          <c:dPt>
            <c:idx val="10"/>
            <c:invertIfNegative val="0"/>
            <c:bubble3D val="0"/>
            <c:spPr>
              <a:solidFill>
                <a:srgbClr val="CCFF99"/>
              </a:solidFill>
              <a:effectLst/>
            </c:spPr>
            <c:extLst>
              <c:ext xmlns:c16="http://schemas.microsoft.com/office/drawing/2014/chart" uri="{C3380CC4-5D6E-409C-BE32-E72D297353CC}">
                <c16:uniqueId val="{00000015-CD78-4CA1-A5AC-EB6541D8FED5}"/>
              </c:ext>
            </c:extLst>
          </c:dPt>
          <c:dPt>
            <c:idx val="11"/>
            <c:invertIfNegative val="0"/>
            <c:bubble3D val="0"/>
            <c:spPr>
              <a:solidFill>
                <a:srgbClr val="CCFF99"/>
              </a:solidFill>
              <a:effectLst/>
            </c:spPr>
            <c:extLst>
              <c:ext xmlns:c16="http://schemas.microsoft.com/office/drawing/2014/chart" uri="{C3380CC4-5D6E-409C-BE32-E72D297353CC}">
                <c16:uniqueId val="{00000017-CD78-4CA1-A5AC-EB6541D8FED5}"/>
              </c:ext>
            </c:extLst>
          </c:dPt>
          <c:dPt>
            <c:idx val="12"/>
            <c:invertIfNegative val="0"/>
            <c:bubble3D val="0"/>
            <c:spPr>
              <a:solidFill>
                <a:srgbClr val="CCFF99"/>
              </a:solidFill>
              <a:effectLst/>
            </c:spPr>
            <c:extLst>
              <c:ext xmlns:c16="http://schemas.microsoft.com/office/drawing/2014/chart" uri="{C3380CC4-5D6E-409C-BE32-E72D297353CC}">
                <c16:uniqueId val="{00000019-CD78-4CA1-A5AC-EB6541D8FED5}"/>
              </c:ext>
            </c:extLst>
          </c:dPt>
          <c:dPt>
            <c:idx val="13"/>
            <c:invertIfNegative val="0"/>
            <c:bubble3D val="0"/>
            <c:spPr>
              <a:solidFill>
                <a:srgbClr val="CCFF99"/>
              </a:solidFill>
              <a:effectLst/>
            </c:spPr>
            <c:extLst>
              <c:ext xmlns:c16="http://schemas.microsoft.com/office/drawing/2014/chart" uri="{C3380CC4-5D6E-409C-BE32-E72D297353CC}">
                <c16:uniqueId val="{0000001B-CD78-4CA1-A5AC-EB6541D8FED5}"/>
              </c:ext>
            </c:extLst>
          </c:dPt>
          <c:dPt>
            <c:idx val="14"/>
            <c:invertIfNegative val="0"/>
            <c:bubble3D val="0"/>
            <c:spPr>
              <a:solidFill>
                <a:srgbClr val="CCFF99"/>
              </a:solidFill>
              <a:effectLst/>
            </c:spPr>
            <c:extLst>
              <c:ext xmlns:c16="http://schemas.microsoft.com/office/drawing/2014/chart" uri="{C3380CC4-5D6E-409C-BE32-E72D297353CC}">
                <c16:uniqueId val="{0000001D-CD78-4CA1-A5AC-EB6541D8FED5}"/>
              </c:ext>
            </c:extLst>
          </c:dPt>
          <c:dPt>
            <c:idx val="15"/>
            <c:invertIfNegative val="0"/>
            <c:bubble3D val="0"/>
            <c:spPr>
              <a:solidFill>
                <a:srgbClr val="CCFF99"/>
              </a:solidFill>
              <a:effectLst/>
            </c:spPr>
            <c:extLst>
              <c:ext xmlns:c16="http://schemas.microsoft.com/office/drawing/2014/chart" uri="{C3380CC4-5D6E-409C-BE32-E72D297353CC}">
                <c16:uniqueId val="{0000001F-CD78-4CA1-A5AC-EB6541D8FED5}"/>
              </c:ext>
            </c:extLst>
          </c:dPt>
          <c:dPt>
            <c:idx val="16"/>
            <c:invertIfNegative val="0"/>
            <c:bubble3D val="0"/>
            <c:spPr>
              <a:solidFill>
                <a:srgbClr val="CCFF99"/>
              </a:solidFill>
              <a:effectLst/>
            </c:spPr>
            <c:extLst>
              <c:ext xmlns:c16="http://schemas.microsoft.com/office/drawing/2014/chart" uri="{C3380CC4-5D6E-409C-BE32-E72D297353CC}">
                <c16:uniqueId val="{00000021-CD78-4CA1-A5AC-EB6541D8FED5}"/>
              </c:ext>
            </c:extLst>
          </c:dPt>
          <c:dPt>
            <c:idx val="17"/>
            <c:invertIfNegative val="0"/>
            <c:bubble3D val="0"/>
            <c:spPr>
              <a:solidFill>
                <a:srgbClr val="CCFF99"/>
              </a:solidFill>
              <a:effectLst/>
            </c:spPr>
            <c:extLst>
              <c:ext xmlns:c16="http://schemas.microsoft.com/office/drawing/2014/chart" uri="{C3380CC4-5D6E-409C-BE32-E72D297353CC}">
                <c16:uniqueId val="{00000023-CD78-4CA1-A5AC-EB6541D8FED5}"/>
              </c:ext>
            </c:extLst>
          </c:dPt>
          <c:dPt>
            <c:idx val="18"/>
            <c:invertIfNegative val="0"/>
            <c:bubble3D val="0"/>
            <c:spPr>
              <a:solidFill>
                <a:srgbClr val="CCFF99"/>
              </a:solidFill>
              <a:effectLst/>
            </c:spPr>
            <c:extLst>
              <c:ext xmlns:c16="http://schemas.microsoft.com/office/drawing/2014/chart" uri="{C3380CC4-5D6E-409C-BE32-E72D297353CC}">
                <c16:uniqueId val="{00000025-CD78-4CA1-A5AC-EB6541D8FED5}"/>
              </c:ext>
            </c:extLst>
          </c:dPt>
          <c:dPt>
            <c:idx val="19"/>
            <c:invertIfNegative val="0"/>
            <c:bubble3D val="0"/>
            <c:spPr>
              <a:solidFill>
                <a:srgbClr val="CCFF99"/>
              </a:solidFill>
              <a:effectLst/>
            </c:spPr>
            <c:extLst>
              <c:ext xmlns:c16="http://schemas.microsoft.com/office/drawing/2014/chart" uri="{C3380CC4-5D6E-409C-BE32-E72D297353CC}">
                <c16:uniqueId val="{00000027-CD78-4CA1-A5AC-EB6541D8FED5}"/>
              </c:ext>
            </c:extLst>
          </c:dPt>
          <c:dPt>
            <c:idx val="20"/>
            <c:invertIfNegative val="0"/>
            <c:bubble3D val="0"/>
            <c:spPr>
              <a:solidFill>
                <a:srgbClr val="CCFF99"/>
              </a:solidFill>
              <a:effectLst/>
            </c:spPr>
            <c:extLst>
              <c:ext xmlns:c16="http://schemas.microsoft.com/office/drawing/2014/chart" uri="{C3380CC4-5D6E-409C-BE32-E72D297353CC}">
                <c16:uniqueId val="{00000029-CD78-4CA1-A5AC-EB6541D8FED5}"/>
              </c:ext>
            </c:extLst>
          </c:dPt>
          <c:dPt>
            <c:idx val="21"/>
            <c:invertIfNegative val="0"/>
            <c:bubble3D val="0"/>
            <c:spPr>
              <a:solidFill>
                <a:srgbClr val="CCFF99"/>
              </a:solidFill>
              <a:effectLst/>
            </c:spPr>
            <c:extLst>
              <c:ext xmlns:c16="http://schemas.microsoft.com/office/drawing/2014/chart" uri="{C3380CC4-5D6E-409C-BE32-E72D297353CC}">
                <c16:uniqueId val="{0000002B-CD78-4CA1-A5AC-EB6541D8FED5}"/>
              </c:ext>
            </c:extLst>
          </c:dPt>
          <c:dPt>
            <c:idx val="22"/>
            <c:invertIfNegative val="0"/>
            <c:bubble3D val="0"/>
            <c:spPr>
              <a:solidFill>
                <a:srgbClr val="CCFF99"/>
              </a:solidFill>
              <a:effectLst/>
            </c:spPr>
            <c:extLst>
              <c:ext xmlns:c16="http://schemas.microsoft.com/office/drawing/2014/chart" uri="{C3380CC4-5D6E-409C-BE32-E72D297353CC}">
                <c16:uniqueId val="{0000002D-CD78-4CA1-A5AC-EB6541D8FED5}"/>
              </c:ext>
            </c:extLst>
          </c:dPt>
          <c:dPt>
            <c:idx val="23"/>
            <c:invertIfNegative val="0"/>
            <c:bubble3D val="0"/>
            <c:spPr>
              <a:solidFill>
                <a:srgbClr val="CCFF99"/>
              </a:solidFill>
              <a:effectLst/>
            </c:spPr>
            <c:extLst>
              <c:ext xmlns:c16="http://schemas.microsoft.com/office/drawing/2014/chart" uri="{C3380CC4-5D6E-409C-BE32-E72D297353CC}">
                <c16:uniqueId val="{0000002F-CD78-4CA1-A5AC-EB6541D8FED5}"/>
              </c:ext>
            </c:extLst>
          </c:dPt>
          <c:cat>
            <c:strLit>
              <c:ptCount val="24"/>
              <c:pt idx="0">
                <c:v>Järvenpää</c:v>
              </c:pt>
              <c:pt idx="1">
                <c:v>Vaasa</c:v>
              </c:pt>
              <c:pt idx="2">
                <c:v>Kerava</c:v>
              </c:pt>
              <c:pt idx="3">
                <c:v>Nokia</c:v>
              </c:pt>
              <c:pt idx="4">
                <c:v>Kirkkonummi</c:v>
              </c:pt>
              <c:pt idx="5">
                <c:v>Raisio</c:v>
              </c:pt>
              <c:pt idx="6">
                <c:v>Kaarina</c:v>
              </c:pt>
              <c:pt idx="7">
                <c:v>--&gt;  Rauma</c:v>
              </c:pt>
              <c:pt idx="8">
                <c:v>Tuusula</c:v>
              </c:pt>
              <c:pt idx="9">
                <c:v>Nurmijärvi</c:v>
              </c:pt>
              <c:pt idx="10">
                <c:v>Ylöjärvi</c:v>
              </c:pt>
              <c:pt idx="11">
                <c:v>Kotka</c:v>
              </c:pt>
              <c:pt idx="12">
                <c:v>Savonlinna</c:v>
              </c:pt>
              <c:pt idx="13">
                <c:v>Hyvinkää</c:v>
              </c:pt>
              <c:pt idx="14">
                <c:v>Kangasala</c:v>
              </c:pt>
              <c:pt idx="15">
                <c:v>Hämeenlinna</c:v>
              </c:pt>
              <c:pt idx="16">
                <c:v>Kajaani</c:v>
              </c:pt>
              <c:pt idx="17">
                <c:v>Riihimäki</c:v>
              </c:pt>
              <c:pt idx="18">
                <c:v>Mikkeli</c:v>
              </c:pt>
              <c:pt idx="19">
                <c:v>Kokkola</c:v>
              </c:pt>
              <c:pt idx="20">
                <c:v>Vihti</c:v>
              </c:pt>
              <c:pt idx="21">
                <c:v>Lohja</c:v>
              </c:pt>
              <c:pt idx="22">
                <c:v>Seinäjoki</c:v>
              </c:pt>
              <c:pt idx="23">
                <c:v>Salo</c:v>
              </c:pt>
            </c:strLit>
          </c:cat>
          <c:val>
            <c:numLit>
              <c:formatCode>General</c:formatCode>
              <c:ptCount val="24"/>
              <c:pt idx="0">
                <c:v>0.12380616366863251</c:v>
              </c:pt>
              <c:pt idx="1">
                <c:v>0.2528759241104126</c:v>
              </c:pt>
              <c:pt idx="2">
                <c:v>0.15803636610507965</c:v>
              </c:pt>
              <c:pt idx="3">
                <c:v>0.1196630671620369</c:v>
              </c:pt>
              <c:pt idx="4">
                <c:v>0.18457628786563873</c:v>
              </c:pt>
              <c:pt idx="5">
                <c:v>0.17607726156711578</c:v>
              </c:pt>
              <c:pt idx="6">
                <c:v>0.13605137169361115</c:v>
              </c:pt>
              <c:pt idx="7">
                <c:v>0.16863322257995605</c:v>
              </c:pt>
              <c:pt idx="8">
                <c:v>5.1879968494176865E-2</c:v>
              </c:pt>
              <c:pt idx="9">
                <c:v>9.6800327301025391E-2</c:v>
              </c:pt>
              <c:pt idx="10">
                <c:v>0.12653654813766479</c:v>
              </c:pt>
              <c:pt idx="11">
                <c:v>0.16096822917461395</c:v>
              </c:pt>
              <c:pt idx="12">
                <c:v>0.14397220313549042</c:v>
              </c:pt>
              <c:pt idx="13">
                <c:v>0.17942020297050476</c:v>
              </c:pt>
              <c:pt idx="14">
                <c:v>0.15793168544769287</c:v>
              </c:pt>
              <c:pt idx="15">
                <c:v>0.22621062397956848</c:v>
              </c:pt>
              <c:pt idx="16">
                <c:v>0.18592721223831177</c:v>
              </c:pt>
              <c:pt idx="17">
                <c:v>0.23566506803035736</c:v>
              </c:pt>
              <c:pt idx="18">
                <c:v>0.21630816161632538</c:v>
              </c:pt>
              <c:pt idx="19">
                <c:v>0.17499646544456482</c:v>
              </c:pt>
              <c:pt idx="20">
                <c:v>0.12416648119688034</c:v>
              </c:pt>
              <c:pt idx="21">
                <c:v>0.16176709532737732</c:v>
              </c:pt>
              <c:pt idx="22">
                <c:v>0.19700269401073456</c:v>
              </c:pt>
              <c:pt idx="23">
                <c:v>0.17002533376216888</c:v>
              </c:pt>
            </c:numLit>
          </c:val>
          <c:extLst>
            <c:ext xmlns:c16="http://schemas.microsoft.com/office/drawing/2014/chart" uri="{C3380CC4-5D6E-409C-BE32-E72D297353CC}">
              <c16:uniqueId val="{00000030-CD78-4CA1-A5AC-EB6541D8FED5}"/>
            </c:ext>
          </c:extLst>
        </c:ser>
        <c:ser>
          <c:idx val="1"/>
          <c:order val="1"/>
          <c:tx>
            <c:v>Sähkölämmitys</c:v>
          </c:tx>
          <c:spPr>
            <a:solidFill>
              <a:srgbClr val="66CC00"/>
            </a:solidFill>
          </c:spPr>
          <c:invertIfNegative val="0"/>
          <c:dPt>
            <c:idx val="0"/>
            <c:invertIfNegative val="0"/>
            <c:bubble3D val="0"/>
            <c:spPr>
              <a:solidFill>
                <a:srgbClr val="66CC00"/>
              </a:solidFill>
              <a:effectLst/>
            </c:spPr>
            <c:extLst>
              <c:ext xmlns:c16="http://schemas.microsoft.com/office/drawing/2014/chart" uri="{C3380CC4-5D6E-409C-BE32-E72D297353CC}">
                <c16:uniqueId val="{00000032-CD78-4CA1-A5AC-EB6541D8FED5}"/>
              </c:ext>
            </c:extLst>
          </c:dPt>
          <c:dPt>
            <c:idx val="1"/>
            <c:invertIfNegative val="0"/>
            <c:bubble3D val="0"/>
            <c:spPr>
              <a:solidFill>
                <a:srgbClr val="66CC00"/>
              </a:solidFill>
              <a:effectLst/>
            </c:spPr>
            <c:extLst>
              <c:ext xmlns:c16="http://schemas.microsoft.com/office/drawing/2014/chart" uri="{C3380CC4-5D6E-409C-BE32-E72D297353CC}">
                <c16:uniqueId val="{00000034-CD78-4CA1-A5AC-EB6541D8FED5}"/>
              </c:ext>
            </c:extLst>
          </c:dPt>
          <c:dPt>
            <c:idx val="2"/>
            <c:invertIfNegative val="0"/>
            <c:bubble3D val="0"/>
            <c:spPr>
              <a:solidFill>
                <a:srgbClr val="66CC00"/>
              </a:solidFill>
              <a:effectLst/>
            </c:spPr>
            <c:extLst>
              <c:ext xmlns:c16="http://schemas.microsoft.com/office/drawing/2014/chart" uri="{C3380CC4-5D6E-409C-BE32-E72D297353CC}">
                <c16:uniqueId val="{00000036-CD78-4CA1-A5AC-EB6541D8FED5}"/>
              </c:ext>
            </c:extLst>
          </c:dPt>
          <c:dPt>
            <c:idx val="3"/>
            <c:invertIfNegative val="0"/>
            <c:bubble3D val="0"/>
            <c:spPr>
              <a:solidFill>
                <a:srgbClr val="66CC00"/>
              </a:solidFill>
              <a:effectLst/>
            </c:spPr>
            <c:extLst>
              <c:ext xmlns:c16="http://schemas.microsoft.com/office/drawing/2014/chart" uri="{C3380CC4-5D6E-409C-BE32-E72D297353CC}">
                <c16:uniqueId val="{00000038-CD78-4CA1-A5AC-EB6541D8FED5}"/>
              </c:ext>
            </c:extLst>
          </c:dPt>
          <c:dPt>
            <c:idx val="4"/>
            <c:invertIfNegative val="0"/>
            <c:bubble3D val="0"/>
            <c:spPr>
              <a:solidFill>
                <a:srgbClr val="66CC00"/>
              </a:solidFill>
              <a:effectLst/>
            </c:spPr>
            <c:extLst>
              <c:ext xmlns:c16="http://schemas.microsoft.com/office/drawing/2014/chart" uri="{C3380CC4-5D6E-409C-BE32-E72D297353CC}">
                <c16:uniqueId val="{0000003A-CD78-4CA1-A5AC-EB6541D8FED5}"/>
              </c:ext>
            </c:extLst>
          </c:dPt>
          <c:dPt>
            <c:idx val="5"/>
            <c:invertIfNegative val="0"/>
            <c:bubble3D val="0"/>
            <c:spPr>
              <a:solidFill>
                <a:srgbClr val="66CC00"/>
              </a:solidFill>
              <a:effectLst/>
            </c:spPr>
            <c:extLst>
              <c:ext xmlns:c16="http://schemas.microsoft.com/office/drawing/2014/chart" uri="{C3380CC4-5D6E-409C-BE32-E72D297353CC}">
                <c16:uniqueId val="{0000003C-CD78-4CA1-A5AC-EB6541D8FED5}"/>
              </c:ext>
            </c:extLst>
          </c:dPt>
          <c:dPt>
            <c:idx val="6"/>
            <c:invertIfNegative val="0"/>
            <c:bubble3D val="0"/>
            <c:spPr>
              <a:solidFill>
                <a:srgbClr val="66CC00"/>
              </a:solidFill>
              <a:effectLst/>
            </c:spPr>
            <c:extLst>
              <c:ext xmlns:c16="http://schemas.microsoft.com/office/drawing/2014/chart" uri="{C3380CC4-5D6E-409C-BE32-E72D297353CC}">
                <c16:uniqueId val="{0000003E-CD78-4CA1-A5AC-EB6541D8FED5}"/>
              </c:ext>
            </c:extLst>
          </c:dPt>
          <c:dPt>
            <c:idx val="7"/>
            <c:invertIfNegative val="0"/>
            <c:bubble3D val="0"/>
            <c:spPr>
              <a:solidFill>
                <a:srgbClr val="66CC00"/>
              </a:solidFill>
              <a:effectLst>
                <a:outerShdw dist="35921" dir="2700000" algn="br">
                  <a:srgbClr val="000000"/>
                </a:outerShdw>
              </a:effectLst>
            </c:spPr>
            <c:extLst>
              <c:ext xmlns:c16="http://schemas.microsoft.com/office/drawing/2014/chart" uri="{C3380CC4-5D6E-409C-BE32-E72D297353CC}">
                <c16:uniqueId val="{00000040-CD78-4CA1-A5AC-EB6541D8FED5}"/>
              </c:ext>
            </c:extLst>
          </c:dPt>
          <c:dPt>
            <c:idx val="8"/>
            <c:invertIfNegative val="0"/>
            <c:bubble3D val="0"/>
            <c:spPr>
              <a:solidFill>
                <a:srgbClr val="66CC00"/>
              </a:solidFill>
              <a:effectLst/>
            </c:spPr>
            <c:extLst>
              <c:ext xmlns:c16="http://schemas.microsoft.com/office/drawing/2014/chart" uri="{C3380CC4-5D6E-409C-BE32-E72D297353CC}">
                <c16:uniqueId val="{00000042-CD78-4CA1-A5AC-EB6541D8FED5}"/>
              </c:ext>
            </c:extLst>
          </c:dPt>
          <c:dPt>
            <c:idx val="9"/>
            <c:invertIfNegative val="0"/>
            <c:bubble3D val="0"/>
            <c:spPr>
              <a:solidFill>
                <a:srgbClr val="66CC00"/>
              </a:solidFill>
              <a:effectLst/>
            </c:spPr>
            <c:extLst>
              <c:ext xmlns:c16="http://schemas.microsoft.com/office/drawing/2014/chart" uri="{C3380CC4-5D6E-409C-BE32-E72D297353CC}">
                <c16:uniqueId val="{00000044-CD78-4CA1-A5AC-EB6541D8FED5}"/>
              </c:ext>
            </c:extLst>
          </c:dPt>
          <c:dPt>
            <c:idx val="10"/>
            <c:invertIfNegative val="0"/>
            <c:bubble3D val="0"/>
            <c:spPr>
              <a:solidFill>
                <a:srgbClr val="66CC00"/>
              </a:solidFill>
              <a:effectLst/>
            </c:spPr>
            <c:extLst>
              <c:ext xmlns:c16="http://schemas.microsoft.com/office/drawing/2014/chart" uri="{C3380CC4-5D6E-409C-BE32-E72D297353CC}">
                <c16:uniqueId val="{00000046-CD78-4CA1-A5AC-EB6541D8FED5}"/>
              </c:ext>
            </c:extLst>
          </c:dPt>
          <c:dPt>
            <c:idx val="11"/>
            <c:invertIfNegative val="0"/>
            <c:bubble3D val="0"/>
            <c:spPr>
              <a:solidFill>
                <a:srgbClr val="66CC00"/>
              </a:solidFill>
              <a:effectLst/>
            </c:spPr>
            <c:extLst>
              <c:ext xmlns:c16="http://schemas.microsoft.com/office/drawing/2014/chart" uri="{C3380CC4-5D6E-409C-BE32-E72D297353CC}">
                <c16:uniqueId val="{00000048-CD78-4CA1-A5AC-EB6541D8FED5}"/>
              </c:ext>
            </c:extLst>
          </c:dPt>
          <c:dPt>
            <c:idx val="12"/>
            <c:invertIfNegative val="0"/>
            <c:bubble3D val="0"/>
            <c:spPr>
              <a:solidFill>
                <a:srgbClr val="66CC00"/>
              </a:solidFill>
              <a:effectLst/>
            </c:spPr>
            <c:extLst>
              <c:ext xmlns:c16="http://schemas.microsoft.com/office/drawing/2014/chart" uri="{C3380CC4-5D6E-409C-BE32-E72D297353CC}">
                <c16:uniqueId val="{0000004A-CD78-4CA1-A5AC-EB6541D8FED5}"/>
              </c:ext>
            </c:extLst>
          </c:dPt>
          <c:dPt>
            <c:idx val="13"/>
            <c:invertIfNegative val="0"/>
            <c:bubble3D val="0"/>
            <c:spPr>
              <a:solidFill>
                <a:srgbClr val="66CC00"/>
              </a:solidFill>
              <a:effectLst/>
            </c:spPr>
            <c:extLst>
              <c:ext xmlns:c16="http://schemas.microsoft.com/office/drawing/2014/chart" uri="{C3380CC4-5D6E-409C-BE32-E72D297353CC}">
                <c16:uniqueId val="{0000004C-CD78-4CA1-A5AC-EB6541D8FED5}"/>
              </c:ext>
            </c:extLst>
          </c:dPt>
          <c:dPt>
            <c:idx val="14"/>
            <c:invertIfNegative val="0"/>
            <c:bubble3D val="0"/>
            <c:spPr>
              <a:solidFill>
                <a:srgbClr val="66CC00"/>
              </a:solidFill>
              <a:effectLst/>
            </c:spPr>
            <c:extLst>
              <c:ext xmlns:c16="http://schemas.microsoft.com/office/drawing/2014/chart" uri="{C3380CC4-5D6E-409C-BE32-E72D297353CC}">
                <c16:uniqueId val="{0000004E-CD78-4CA1-A5AC-EB6541D8FED5}"/>
              </c:ext>
            </c:extLst>
          </c:dPt>
          <c:dPt>
            <c:idx val="15"/>
            <c:invertIfNegative val="0"/>
            <c:bubble3D val="0"/>
            <c:spPr>
              <a:solidFill>
                <a:srgbClr val="66CC00"/>
              </a:solidFill>
              <a:effectLst/>
            </c:spPr>
            <c:extLst>
              <c:ext xmlns:c16="http://schemas.microsoft.com/office/drawing/2014/chart" uri="{C3380CC4-5D6E-409C-BE32-E72D297353CC}">
                <c16:uniqueId val="{00000050-CD78-4CA1-A5AC-EB6541D8FED5}"/>
              </c:ext>
            </c:extLst>
          </c:dPt>
          <c:dPt>
            <c:idx val="16"/>
            <c:invertIfNegative val="0"/>
            <c:bubble3D val="0"/>
            <c:spPr>
              <a:solidFill>
                <a:srgbClr val="66CC00"/>
              </a:solidFill>
              <a:effectLst/>
            </c:spPr>
            <c:extLst>
              <c:ext xmlns:c16="http://schemas.microsoft.com/office/drawing/2014/chart" uri="{C3380CC4-5D6E-409C-BE32-E72D297353CC}">
                <c16:uniqueId val="{00000052-CD78-4CA1-A5AC-EB6541D8FED5}"/>
              </c:ext>
            </c:extLst>
          </c:dPt>
          <c:dPt>
            <c:idx val="17"/>
            <c:invertIfNegative val="0"/>
            <c:bubble3D val="0"/>
            <c:spPr>
              <a:solidFill>
                <a:srgbClr val="66CC00"/>
              </a:solidFill>
              <a:effectLst/>
            </c:spPr>
            <c:extLst>
              <c:ext xmlns:c16="http://schemas.microsoft.com/office/drawing/2014/chart" uri="{C3380CC4-5D6E-409C-BE32-E72D297353CC}">
                <c16:uniqueId val="{00000054-CD78-4CA1-A5AC-EB6541D8FED5}"/>
              </c:ext>
            </c:extLst>
          </c:dPt>
          <c:dPt>
            <c:idx val="18"/>
            <c:invertIfNegative val="0"/>
            <c:bubble3D val="0"/>
            <c:spPr>
              <a:solidFill>
                <a:srgbClr val="66CC00"/>
              </a:solidFill>
              <a:effectLst/>
            </c:spPr>
            <c:extLst>
              <c:ext xmlns:c16="http://schemas.microsoft.com/office/drawing/2014/chart" uri="{C3380CC4-5D6E-409C-BE32-E72D297353CC}">
                <c16:uniqueId val="{00000056-CD78-4CA1-A5AC-EB6541D8FED5}"/>
              </c:ext>
            </c:extLst>
          </c:dPt>
          <c:dPt>
            <c:idx val="19"/>
            <c:invertIfNegative val="0"/>
            <c:bubble3D val="0"/>
            <c:spPr>
              <a:solidFill>
                <a:srgbClr val="66CC00"/>
              </a:solidFill>
              <a:effectLst/>
            </c:spPr>
            <c:extLst>
              <c:ext xmlns:c16="http://schemas.microsoft.com/office/drawing/2014/chart" uri="{C3380CC4-5D6E-409C-BE32-E72D297353CC}">
                <c16:uniqueId val="{00000058-CD78-4CA1-A5AC-EB6541D8FED5}"/>
              </c:ext>
            </c:extLst>
          </c:dPt>
          <c:dPt>
            <c:idx val="20"/>
            <c:invertIfNegative val="0"/>
            <c:bubble3D val="0"/>
            <c:spPr>
              <a:solidFill>
                <a:srgbClr val="66CC00"/>
              </a:solidFill>
              <a:effectLst/>
            </c:spPr>
            <c:extLst>
              <c:ext xmlns:c16="http://schemas.microsoft.com/office/drawing/2014/chart" uri="{C3380CC4-5D6E-409C-BE32-E72D297353CC}">
                <c16:uniqueId val="{0000005A-CD78-4CA1-A5AC-EB6541D8FED5}"/>
              </c:ext>
            </c:extLst>
          </c:dPt>
          <c:dPt>
            <c:idx val="21"/>
            <c:invertIfNegative val="0"/>
            <c:bubble3D val="0"/>
            <c:spPr>
              <a:solidFill>
                <a:srgbClr val="66CC00"/>
              </a:solidFill>
              <a:effectLst/>
            </c:spPr>
            <c:extLst>
              <c:ext xmlns:c16="http://schemas.microsoft.com/office/drawing/2014/chart" uri="{C3380CC4-5D6E-409C-BE32-E72D297353CC}">
                <c16:uniqueId val="{0000005C-CD78-4CA1-A5AC-EB6541D8FED5}"/>
              </c:ext>
            </c:extLst>
          </c:dPt>
          <c:dPt>
            <c:idx val="22"/>
            <c:invertIfNegative val="0"/>
            <c:bubble3D val="0"/>
            <c:spPr>
              <a:solidFill>
                <a:srgbClr val="66CC00"/>
              </a:solidFill>
              <a:effectLst/>
            </c:spPr>
            <c:extLst>
              <c:ext xmlns:c16="http://schemas.microsoft.com/office/drawing/2014/chart" uri="{C3380CC4-5D6E-409C-BE32-E72D297353CC}">
                <c16:uniqueId val="{0000005E-CD78-4CA1-A5AC-EB6541D8FED5}"/>
              </c:ext>
            </c:extLst>
          </c:dPt>
          <c:dPt>
            <c:idx val="23"/>
            <c:invertIfNegative val="0"/>
            <c:bubble3D val="0"/>
            <c:spPr>
              <a:solidFill>
                <a:srgbClr val="66CC00"/>
              </a:solidFill>
              <a:effectLst/>
            </c:spPr>
            <c:extLst>
              <c:ext xmlns:c16="http://schemas.microsoft.com/office/drawing/2014/chart" uri="{C3380CC4-5D6E-409C-BE32-E72D297353CC}">
                <c16:uniqueId val="{00000060-CD78-4CA1-A5AC-EB6541D8FED5}"/>
              </c:ext>
            </c:extLst>
          </c:dPt>
          <c:cat>
            <c:strLit>
              <c:ptCount val="24"/>
              <c:pt idx="0">
                <c:v>Järvenpää</c:v>
              </c:pt>
              <c:pt idx="1">
                <c:v>Vaasa</c:v>
              </c:pt>
              <c:pt idx="2">
                <c:v>Kerava</c:v>
              </c:pt>
              <c:pt idx="3">
                <c:v>Nokia</c:v>
              </c:pt>
              <c:pt idx="4">
                <c:v>Kirkkonummi</c:v>
              </c:pt>
              <c:pt idx="5">
                <c:v>Raisio</c:v>
              </c:pt>
              <c:pt idx="6">
                <c:v>Kaarina</c:v>
              </c:pt>
              <c:pt idx="7">
                <c:v>--&gt;  Rauma</c:v>
              </c:pt>
              <c:pt idx="8">
                <c:v>Tuusula</c:v>
              </c:pt>
              <c:pt idx="9">
                <c:v>Nurmijärvi</c:v>
              </c:pt>
              <c:pt idx="10">
                <c:v>Ylöjärvi</c:v>
              </c:pt>
              <c:pt idx="11">
                <c:v>Kotka</c:v>
              </c:pt>
              <c:pt idx="12">
                <c:v>Savonlinna</c:v>
              </c:pt>
              <c:pt idx="13">
                <c:v>Hyvinkää</c:v>
              </c:pt>
              <c:pt idx="14">
                <c:v>Kangasala</c:v>
              </c:pt>
              <c:pt idx="15">
                <c:v>Hämeenlinna</c:v>
              </c:pt>
              <c:pt idx="16">
                <c:v>Kajaani</c:v>
              </c:pt>
              <c:pt idx="17">
                <c:v>Riihimäki</c:v>
              </c:pt>
              <c:pt idx="18">
                <c:v>Mikkeli</c:v>
              </c:pt>
              <c:pt idx="19">
                <c:v>Kokkola</c:v>
              </c:pt>
              <c:pt idx="20">
                <c:v>Vihti</c:v>
              </c:pt>
              <c:pt idx="21">
                <c:v>Lohja</c:v>
              </c:pt>
              <c:pt idx="22">
                <c:v>Seinäjoki</c:v>
              </c:pt>
              <c:pt idx="23">
                <c:v>Salo</c:v>
              </c:pt>
            </c:strLit>
          </c:cat>
          <c:val>
            <c:numLit>
              <c:formatCode>General</c:formatCode>
              <c:ptCount val="24"/>
              <c:pt idx="0">
                <c:v>0.12203323841094971</c:v>
              </c:pt>
              <c:pt idx="1">
                <c:v>8.7709888815879822E-2</c:v>
              </c:pt>
              <c:pt idx="2">
                <c:v>7.175319641828537E-2</c:v>
              </c:pt>
              <c:pt idx="3">
                <c:v>0.13623718917369843</c:v>
              </c:pt>
              <c:pt idx="4">
                <c:v>0.11598517745733261</c:v>
              </c:pt>
              <c:pt idx="5">
                <c:v>0.11317231506109238</c:v>
              </c:pt>
              <c:pt idx="6">
                <c:v>0.14071369171142578</c:v>
              </c:pt>
              <c:pt idx="7">
                <c:v>0.13856601715087891</c:v>
              </c:pt>
              <c:pt idx="8">
                <c:v>0.24652564525604248</c:v>
              </c:pt>
              <c:pt idx="9">
                <c:v>0.19121637940406799</c:v>
              </c:pt>
              <c:pt idx="10">
                <c:v>0.14921680092811584</c:v>
              </c:pt>
              <c:pt idx="11">
                <c:v>0.1616208404302597</c:v>
              </c:pt>
              <c:pt idx="12">
                <c:v>0.21514995396137238</c:v>
              </c:pt>
              <c:pt idx="13">
                <c:v>9.6828840672969818E-2</c:v>
              </c:pt>
              <c:pt idx="14">
                <c:v>0.12046264111995697</c:v>
              </c:pt>
              <c:pt idx="15">
                <c:v>0.11134341359138489</c:v>
              </c:pt>
              <c:pt idx="16">
                <c:v>0.10742758214473724</c:v>
              </c:pt>
              <c:pt idx="17">
                <c:v>0.14848078787326813</c:v>
              </c:pt>
              <c:pt idx="18">
                <c:v>0.1173357367515564</c:v>
              </c:pt>
              <c:pt idx="19">
                <c:v>0.12651707231998444</c:v>
              </c:pt>
              <c:pt idx="20">
                <c:v>0.20799306035041809</c:v>
              </c:pt>
              <c:pt idx="21">
                <c:v>0.17272065579891205</c:v>
              </c:pt>
              <c:pt idx="22">
                <c:v>0.125912144780159</c:v>
              </c:pt>
              <c:pt idx="23">
                <c:v>0.1709434986114502</c:v>
              </c:pt>
            </c:numLit>
          </c:val>
          <c:extLst>
            <c:ext xmlns:c16="http://schemas.microsoft.com/office/drawing/2014/chart" uri="{C3380CC4-5D6E-409C-BE32-E72D297353CC}">
              <c16:uniqueId val="{00000061-CD78-4CA1-A5AC-EB6541D8FED5}"/>
            </c:ext>
          </c:extLst>
        </c:ser>
        <c:ser>
          <c:idx val="2"/>
          <c:order val="2"/>
          <c:tx>
            <c:v>Maalämpö</c:v>
          </c:tx>
          <c:spPr>
            <a:solidFill>
              <a:srgbClr val="99CCFF"/>
            </a:solidFill>
          </c:spPr>
          <c:invertIfNegative val="0"/>
          <c:dPt>
            <c:idx val="0"/>
            <c:invertIfNegative val="0"/>
            <c:bubble3D val="0"/>
            <c:spPr>
              <a:solidFill>
                <a:srgbClr val="99CCFF"/>
              </a:solidFill>
              <a:effectLst/>
            </c:spPr>
            <c:extLst>
              <c:ext xmlns:c16="http://schemas.microsoft.com/office/drawing/2014/chart" uri="{C3380CC4-5D6E-409C-BE32-E72D297353CC}">
                <c16:uniqueId val="{00000063-CD78-4CA1-A5AC-EB6541D8FED5}"/>
              </c:ext>
            </c:extLst>
          </c:dPt>
          <c:dPt>
            <c:idx val="1"/>
            <c:invertIfNegative val="0"/>
            <c:bubble3D val="0"/>
            <c:spPr>
              <a:solidFill>
                <a:srgbClr val="99CCFF"/>
              </a:solidFill>
              <a:effectLst/>
            </c:spPr>
            <c:extLst>
              <c:ext xmlns:c16="http://schemas.microsoft.com/office/drawing/2014/chart" uri="{C3380CC4-5D6E-409C-BE32-E72D297353CC}">
                <c16:uniqueId val="{00000065-CD78-4CA1-A5AC-EB6541D8FED5}"/>
              </c:ext>
            </c:extLst>
          </c:dPt>
          <c:dPt>
            <c:idx val="2"/>
            <c:invertIfNegative val="0"/>
            <c:bubble3D val="0"/>
            <c:spPr>
              <a:solidFill>
                <a:srgbClr val="99CCFF"/>
              </a:solidFill>
              <a:effectLst/>
            </c:spPr>
            <c:extLst>
              <c:ext xmlns:c16="http://schemas.microsoft.com/office/drawing/2014/chart" uri="{C3380CC4-5D6E-409C-BE32-E72D297353CC}">
                <c16:uniqueId val="{00000067-CD78-4CA1-A5AC-EB6541D8FED5}"/>
              </c:ext>
            </c:extLst>
          </c:dPt>
          <c:dPt>
            <c:idx val="3"/>
            <c:invertIfNegative val="0"/>
            <c:bubble3D val="0"/>
            <c:spPr>
              <a:solidFill>
                <a:srgbClr val="99CCFF"/>
              </a:solidFill>
              <a:effectLst/>
            </c:spPr>
            <c:extLst>
              <c:ext xmlns:c16="http://schemas.microsoft.com/office/drawing/2014/chart" uri="{C3380CC4-5D6E-409C-BE32-E72D297353CC}">
                <c16:uniqueId val="{00000069-CD78-4CA1-A5AC-EB6541D8FED5}"/>
              </c:ext>
            </c:extLst>
          </c:dPt>
          <c:dPt>
            <c:idx val="4"/>
            <c:invertIfNegative val="0"/>
            <c:bubble3D val="0"/>
            <c:spPr>
              <a:solidFill>
                <a:srgbClr val="99CCFF"/>
              </a:solidFill>
              <a:effectLst/>
            </c:spPr>
            <c:extLst>
              <c:ext xmlns:c16="http://schemas.microsoft.com/office/drawing/2014/chart" uri="{C3380CC4-5D6E-409C-BE32-E72D297353CC}">
                <c16:uniqueId val="{0000006B-CD78-4CA1-A5AC-EB6541D8FED5}"/>
              </c:ext>
            </c:extLst>
          </c:dPt>
          <c:dPt>
            <c:idx val="5"/>
            <c:invertIfNegative val="0"/>
            <c:bubble3D val="0"/>
            <c:spPr>
              <a:solidFill>
                <a:srgbClr val="99CCFF"/>
              </a:solidFill>
              <a:effectLst/>
            </c:spPr>
            <c:extLst>
              <c:ext xmlns:c16="http://schemas.microsoft.com/office/drawing/2014/chart" uri="{C3380CC4-5D6E-409C-BE32-E72D297353CC}">
                <c16:uniqueId val="{0000006D-CD78-4CA1-A5AC-EB6541D8FED5}"/>
              </c:ext>
            </c:extLst>
          </c:dPt>
          <c:dPt>
            <c:idx val="6"/>
            <c:invertIfNegative val="0"/>
            <c:bubble3D val="0"/>
            <c:spPr>
              <a:solidFill>
                <a:srgbClr val="99CCFF"/>
              </a:solidFill>
              <a:effectLst/>
            </c:spPr>
            <c:extLst>
              <c:ext xmlns:c16="http://schemas.microsoft.com/office/drawing/2014/chart" uri="{C3380CC4-5D6E-409C-BE32-E72D297353CC}">
                <c16:uniqueId val="{0000006F-CD78-4CA1-A5AC-EB6541D8FED5}"/>
              </c:ext>
            </c:extLst>
          </c:dPt>
          <c:dPt>
            <c:idx val="7"/>
            <c:invertIfNegative val="0"/>
            <c:bubble3D val="0"/>
            <c:spPr>
              <a:solidFill>
                <a:srgbClr val="99CCFF"/>
              </a:solidFill>
              <a:effectLst>
                <a:outerShdw dist="35921" dir="2700000" algn="br">
                  <a:srgbClr val="000000"/>
                </a:outerShdw>
              </a:effectLst>
            </c:spPr>
            <c:extLst>
              <c:ext xmlns:c16="http://schemas.microsoft.com/office/drawing/2014/chart" uri="{C3380CC4-5D6E-409C-BE32-E72D297353CC}">
                <c16:uniqueId val="{00000071-CD78-4CA1-A5AC-EB6541D8FED5}"/>
              </c:ext>
            </c:extLst>
          </c:dPt>
          <c:dPt>
            <c:idx val="8"/>
            <c:invertIfNegative val="0"/>
            <c:bubble3D val="0"/>
            <c:spPr>
              <a:solidFill>
                <a:srgbClr val="99CCFF"/>
              </a:solidFill>
              <a:effectLst/>
            </c:spPr>
            <c:extLst>
              <c:ext xmlns:c16="http://schemas.microsoft.com/office/drawing/2014/chart" uri="{C3380CC4-5D6E-409C-BE32-E72D297353CC}">
                <c16:uniqueId val="{00000073-CD78-4CA1-A5AC-EB6541D8FED5}"/>
              </c:ext>
            </c:extLst>
          </c:dPt>
          <c:dPt>
            <c:idx val="9"/>
            <c:invertIfNegative val="0"/>
            <c:bubble3D val="0"/>
            <c:spPr>
              <a:solidFill>
                <a:srgbClr val="99CCFF"/>
              </a:solidFill>
              <a:effectLst/>
            </c:spPr>
            <c:extLst>
              <c:ext xmlns:c16="http://schemas.microsoft.com/office/drawing/2014/chart" uri="{C3380CC4-5D6E-409C-BE32-E72D297353CC}">
                <c16:uniqueId val="{00000075-CD78-4CA1-A5AC-EB6541D8FED5}"/>
              </c:ext>
            </c:extLst>
          </c:dPt>
          <c:dPt>
            <c:idx val="10"/>
            <c:invertIfNegative val="0"/>
            <c:bubble3D val="0"/>
            <c:spPr>
              <a:solidFill>
                <a:srgbClr val="99CCFF"/>
              </a:solidFill>
              <a:effectLst/>
            </c:spPr>
            <c:extLst>
              <c:ext xmlns:c16="http://schemas.microsoft.com/office/drawing/2014/chart" uri="{C3380CC4-5D6E-409C-BE32-E72D297353CC}">
                <c16:uniqueId val="{00000077-CD78-4CA1-A5AC-EB6541D8FED5}"/>
              </c:ext>
            </c:extLst>
          </c:dPt>
          <c:dPt>
            <c:idx val="11"/>
            <c:invertIfNegative val="0"/>
            <c:bubble3D val="0"/>
            <c:spPr>
              <a:solidFill>
                <a:srgbClr val="99CCFF"/>
              </a:solidFill>
              <a:effectLst/>
            </c:spPr>
            <c:extLst>
              <c:ext xmlns:c16="http://schemas.microsoft.com/office/drawing/2014/chart" uri="{C3380CC4-5D6E-409C-BE32-E72D297353CC}">
                <c16:uniqueId val="{00000079-CD78-4CA1-A5AC-EB6541D8FED5}"/>
              </c:ext>
            </c:extLst>
          </c:dPt>
          <c:dPt>
            <c:idx val="12"/>
            <c:invertIfNegative val="0"/>
            <c:bubble3D val="0"/>
            <c:spPr>
              <a:solidFill>
                <a:srgbClr val="99CCFF"/>
              </a:solidFill>
              <a:effectLst/>
            </c:spPr>
            <c:extLst>
              <c:ext xmlns:c16="http://schemas.microsoft.com/office/drawing/2014/chart" uri="{C3380CC4-5D6E-409C-BE32-E72D297353CC}">
                <c16:uniqueId val="{0000007B-CD78-4CA1-A5AC-EB6541D8FED5}"/>
              </c:ext>
            </c:extLst>
          </c:dPt>
          <c:dPt>
            <c:idx val="13"/>
            <c:invertIfNegative val="0"/>
            <c:bubble3D val="0"/>
            <c:spPr>
              <a:solidFill>
                <a:srgbClr val="99CCFF"/>
              </a:solidFill>
              <a:effectLst/>
            </c:spPr>
            <c:extLst>
              <c:ext xmlns:c16="http://schemas.microsoft.com/office/drawing/2014/chart" uri="{C3380CC4-5D6E-409C-BE32-E72D297353CC}">
                <c16:uniqueId val="{0000007D-CD78-4CA1-A5AC-EB6541D8FED5}"/>
              </c:ext>
            </c:extLst>
          </c:dPt>
          <c:dPt>
            <c:idx val="14"/>
            <c:invertIfNegative val="0"/>
            <c:bubble3D val="0"/>
            <c:spPr>
              <a:solidFill>
                <a:srgbClr val="99CCFF"/>
              </a:solidFill>
              <a:effectLst/>
            </c:spPr>
            <c:extLst>
              <c:ext xmlns:c16="http://schemas.microsoft.com/office/drawing/2014/chart" uri="{C3380CC4-5D6E-409C-BE32-E72D297353CC}">
                <c16:uniqueId val="{0000007F-CD78-4CA1-A5AC-EB6541D8FED5}"/>
              </c:ext>
            </c:extLst>
          </c:dPt>
          <c:dPt>
            <c:idx val="15"/>
            <c:invertIfNegative val="0"/>
            <c:bubble3D val="0"/>
            <c:spPr>
              <a:solidFill>
                <a:srgbClr val="99CCFF"/>
              </a:solidFill>
              <a:effectLst/>
            </c:spPr>
            <c:extLst>
              <c:ext xmlns:c16="http://schemas.microsoft.com/office/drawing/2014/chart" uri="{C3380CC4-5D6E-409C-BE32-E72D297353CC}">
                <c16:uniqueId val="{00000081-CD78-4CA1-A5AC-EB6541D8FED5}"/>
              </c:ext>
            </c:extLst>
          </c:dPt>
          <c:dPt>
            <c:idx val="16"/>
            <c:invertIfNegative val="0"/>
            <c:bubble3D val="0"/>
            <c:spPr>
              <a:solidFill>
                <a:srgbClr val="99CCFF"/>
              </a:solidFill>
              <a:effectLst/>
            </c:spPr>
            <c:extLst>
              <c:ext xmlns:c16="http://schemas.microsoft.com/office/drawing/2014/chart" uri="{C3380CC4-5D6E-409C-BE32-E72D297353CC}">
                <c16:uniqueId val="{00000083-CD78-4CA1-A5AC-EB6541D8FED5}"/>
              </c:ext>
            </c:extLst>
          </c:dPt>
          <c:dPt>
            <c:idx val="17"/>
            <c:invertIfNegative val="0"/>
            <c:bubble3D val="0"/>
            <c:spPr>
              <a:solidFill>
                <a:srgbClr val="99CCFF"/>
              </a:solidFill>
              <a:effectLst/>
            </c:spPr>
            <c:extLst>
              <c:ext xmlns:c16="http://schemas.microsoft.com/office/drawing/2014/chart" uri="{C3380CC4-5D6E-409C-BE32-E72D297353CC}">
                <c16:uniqueId val="{00000085-CD78-4CA1-A5AC-EB6541D8FED5}"/>
              </c:ext>
            </c:extLst>
          </c:dPt>
          <c:dPt>
            <c:idx val="18"/>
            <c:invertIfNegative val="0"/>
            <c:bubble3D val="0"/>
            <c:spPr>
              <a:solidFill>
                <a:srgbClr val="99CCFF"/>
              </a:solidFill>
              <a:effectLst/>
            </c:spPr>
            <c:extLst>
              <c:ext xmlns:c16="http://schemas.microsoft.com/office/drawing/2014/chart" uri="{C3380CC4-5D6E-409C-BE32-E72D297353CC}">
                <c16:uniqueId val="{00000087-CD78-4CA1-A5AC-EB6541D8FED5}"/>
              </c:ext>
            </c:extLst>
          </c:dPt>
          <c:dPt>
            <c:idx val="19"/>
            <c:invertIfNegative val="0"/>
            <c:bubble3D val="0"/>
            <c:spPr>
              <a:solidFill>
                <a:srgbClr val="99CCFF"/>
              </a:solidFill>
              <a:effectLst/>
            </c:spPr>
            <c:extLst>
              <c:ext xmlns:c16="http://schemas.microsoft.com/office/drawing/2014/chart" uri="{C3380CC4-5D6E-409C-BE32-E72D297353CC}">
                <c16:uniqueId val="{00000089-CD78-4CA1-A5AC-EB6541D8FED5}"/>
              </c:ext>
            </c:extLst>
          </c:dPt>
          <c:dPt>
            <c:idx val="20"/>
            <c:invertIfNegative val="0"/>
            <c:bubble3D val="0"/>
            <c:spPr>
              <a:solidFill>
                <a:srgbClr val="99CCFF"/>
              </a:solidFill>
              <a:effectLst/>
            </c:spPr>
            <c:extLst>
              <c:ext xmlns:c16="http://schemas.microsoft.com/office/drawing/2014/chart" uri="{C3380CC4-5D6E-409C-BE32-E72D297353CC}">
                <c16:uniqueId val="{0000008B-CD78-4CA1-A5AC-EB6541D8FED5}"/>
              </c:ext>
            </c:extLst>
          </c:dPt>
          <c:dPt>
            <c:idx val="21"/>
            <c:invertIfNegative val="0"/>
            <c:bubble3D val="0"/>
            <c:spPr>
              <a:solidFill>
                <a:srgbClr val="99CCFF"/>
              </a:solidFill>
              <a:effectLst/>
            </c:spPr>
            <c:extLst>
              <c:ext xmlns:c16="http://schemas.microsoft.com/office/drawing/2014/chart" uri="{C3380CC4-5D6E-409C-BE32-E72D297353CC}">
                <c16:uniqueId val="{0000008D-CD78-4CA1-A5AC-EB6541D8FED5}"/>
              </c:ext>
            </c:extLst>
          </c:dPt>
          <c:dPt>
            <c:idx val="22"/>
            <c:invertIfNegative val="0"/>
            <c:bubble3D val="0"/>
            <c:spPr>
              <a:solidFill>
                <a:srgbClr val="99CCFF"/>
              </a:solidFill>
              <a:effectLst/>
            </c:spPr>
            <c:extLst>
              <c:ext xmlns:c16="http://schemas.microsoft.com/office/drawing/2014/chart" uri="{C3380CC4-5D6E-409C-BE32-E72D297353CC}">
                <c16:uniqueId val="{0000008F-CD78-4CA1-A5AC-EB6541D8FED5}"/>
              </c:ext>
            </c:extLst>
          </c:dPt>
          <c:dPt>
            <c:idx val="23"/>
            <c:invertIfNegative val="0"/>
            <c:bubble3D val="0"/>
            <c:spPr>
              <a:solidFill>
                <a:srgbClr val="99CCFF"/>
              </a:solidFill>
              <a:effectLst/>
            </c:spPr>
            <c:extLst>
              <c:ext xmlns:c16="http://schemas.microsoft.com/office/drawing/2014/chart" uri="{C3380CC4-5D6E-409C-BE32-E72D297353CC}">
                <c16:uniqueId val="{00000091-CD78-4CA1-A5AC-EB6541D8FED5}"/>
              </c:ext>
            </c:extLst>
          </c:dPt>
          <c:cat>
            <c:strLit>
              <c:ptCount val="24"/>
              <c:pt idx="0">
                <c:v>Järvenpää</c:v>
              </c:pt>
              <c:pt idx="1">
                <c:v>Vaasa</c:v>
              </c:pt>
              <c:pt idx="2">
                <c:v>Kerava</c:v>
              </c:pt>
              <c:pt idx="3">
                <c:v>Nokia</c:v>
              </c:pt>
              <c:pt idx="4">
                <c:v>Kirkkonummi</c:v>
              </c:pt>
              <c:pt idx="5">
                <c:v>Raisio</c:v>
              </c:pt>
              <c:pt idx="6">
                <c:v>Kaarina</c:v>
              </c:pt>
              <c:pt idx="7">
                <c:v>--&gt;  Rauma</c:v>
              </c:pt>
              <c:pt idx="8">
                <c:v>Tuusula</c:v>
              </c:pt>
              <c:pt idx="9">
                <c:v>Nurmijärvi</c:v>
              </c:pt>
              <c:pt idx="10">
                <c:v>Ylöjärvi</c:v>
              </c:pt>
              <c:pt idx="11">
                <c:v>Kotka</c:v>
              </c:pt>
              <c:pt idx="12">
                <c:v>Savonlinna</c:v>
              </c:pt>
              <c:pt idx="13">
                <c:v>Hyvinkää</c:v>
              </c:pt>
              <c:pt idx="14">
                <c:v>Kangasala</c:v>
              </c:pt>
              <c:pt idx="15">
                <c:v>Hämeenlinna</c:v>
              </c:pt>
              <c:pt idx="16">
                <c:v>Kajaani</c:v>
              </c:pt>
              <c:pt idx="17">
                <c:v>Riihimäki</c:v>
              </c:pt>
              <c:pt idx="18">
                <c:v>Mikkeli</c:v>
              </c:pt>
              <c:pt idx="19">
                <c:v>Kokkola</c:v>
              </c:pt>
              <c:pt idx="20">
                <c:v>Vihti</c:v>
              </c:pt>
              <c:pt idx="21">
                <c:v>Lohja</c:v>
              </c:pt>
              <c:pt idx="22">
                <c:v>Seinäjoki</c:v>
              </c:pt>
              <c:pt idx="23">
                <c:v>Salo</c:v>
              </c:pt>
            </c:strLit>
          </c:cat>
          <c:val>
            <c:numLit>
              <c:formatCode>General</c:formatCode>
              <c:ptCount val="24"/>
              <c:pt idx="0">
                <c:v>1.2313602492213249E-2</c:v>
              </c:pt>
              <c:pt idx="1">
                <c:v>1.1220313608646393E-2</c:v>
              </c:pt>
              <c:pt idx="2">
                <c:v>1.3590875081717968E-2</c:v>
              </c:pt>
              <c:pt idx="3">
                <c:v>2.4242930114269257E-2</c:v>
              </c:pt>
              <c:pt idx="4">
                <c:v>1.8071230500936508E-2</c:v>
              </c:pt>
              <c:pt idx="5">
                <c:v>1.1759853921830654E-2</c:v>
              </c:pt>
              <c:pt idx="6">
                <c:v>1.9160352647304535E-2</c:v>
              </c:pt>
              <c:pt idx="7">
                <c:v>6.4473813399672508E-3</c:v>
              </c:pt>
              <c:pt idx="8">
                <c:v>2.3553889244794846E-2</c:v>
              </c:pt>
              <c:pt idx="9">
                <c:v>1.4005398377776146E-2</c:v>
              </c:pt>
              <c:pt idx="10">
                <c:v>2.2176327183842659E-2</c:v>
              </c:pt>
              <c:pt idx="11">
                <c:v>1.0030161589384079E-2</c:v>
              </c:pt>
              <c:pt idx="12">
                <c:v>9.1453120112419128E-3</c:v>
              </c:pt>
              <c:pt idx="13">
                <c:v>6.8405861966311932E-3</c:v>
              </c:pt>
              <c:pt idx="14">
                <c:v>1.6797119751572609E-2</c:v>
              </c:pt>
              <c:pt idx="15">
                <c:v>9.3767000362277031E-3</c:v>
              </c:pt>
              <c:pt idx="16">
                <c:v>1.0780062526464462E-2</c:v>
              </c:pt>
              <c:pt idx="17">
                <c:v>4.7427243553102016E-3</c:v>
              </c:pt>
              <c:pt idx="18">
                <c:v>1.2100488878786564E-2</c:v>
              </c:pt>
              <c:pt idx="19">
                <c:v>1.6133822500705719E-2</c:v>
              </c:pt>
              <c:pt idx="20">
                <c:v>1.2525185011327267E-2</c:v>
              </c:pt>
              <c:pt idx="21">
                <c:v>1.0590401478111744E-2</c:v>
              </c:pt>
              <c:pt idx="22">
                <c:v>7.8320344910025597E-3</c:v>
              </c:pt>
              <c:pt idx="23">
                <c:v>1.4090985059738159E-2</c:v>
              </c:pt>
            </c:numLit>
          </c:val>
          <c:extLst>
            <c:ext xmlns:c16="http://schemas.microsoft.com/office/drawing/2014/chart" uri="{C3380CC4-5D6E-409C-BE32-E72D297353CC}">
              <c16:uniqueId val="{00000092-CD78-4CA1-A5AC-EB6541D8FED5}"/>
            </c:ext>
          </c:extLst>
        </c:ser>
        <c:ser>
          <c:idx val="3"/>
          <c:order val="3"/>
          <c:tx>
            <c:v>Kaukolämpö</c:v>
          </c:tx>
          <c:spPr>
            <a:solidFill>
              <a:srgbClr val="99FFFF"/>
            </a:solidFill>
          </c:spPr>
          <c:invertIfNegative val="0"/>
          <c:dPt>
            <c:idx val="0"/>
            <c:invertIfNegative val="0"/>
            <c:bubble3D val="0"/>
            <c:spPr>
              <a:solidFill>
                <a:srgbClr val="99FFFF"/>
              </a:solidFill>
              <a:effectLst/>
            </c:spPr>
            <c:extLst>
              <c:ext xmlns:c16="http://schemas.microsoft.com/office/drawing/2014/chart" uri="{C3380CC4-5D6E-409C-BE32-E72D297353CC}">
                <c16:uniqueId val="{00000094-CD78-4CA1-A5AC-EB6541D8FED5}"/>
              </c:ext>
            </c:extLst>
          </c:dPt>
          <c:dPt>
            <c:idx val="1"/>
            <c:invertIfNegative val="0"/>
            <c:bubble3D val="0"/>
            <c:spPr>
              <a:solidFill>
                <a:srgbClr val="99FFFF"/>
              </a:solidFill>
              <a:effectLst/>
            </c:spPr>
            <c:extLst>
              <c:ext xmlns:c16="http://schemas.microsoft.com/office/drawing/2014/chart" uri="{C3380CC4-5D6E-409C-BE32-E72D297353CC}">
                <c16:uniqueId val="{00000096-CD78-4CA1-A5AC-EB6541D8FED5}"/>
              </c:ext>
            </c:extLst>
          </c:dPt>
          <c:dPt>
            <c:idx val="2"/>
            <c:invertIfNegative val="0"/>
            <c:bubble3D val="0"/>
            <c:spPr>
              <a:solidFill>
                <a:srgbClr val="99FFFF"/>
              </a:solidFill>
              <a:effectLst/>
            </c:spPr>
            <c:extLst>
              <c:ext xmlns:c16="http://schemas.microsoft.com/office/drawing/2014/chart" uri="{C3380CC4-5D6E-409C-BE32-E72D297353CC}">
                <c16:uniqueId val="{00000098-CD78-4CA1-A5AC-EB6541D8FED5}"/>
              </c:ext>
            </c:extLst>
          </c:dPt>
          <c:dPt>
            <c:idx val="3"/>
            <c:invertIfNegative val="0"/>
            <c:bubble3D val="0"/>
            <c:spPr>
              <a:solidFill>
                <a:srgbClr val="99FFFF"/>
              </a:solidFill>
              <a:effectLst/>
            </c:spPr>
            <c:extLst>
              <c:ext xmlns:c16="http://schemas.microsoft.com/office/drawing/2014/chart" uri="{C3380CC4-5D6E-409C-BE32-E72D297353CC}">
                <c16:uniqueId val="{0000009A-CD78-4CA1-A5AC-EB6541D8FED5}"/>
              </c:ext>
            </c:extLst>
          </c:dPt>
          <c:dPt>
            <c:idx val="4"/>
            <c:invertIfNegative val="0"/>
            <c:bubble3D val="0"/>
            <c:spPr>
              <a:solidFill>
                <a:srgbClr val="99FFFF"/>
              </a:solidFill>
              <a:effectLst/>
            </c:spPr>
            <c:extLst>
              <c:ext xmlns:c16="http://schemas.microsoft.com/office/drawing/2014/chart" uri="{C3380CC4-5D6E-409C-BE32-E72D297353CC}">
                <c16:uniqueId val="{0000009C-CD78-4CA1-A5AC-EB6541D8FED5}"/>
              </c:ext>
            </c:extLst>
          </c:dPt>
          <c:dPt>
            <c:idx val="5"/>
            <c:invertIfNegative val="0"/>
            <c:bubble3D val="0"/>
            <c:spPr>
              <a:solidFill>
                <a:srgbClr val="99FFFF"/>
              </a:solidFill>
              <a:effectLst/>
            </c:spPr>
            <c:extLst>
              <c:ext xmlns:c16="http://schemas.microsoft.com/office/drawing/2014/chart" uri="{C3380CC4-5D6E-409C-BE32-E72D297353CC}">
                <c16:uniqueId val="{0000009E-CD78-4CA1-A5AC-EB6541D8FED5}"/>
              </c:ext>
            </c:extLst>
          </c:dPt>
          <c:dPt>
            <c:idx val="6"/>
            <c:invertIfNegative val="0"/>
            <c:bubble3D val="0"/>
            <c:spPr>
              <a:solidFill>
                <a:srgbClr val="99FFFF"/>
              </a:solidFill>
              <a:effectLst/>
            </c:spPr>
            <c:extLst>
              <c:ext xmlns:c16="http://schemas.microsoft.com/office/drawing/2014/chart" uri="{C3380CC4-5D6E-409C-BE32-E72D297353CC}">
                <c16:uniqueId val="{000000A0-CD78-4CA1-A5AC-EB6541D8FED5}"/>
              </c:ext>
            </c:extLst>
          </c:dPt>
          <c:dPt>
            <c:idx val="7"/>
            <c:invertIfNegative val="0"/>
            <c:bubble3D val="0"/>
            <c:spPr>
              <a:solidFill>
                <a:srgbClr val="99FFFF"/>
              </a:solidFill>
              <a:effectLst>
                <a:outerShdw dist="35921" dir="2700000" algn="br">
                  <a:srgbClr val="000000"/>
                </a:outerShdw>
              </a:effectLst>
            </c:spPr>
            <c:extLst>
              <c:ext xmlns:c16="http://schemas.microsoft.com/office/drawing/2014/chart" uri="{C3380CC4-5D6E-409C-BE32-E72D297353CC}">
                <c16:uniqueId val="{000000A2-CD78-4CA1-A5AC-EB6541D8FED5}"/>
              </c:ext>
            </c:extLst>
          </c:dPt>
          <c:dPt>
            <c:idx val="8"/>
            <c:invertIfNegative val="0"/>
            <c:bubble3D val="0"/>
            <c:spPr>
              <a:solidFill>
                <a:srgbClr val="99FFFF"/>
              </a:solidFill>
              <a:effectLst/>
            </c:spPr>
            <c:extLst>
              <c:ext xmlns:c16="http://schemas.microsoft.com/office/drawing/2014/chart" uri="{C3380CC4-5D6E-409C-BE32-E72D297353CC}">
                <c16:uniqueId val="{000000A4-CD78-4CA1-A5AC-EB6541D8FED5}"/>
              </c:ext>
            </c:extLst>
          </c:dPt>
          <c:dPt>
            <c:idx val="9"/>
            <c:invertIfNegative val="0"/>
            <c:bubble3D val="0"/>
            <c:spPr>
              <a:solidFill>
                <a:srgbClr val="99FFFF"/>
              </a:solidFill>
              <a:effectLst/>
            </c:spPr>
            <c:extLst>
              <c:ext xmlns:c16="http://schemas.microsoft.com/office/drawing/2014/chart" uri="{C3380CC4-5D6E-409C-BE32-E72D297353CC}">
                <c16:uniqueId val="{000000A6-CD78-4CA1-A5AC-EB6541D8FED5}"/>
              </c:ext>
            </c:extLst>
          </c:dPt>
          <c:dPt>
            <c:idx val="10"/>
            <c:invertIfNegative val="0"/>
            <c:bubble3D val="0"/>
            <c:spPr>
              <a:solidFill>
                <a:srgbClr val="99FFFF"/>
              </a:solidFill>
              <a:effectLst/>
            </c:spPr>
            <c:extLst>
              <c:ext xmlns:c16="http://schemas.microsoft.com/office/drawing/2014/chart" uri="{C3380CC4-5D6E-409C-BE32-E72D297353CC}">
                <c16:uniqueId val="{000000A8-CD78-4CA1-A5AC-EB6541D8FED5}"/>
              </c:ext>
            </c:extLst>
          </c:dPt>
          <c:dPt>
            <c:idx val="11"/>
            <c:invertIfNegative val="0"/>
            <c:bubble3D val="0"/>
            <c:spPr>
              <a:solidFill>
                <a:srgbClr val="99FFFF"/>
              </a:solidFill>
              <a:effectLst/>
            </c:spPr>
            <c:extLst>
              <c:ext xmlns:c16="http://schemas.microsoft.com/office/drawing/2014/chart" uri="{C3380CC4-5D6E-409C-BE32-E72D297353CC}">
                <c16:uniqueId val="{000000AA-CD78-4CA1-A5AC-EB6541D8FED5}"/>
              </c:ext>
            </c:extLst>
          </c:dPt>
          <c:dPt>
            <c:idx val="12"/>
            <c:invertIfNegative val="0"/>
            <c:bubble3D val="0"/>
            <c:spPr>
              <a:solidFill>
                <a:srgbClr val="99FFFF"/>
              </a:solidFill>
              <a:effectLst/>
            </c:spPr>
            <c:extLst>
              <c:ext xmlns:c16="http://schemas.microsoft.com/office/drawing/2014/chart" uri="{C3380CC4-5D6E-409C-BE32-E72D297353CC}">
                <c16:uniqueId val="{000000AC-CD78-4CA1-A5AC-EB6541D8FED5}"/>
              </c:ext>
            </c:extLst>
          </c:dPt>
          <c:dPt>
            <c:idx val="13"/>
            <c:invertIfNegative val="0"/>
            <c:bubble3D val="0"/>
            <c:spPr>
              <a:solidFill>
                <a:srgbClr val="99FFFF"/>
              </a:solidFill>
              <a:effectLst/>
            </c:spPr>
            <c:extLst>
              <c:ext xmlns:c16="http://schemas.microsoft.com/office/drawing/2014/chart" uri="{C3380CC4-5D6E-409C-BE32-E72D297353CC}">
                <c16:uniqueId val="{000000AE-CD78-4CA1-A5AC-EB6541D8FED5}"/>
              </c:ext>
            </c:extLst>
          </c:dPt>
          <c:dPt>
            <c:idx val="14"/>
            <c:invertIfNegative val="0"/>
            <c:bubble3D val="0"/>
            <c:spPr>
              <a:solidFill>
                <a:srgbClr val="99FFFF"/>
              </a:solidFill>
              <a:effectLst/>
            </c:spPr>
            <c:extLst>
              <c:ext xmlns:c16="http://schemas.microsoft.com/office/drawing/2014/chart" uri="{C3380CC4-5D6E-409C-BE32-E72D297353CC}">
                <c16:uniqueId val="{000000B0-CD78-4CA1-A5AC-EB6541D8FED5}"/>
              </c:ext>
            </c:extLst>
          </c:dPt>
          <c:dPt>
            <c:idx val="15"/>
            <c:invertIfNegative val="0"/>
            <c:bubble3D val="0"/>
            <c:spPr>
              <a:solidFill>
                <a:srgbClr val="99FFFF"/>
              </a:solidFill>
              <a:effectLst/>
            </c:spPr>
            <c:extLst>
              <c:ext xmlns:c16="http://schemas.microsoft.com/office/drawing/2014/chart" uri="{C3380CC4-5D6E-409C-BE32-E72D297353CC}">
                <c16:uniqueId val="{000000B2-CD78-4CA1-A5AC-EB6541D8FED5}"/>
              </c:ext>
            </c:extLst>
          </c:dPt>
          <c:dPt>
            <c:idx val="16"/>
            <c:invertIfNegative val="0"/>
            <c:bubble3D val="0"/>
            <c:spPr>
              <a:solidFill>
                <a:srgbClr val="99FFFF"/>
              </a:solidFill>
              <a:effectLst/>
            </c:spPr>
            <c:extLst>
              <c:ext xmlns:c16="http://schemas.microsoft.com/office/drawing/2014/chart" uri="{C3380CC4-5D6E-409C-BE32-E72D297353CC}">
                <c16:uniqueId val="{000000B4-CD78-4CA1-A5AC-EB6541D8FED5}"/>
              </c:ext>
            </c:extLst>
          </c:dPt>
          <c:dPt>
            <c:idx val="17"/>
            <c:invertIfNegative val="0"/>
            <c:bubble3D val="0"/>
            <c:spPr>
              <a:solidFill>
                <a:srgbClr val="99FFFF"/>
              </a:solidFill>
              <a:effectLst/>
            </c:spPr>
            <c:extLst>
              <c:ext xmlns:c16="http://schemas.microsoft.com/office/drawing/2014/chart" uri="{C3380CC4-5D6E-409C-BE32-E72D297353CC}">
                <c16:uniqueId val="{000000B6-CD78-4CA1-A5AC-EB6541D8FED5}"/>
              </c:ext>
            </c:extLst>
          </c:dPt>
          <c:dPt>
            <c:idx val="18"/>
            <c:invertIfNegative val="0"/>
            <c:bubble3D val="0"/>
            <c:spPr>
              <a:solidFill>
                <a:srgbClr val="99FFFF"/>
              </a:solidFill>
              <a:effectLst/>
            </c:spPr>
            <c:extLst>
              <c:ext xmlns:c16="http://schemas.microsoft.com/office/drawing/2014/chart" uri="{C3380CC4-5D6E-409C-BE32-E72D297353CC}">
                <c16:uniqueId val="{000000B8-CD78-4CA1-A5AC-EB6541D8FED5}"/>
              </c:ext>
            </c:extLst>
          </c:dPt>
          <c:dPt>
            <c:idx val="19"/>
            <c:invertIfNegative val="0"/>
            <c:bubble3D val="0"/>
            <c:spPr>
              <a:solidFill>
                <a:srgbClr val="99FFFF"/>
              </a:solidFill>
              <a:effectLst/>
            </c:spPr>
            <c:extLst>
              <c:ext xmlns:c16="http://schemas.microsoft.com/office/drawing/2014/chart" uri="{C3380CC4-5D6E-409C-BE32-E72D297353CC}">
                <c16:uniqueId val="{000000BA-CD78-4CA1-A5AC-EB6541D8FED5}"/>
              </c:ext>
            </c:extLst>
          </c:dPt>
          <c:dPt>
            <c:idx val="20"/>
            <c:invertIfNegative val="0"/>
            <c:bubble3D val="0"/>
            <c:spPr>
              <a:solidFill>
                <a:srgbClr val="99FFFF"/>
              </a:solidFill>
              <a:effectLst/>
            </c:spPr>
            <c:extLst>
              <c:ext xmlns:c16="http://schemas.microsoft.com/office/drawing/2014/chart" uri="{C3380CC4-5D6E-409C-BE32-E72D297353CC}">
                <c16:uniqueId val="{000000BC-CD78-4CA1-A5AC-EB6541D8FED5}"/>
              </c:ext>
            </c:extLst>
          </c:dPt>
          <c:dPt>
            <c:idx val="21"/>
            <c:invertIfNegative val="0"/>
            <c:bubble3D val="0"/>
            <c:spPr>
              <a:solidFill>
                <a:srgbClr val="99FFFF"/>
              </a:solidFill>
              <a:effectLst/>
            </c:spPr>
            <c:extLst>
              <c:ext xmlns:c16="http://schemas.microsoft.com/office/drawing/2014/chart" uri="{C3380CC4-5D6E-409C-BE32-E72D297353CC}">
                <c16:uniqueId val="{000000BE-CD78-4CA1-A5AC-EB6541D8FED5}"/>
              </c:ext>
            </c:extLst>
          </c:dPt>
          <c:dPt>
            <c:idx val="22"/>
            <c:invertIfNegative val="0"/>
            <c:bubble3D val="0"/>
            <c:spPr>
              <a:solidFill>
                <a:srgbClr val="99FFFF"/>
              </a:solidFill>
              <a:effectLst/>
            </c:spPr>
            <c:extLst>
              <c:ext xmlns:c16="http://schemas.microsoft.com/office/drawing/2014/chart" uri="{C3380CC4-5D6E-409C-BE32-E72D297353CC}">
                <c16:uniqueId val="{000000C0-CD78-4CA1-A5AC-EB6541D8FED5}"/>
              </c:ext>
            </c:extLst>
          </c:dPt>
          <c:dPt>
            <c:idx val="23"/>
            <c:invertIfNegative val="0"/>
            <c:bubble3D val="0"/>
            <c:spPr>
              <a:solidFill>
                <a:srgbClr val="99FFFF"/>
              </a:solidFill>
              <a:effectLst/>
            </c:spPr>
            <c:extLst>
              <c:ext xmlns:c16="http://schemas.microsoft.com/office/drawing/2014/chart" uri="{C3380CC4-5D6E-409C-BE32-E72D297353CC}">
                <c16:uniqueId val="{000000C2-CD78-4CA1-A5AC-EB6541D8FED5}"/>
              </c:ext>
            </c:extLst>
          </c:dPt>
          <c:cat>
            <c:strLit>
              <c:ptCount val="24"/>
              <c:pt idx="0">
                <c:v>Järvenpää</c:v>
              </c:pt>
              <c:pt idx="1">
                <c:v>Vaasa</c:v>
              </c:pt>
              <c:pt idx="2">
                <c:v>Kerava</c:v>
              </c:pt>
              <c:pt idx="3">
                <c:v>Nokia</c:v>
              </c:pt>
              <c:pt idx="4">
                <c:v>Kirkkonummi</c:v>
              </c:pt>
              <c:pt idx="5">
                <c:v>Raisio</c:v>
              </c:pt>
              <c:pt idx="6">
                <c:v>Kaarina</c:v>
              </c:pt>
              <c:pt idx="7">
                <c:v>--&gt;  Rauma</c:v>
              </c:pt>
              <c:pt idx="8">
                <c:v>Tuusula</c:v>
              </c:pt>
              <c:pt idx="9">
                <c:v>Nurmijärvi</c:v>
              </c:pt>
              <c:pt idx="10">
                <c:v>Ylöjärvi</c:v>
              </c:pt>
              <c:pt idx="11">
                <c:v>Kotka</c:v>
              </c:pt>
              <c:pt idx="12">
                <c:v>Savonlinna</c:v>
              </c:pt>
              <c:pt idx="13">
                <c:v>Hyvinkää</c:v>
              </c:pt>
              <c:pt idx="14">
                <c:v>Kangasala</c:v>
              </c:pt>
              <c:pt idx="15">
                <c:v>Hämeenlinna</c:v>
              </c:pt>
              <c:pt idx="16">
                <c:v>Kajaani</c:v>
              </c:pt>
              <c:pt idx="17">
                <c:v>Riihimäki</c:v>
              </c:pt>
              <c:pt idx="18">
                <c:v>Mikkeli</c:v>
              </c:pt>
              <c:pt idx="19">
                <c:v>Kokkola</c:v>
              </c:pt>
              <c:pt idx="20">
                <c:v>Vihti</c:v>
              </c:pt>
              <c:pt idx="21">
                <c:v>Lohja</c:v>
              </c:pt>
              <c:pt idx="22">
                <c:v>Seinäjoki</c:v>
              </c:pt>
              <c:pt idx="23">
                <c:v>Salo</c:v>
              </c:pt>
            </c:strLit>
          </c:cat>
          <c:val>
            <c:numLit>
              <c:formatCode>General</c:formatCode>
              <c:ptCount val="24"/>
              <c:pt idx="0">
                <c:v>0.32789072394371033</c:v>
              </c:pt>
              <c:pt idx="1">
                <c:v>0.71800661087036133</c:v>
              </c:pt>
              <c:pt idx="2">
                <c:v>0.47539404034614563</c:v>
              </c:pt>
              <c:pt idx="3">
                <c:v>0.21415527164936066</c:v>
              </c:pt>
              <c:pt idx="4">
                <c:v>0.33527413010597229</c:v>
              </c:pt>
              <c:pt idx="5">
                <c:v>0.42972192168235779</c:v>
              </c:pt>
              <c:pt idx="6">
                <c:v>0.18308819830417633</c:v>
              </c:pt>
              <c:pt idx="7">
                <c:v>0.44004267454147339</c:v>
              </c:pt>
              <c:pt idx="8">
                <c:v>0.33656081557273865</c:v>
              </c:pt>
              <c:pt idx="9">
                <c:v>3.1829018145799637E-2</c:v>
              </c:pt>
              <c:pt idx="10">
                <c:v>0.29443037509918213</c:v>
              </c:pt>
              <c:pt idx="11">
                <c:v>0.79047304391860962</c:v>
              </c:pt>
              <c:pt idx="12">
                <c:v>0.11389052867889404</c:v>
              </c:pt>
              <c:pt idx="13">
                <c:v>0.92040681838989258</c:v>
              </c:pt>
              <c:pt idx="14">
                <c:v>0.21213062107563019</c:v>
              </c:pt>
              <c:pt idx="15">
                <c:v>0.37265098094940186</c:v>
              </c:pt>
              <c:pt idx="16">
                <c:v>1.2803889513015747</c:v>
              </c:pt>
              <c:pt idx="17">
                <c:v>1.108147144317627</c:v>
              </c:pt>
              <c:pt idx="18">
                <c:v>0.53556644916534424</c:v>
              </c:pt>
              <c:pt idx="19">
                <c:v>0.55213230848312378</c:v>
              </c:pt>
              <c:pt idx="20">
                <c:v>7.4585296213626862E-2</c:v>
              </c:pt>
              <c:pt idx="21">
                <c:v>0.20304258167743683</c:v>
              </c:pt>
              <c:pt idx="22">
                <c:v>0.68098098039627075</c:v>
              </c:pt>
              <c:pt idx="23">
                <c:v>0.65996521711349487</c:v>
              </c:pt>
            </c:numLit>
          </c:val>
          <c:extLst>
            <c:ext xmlns:c16="http://schemas.microsoft.com/office/drawing/2014/chart" uri="{C3380CC4-5D6E-409C-BE32-E72D297353CC}">
              <c16:uniqueId val="{000000C3-CD78-4CA1-A5AC-EB6541D8FED5}"/>
            </c:ext>
          </c:extLst>
        </c:ser>
        <c:ser>
          <c:idx val="4"/>
          <c:order val="4"/>
          <c:tx>
            <c:v>Erillislämmitys</c:v>
          </c:tx>
          <c:spPr>
            <a:solidFill>
              <a:srgbClr val="00CCCC"/>
            </a:solidFill>
          </c:spPr>
          <c:invertIfNegative val="0"/>
          <c:dPt>
            <c:idx val="0"/>
            <c:invertIfNegative val="0"/>
            <c:bubble3D val="0"/>
            <c:spPr>
              <a:solidFill>
                <a:srgbClr val="00CCCC"/>
              </a:solidFill>
              <a:effectLst/>
            </c:spPr>
            <c:extLst>
              <c:ext xmlns:c16="http://schemas.microsoft.com/office/drawing/2014/chart" uri="{C3380CC4-5D6E-409C-BE32-E72D297353CC}">
                <c16:uniqueId val="{000000C5-CD78-4CA1-A5AC-EB6541D8FED5}"/>
              </c:ext>
            </c:extLst>
          </c:dPt>
          <c:dPt>
            <c:idx val="1"/>
            <c:invertIfNegative val="0"/>
            <c:bubble3D val="0"/>
            <c:spPr>
              <a:solidFill>
                <a:srgbClr val="00CCCC"/>
              </a:solidFill>
              <a:effectLst/>
            </c:spPr>
            <c:extLst>
              <c:ext xmlns:c16="http://schemas.microsoft.com/office/drawing/2014/chart" uri="{C3380CC4-5D6E-409C-BE32-E72D297353CC}">
                <c16:uniqueId val="{000000C7-CD78-4CA1-A5AC-EB6541D8FED5}"/>
              </c:ext>
            </c:extLst>
          </c:dPt>
          <c:dPt>
            <c:idx val="2"/>
            <c:invertIfNegative val="0"/>
            <c:bubble3D val="0"/>
            <c:spPr>
              <a:solidFill>
                <a:srgbClr val="00CCCC"/>
              </a:solidFill>
              <a:effectLst/>
            </c:spPr>
            <c:extLst>
              <c:ext xmlns:c16="http://schemas.microsoft.com/office/drawing/2014/chart" uri="{C3380CC4-5D6E-409C-BE32-E72D297353CC}">
                <c16:uniqueId val="{000000C9-CD78-4CA1-A5AC-EB6541D8FED5}"/>
              </c:ext>
            </c:extLst>
          </c:dPt>
          <c:dPt>
            <c:idx val="3"/>
            <c:invertIfNegative val="0"/>
            <c:bubble3D val="0"/>
            <c:spPr>
              <a:solidFill>
                <a:srgbClr val="00CCCC"/>
              </a:solidFill>
              <a:effectLst/>
            </c:spPr>
            <c:extLst>
              <c:ext xmlns:c16="http://schemas.microsoft.com/office/drawing/2014/chart" uri="{C3380CC4-5D6E-409C-BE32-E72D297353CC}">
                <c16:uniqueId val="{000000CB-CD78-4CA1-A5AC-EB6541D8FED5}"/>
              </c:ext>
            </c:extLst>
          </c:dPt>
          <c:dPt>
            <c:idx val="4"/>
            <c:invertIfNegative val="0"/>
            <c:bubble3D val="0"/>
            <c:spPr>
              <a:solidFill>
                <a:srgbClr val="00CCCC"/>
              </a:solidFill>
              <a:effectLst/>
            </c:spPr>
            <c:extLst>
              <c:ext xmlns:c16="http://schemas.microsoft.com/office/drawing/2014/chart" uri="{C3380CC4-5D6E-409C-BE32-E72D297353CC}">
                <c16:uniqueId val="{000000CD-CD78-4CA1-A5AC-EB6541D8FED5}"/>
              </c:ext>
            </c:extLst>
          </c:dPt>
          <c:dPt>
            <c:idx val="5"/>
            <c:invertIfNegative val="0"/>
            <c:bubble3D val="0"/>
            <c:spPr>
              <a:solidFill>
                <a:srgbClr val="00CCCC"/>
              </a:solidFill>
              <a:effectLst/>
            </c:spPr>
            <c:extLst>
              <c:ext xmlns:c16="http://schemas.microsoft.com/office/drawing/2014/chart" uri="{C3380CC4-5D6E-409C-BE32-E72D297353CC}">
                <c16:uniqueId val="{000000CF-CD78-4CA1-A5AC-EB6541D8FED5}"/>
              </c:ext>
            </c:extLst>
          </c:dPt>
          <c:dPt>
            <c:idx val="6"/>
            <c:invertIfNegative val="0"/>
            <c:bubble3D val="0"/>
            <c:spPr>
              <a:solidFill>
                <a:srgbClr val="00CCCC"/>
              </a:solidFill>
              <a:effectLst/>
            </c:spPr>
            <c:extLst>
              <c:ext xmlns:c16="http://schemas.microsoft.com/office/drawing/2014/chart" uri="{C3380CC4-5D6E-409C-BE32-E72D297353CC}">
                <c16:uniqueId val="{000000D1-CD78-4CA1-A5AC-EB6541D8FED5}"/>
              </c:ext>
            </c:extLst>
          </c:dPt>
          <c:dPt>
            <c:idx val="7"/>
            <c:invertIfNegative val="0"/>
            <c:bubble3D val="0"/>
            <c:spPr>
              <a:solidFill>
                <a:srgbClr val="00CCCC"/>
              </a:solidFill>
              <a:effectLst>
                <a:outerShdw dist="35921" dir="2700000" algn="br">
                  <a:srgbClr val="000000"/>
                </a:outerShdw>
              </a:effectLst>
            </c:spPr>
            <c:extLst>
              <c:ext xmlns:c16="http://schemas.microsoft.com/office/drawing/2014/chart" uri="{C3380CC4-5D6E-409C-BE32-E72D297353CC}">
                <c16:uniqueId val="{000000D3-CD78-4CA1-A5AC-EB6541D8FED5}"/>
              </c:ext>
            </c:extLst>
          </c:dPt>
          <c:dPt>
            <c:idx val="8"/>
            <c:invertIfNegative val="0"/>
            <c:bubble3D val="0"/>
            <c:spPr>
              <a:solidFill>
                <a:srgbClr val="00CCCC"/>
              </a:solidFill>
              <a:effectLst/>
            </c:spPr>
            <c:extLst>
              <c:ext xmlns:c16="http://schemas.microsoft.com/office/drawing/2014/chart" uri="{C3380CC4-5D6E-409C-BE32-E72D297353CC}">
                <c16:uniqueId val="{000000D5-CD78-4CA1-A5AC-EB6541D8FED5}"/>
              </c:ext>
            </c:extLst>
          </c:dPt>
          <c:dPt>
            <c:idx val="9"/>
            <c:invertIfNegative val="0"/>
            <c:bubble3D val="0"/>
            <c:spPr>
              <a:solidFill>
                <a:srgbClr val="00CCCC"/>
              </a:solidFill>
              <a:effectLst/>
            </c:spPr>
            <c:extLst>
              <c:ext xmlns:c16="http://schemas.microsoft.com/office/drawing/2014/chart" uri="{C3380CC4-5D6E-409C-BE32-E72D297353CC}">
                <c16:uniqueId val="{000000D7-CD78-4CA1-A5AC-EB6541D8FED5}"/>
              </c:ext>
            </c:extLst>
          </c:dPt>
          <c:dPt>
            <c:idx val="10"/>
            <c:invertIfNegative val="0"/>
            <c:bubble3D val="0"/>
            <c:spPr>
              <a:solidFill>
                <a:srgbClr val="00CCCC"/>
              </a:solidFill>
              <a:effectLst/>
            </c:spPr>
            <c:extLst>
              <c:ext xmlns:c16="http://schemas.microsoft.com/office/drawing/2014/chart" uri="{C3380CC4-5D6E-409C-BE32-E72D297353CC}">
                <c16:uniqueId val="{000000D9-CD78-4CA1-A5AC-EB6541D8FED5}"/>
              </c:ext>
            </c:extLst>
          </c:dPt>
          <c:dPt>
            <c:idx val="11"/>
            <c:invertIfNegative val="0"/>
            <c:bubble3D val="0"/>
            <c:spPr>
              <a:solidFill>
                <a:srgbClr val="00CCCC"/>
              </a:solidFill>
              <a:effectLst/>
            </c:spPr>
            <c:extLst>
              <c:ext xmlns:c16="http://schemas.microsoft.com/office/drawing/2014/chart" uri="{C3380CC4-5D6E-409C-BE32-E72D297353CC}">
                <c16:uniqueId val="{000000DB-CD78-4CA1-A5AC-EB6541D8FED5}"/>
              </c:ext>
            </c:extLst>
          </c:dPt>
          <c:dPt>
            <c:idx val="12"/>
            <c:invertIfNegative val="0"/>
            <c:bubble3D val="0"/>
            <c:spPr>
              <a:solidFill>
                <a:srgbClr val="00CCCC"/>
              </a:solidFill>
              <a:effectLst/>
            </c:spPr>
            <c:extLst>
              <c:ext xmlns:c16="http://schemas.microsoft.com/office/drawing/2014/chart" uri="{C3380CC4-5D6E-409C-BE32-E72D297353CC}">
                <c16:uniqueId val="{000000DD-CD78-4CA1-A5AC-EB6541D8FED5}"/>
              </c:ext>
            </c:extLst>
          </c:dPt>
          <c:dPt>
            <c:idx val="13"/>
            <c:invertIfNegative val="0"/>
            <c:bubble3D val="0"/>
            <c:spPr>
              <a:solidFill>
                <a:srgbClr val="00CCCC"/>
              </a:solidFill>
              <a:effectLst/>
            </c:spPr>
            <c:extLst>
              <c:ext xmlns:c16="http://schemas.microsoft.com/office/drawing/2014/chart" uri="{C3380CC4-5D6E-409C-BE32-E72D297353CC}">
                <c16:uniqueId val="{000000DF-CD78-4CA1-A5AC-EB6541D8FED5}"/>
              </c:ext>
            </c:extLst>
          </c:dPt>
          <c:dPt>
            <c:idx val="14"/>
            <c:invertIfNegative val="0"/>
            <c:bubble3D val="0"/>
            <c:spPr>
              <a:solidFill>
                <a:srgbClr val="00CCCC"/>
              </a:solidFill>
              <a:effectLst/>
            </c:spPr>
            <c:extLst>
              <c:ext xmlns:c16="http://schemas.microsoft.com/office/drawing/2014/chart" uri="{C3380CC4-5D6E-409C-BE32-E72D297353CC}">
                <c16:uniqueId val="{000000E1-CD78-4CA1-A5AC-EB6541D8FED5}"/>
              </c:ext>
            </c:extLst>
          </c:dPt>
          <c:dPt>
            <c:idx val="15"/>
            <c:invertIfNegative val="0"/>
            <c:bubble3D val="0"/>
            <c:spPr>
              <a:solidFill>
                <a:srgbClr val="00CCCC"/>
              </a:solidFill>
              <a:effectLst/>
            </c:spPr>
            <c:extLst>
              <c:ext xmlns:c16="http://schemas.microsoft.com/office/drawing/2014/chart" uri="{C3380CC4-5D6E-409C-BE32-E72D297353CC}">
                <c16:uniqueId val="{000000E3-CD78-4CA1-A5AC-EB6541D8FED5}"/>
              </c:ext>
            </c:extLst>
          </c:dPt>
          <c:dPt>
            <c:idx val="16"/>
            <c:invertIfNegative val="0"/>
            <c:bubble3D val="0"/>
            <c:spPr>
              <a:solidFill>
                <a:srgbClr val="00CCCC"/>
              </a:solidFill>
              <a:effectLst/>
            </c:spPr>
            <c:extLst>
              <c:ext xmlns:c16="http://schemas.microsoft.com/office/drawing/2014/chart" uri="{C3380CC4-5D6E-409C-BE32-E72D297353CC}">
                <c16:uniqueId val="{000000E5-CD78-4CA1-A5AC-EB6541D8FED5}"/>
              </c:ext>
            </c:extLst>
          </c:dPt>
          <c:dPt>
            <c:idx val="17"/>
            <c:invertIfNegative val="0"/>
            <c:bubble3D val="0"/>
            <c:spPr>
              <a:solidFill>
                <a:srgbClr val="00CCCC"/>
              </a:solidFill>
              <a:effectLst/>
            </c:spPr>
            <c:extLst>
              <c:ext xmlns:c16="http://schemas.microsoft.com/office/drawing/2014/chart" uri="{C3380CC4-5D6E-409C-BE32-E72D297353CC}">
                <c16:uniqueId val="{000000E7-CD78-4CA1-A5AC-EB6541D8FED5}"/>
              </c:ext>
            </c:extLst>
          </c:dPt>
          <c:dPt>
            <c:idx val="18"/>
            <c:invertIfNegative val="0"/>
            <c:bubble3D val="0"/>
            <c:spPr>
              <a:solidFill>
                <a:srgbClr val="00CCCC"/>
              </a:solidFill>
              <a:effectLst/>
            </c:spPr>
            <c:extLst>
              <c:ext xmlns:c16="http://schemas.microsoft.com/office/drawing/2014/chart" uri="{C3380CC4-5D6E-409C-BE32-E72D297353CC}">
                <c16:uniqueId val="{000000E9-CD78-4CA1-A5AC-EB6541D8FED5}"/>
              </c:ext>
            </c:extLst>
          </c:dPt>
          <c:dPt>
            <c:idx val="19"/>
            <c:invertIfNegative val="0"/>
            <c:bubble3D val="0"/>
            <c:spPr>
              <a:solidFill>
                <a:srgbClr val="00CCCC"/>
              </a:solidFill>
              <a:effectLst/>
            </c:spPr>
            <c:extLst>
              <c:ext xmlns:c16="http://schemas.microsoft.com/office/drawing/2014/chart" uri="{C3380CC4-5D6E-409C-BE32-E72D297353CC}">
                <c16:uniqueId val="{000000EB-CD78-4CA1-A5AC-EB6541D8FED5}"/>
              </c:ext>
            </c:extLst>
          </c:dPt>
          <c:dPt>
            <c:idx val="20"/>
            <c:invertIfNegative val="0"/>
            <c:bubble3D val="0"/>
            <c:spPr>
              <a:solidFill>
                <a:srgbClr val="00CCCC"/>
              </a:solidFill>
              <a:effectLst/>
            </c:spPr>
            <c:extLst>
              <c:ext xmlns:c16="http://schemas.microsoft.com/office/drawing/2014/chart" uri="{C3380CC4-5D6E-409C-BE32-E72D297353CC}">
                <c16:uniqueId val="{000000ED-CD78-4CA1-A5AC-EB6541D8FED5}"/>
              </c:ext>
            </c:extLst>
          </c:dPt>
          <c:dPt>
            <c:idx val="21"/>
            <c:invertIfNegative val="0"/>
            <c:bubble3D val="0"/>
            <c:spPr>
              <a:solidFill>
                <a:srgbClr val="00CCCC"/>
              </a:solidFill>
              <a:effectLst/>
            </c:spPr>
            <c:extLst>
              <c:ext xmlns:c16="http://schemas.microsoft.com/office/drawing/2014/chart" uri="{C3380CC4-5D6E-409C-BE32-E72D297353CC}">
                <c16:uniqueId val="{000000EF-CD78-4CA1-A5AC-EB6541D8FED5}"/>
              </c:ext>
            </c:extLst>
          </c:dPt>
          <c:dPt>
            <c:idx val="22"/>
            <c:invertIfNegative val="0"/>
            <c:bubble3D val="0"/>
            <c:spPr>
              <a:solidFill>
                <a:srgbClr val="00CCCC"/>
              </a:solidFill>
              <a:effectLst/>
            </c:spPr>
            <c:extLst>
              <c:ext xmlns:c16="http://schemas.microsoft.com/office/drawing/2014/chart" uri="{C3380CC4-5D6E-409C-BE32-E72D297353CC}">
                <c16:uniqueId val="{000000F1-CD78-4CA1-A5AC-EB6541D8FED5}"/>
              </c:ext>
            </c:extLst>
          </c:dPt>
          <c:dPt>
            <c:idx val="23"/>
            <c:invertIfNegative val="0"/>
            <c:bubble3D val="0"/>
            <c:spPr>
              <a:solidFill>
                <a:srgbClr val="00CCCC"/>
              </a:solidFill>
              <a:effectLst/>
            </c:spPr>
            <c:extLst>
              <c:ext xmlns:c16="http://schemas.microsoft.com/office/drawing/2014/chart" uri="{C3380CC4-5D6E-409C-BE32-E72D297353CC}">
                <c16:uniqueId val="{000000F3-CD78-4CA1-A5AC-EB6541D8FED5}"/>
              </c:ext>
            </c:extLst>
          </c:dPt>
          <c:cat>
            <c:strLit>
              <c:ptCount val="24"/>
              <c:pt idx="0">
                <c:v>Järvenpää</c:v>
              </c:pt>
              <c:pt idx="1">
                <c:v>Vaasa</c:v>
              </c:pt>
              <c:pt idx="2">
                <c:v>Kerava</c:v>
              </c:pt>
              <c:pt idx="3">
                <c:v>Nokia</c:v>
              </c:pt>
              <c:pt idx="4">
                <c:v>Kirkkonummi</c:v>
              </c:pt>
              <c:pt idx="5">
                <c:v>Raisio</c:v>
              </c:pt>
              <c:pt idx="6">
                <c:v>Kaarina</c:v>
              </c:pt>
              <c:pt idx="7">
                <c:v>--&gt;  Rauma</c:v>
              </c:pt>
              <c:pt idx="8">
                <c:v>Tuusula</c:v>
              </c:pt>
              <c:pt idx="9">
                <c:v>Nurmijärvi</c:v>
              </c:pt>
              <c:pt idx="10">
                <c:v>Ylöjärvi</c:v>
              </c:pt>
              <c:pt idx="11">
                <c:v>Kotka</c:v>
              </c:pt>
              <c:pt idx="12">
                <c:v>Savonlinna</c:v>
              </c:pt>
              <c:pt idx="13">
                <c:v>Hyvinkää</c:v>
              </c:pt>
              <c:pt idx="14">
                <c:v>Kangasala</c:v>
              </c:pt>
              <c:pt idx="15">
                <c:v>Hämeenlinna</c:v>
              </c:pt>
              <c:pt idx="16">
                <c:v>Kajaani</c:v>
              </c:pt>
              <c:pt idx="17">
                <c:v>Riihimäki</c:v>
              </c:pt>
              <c:pt idx="18">
                <c:v>Mikkeli</c:v>
              </c:pt>
              <c:pt idx="19">
                <c:v>Kokkola</c:v>
              </c:pt>
              <c:pt idx="20">
                <c:v>Vihti</c:v>
              </c:pt>
              <c:pt idx="21">
                <c:v>Lohja</c:v>
              </c:pt>
              <c:pt idx="22">
                <c:v>Seinäjoki</c:v>
              </c:pt>
              <c:pt idx="23">
                <c:v>Salo</c:v>
              </c:pt>
            </c:strLit>
          </c:cat>
          <c:val>
            <c:numLit>
              <c:formatCode>General</c:formatCode>
              <c:ptCount val="24"/>
              <c:pt idx="0">
                <c:v>0.14282293617725372</c:v>
              </c:pt>
              <c:pt idx="1">
                <c:v>0.22336091101169586</c:v>
              </c:pt>
              <c:pt idx="2">
                <c:v>0.18478342890739441</c:v>
              </c:pt>
              <c:pt idx="3">
                <c:v>0.30803436040878296</c:v>
              </c:pt>
              <c:pt idx="4">
                <c:v>0.19305980205535889</c:v>
              </c:pt>
              <c:pt idx="5">
                <c:v>0.22922192513942719</c:v>
              </c:pt>
              <c:pt idx="6">
                <c:v>0.35299691557884216</c:v>
              </c:pt>
              <c:pt idx="7">
                <c:v>0.40614795684814453</c:v>
              </c:pt>
              <c:pt idx="8">
                <c:v>0.28410041332244873</c:v>
              </c:pt>
              <c:pt idx="9">
                <c:v>0.25116086006164551</c:v>
              </c:pt>
              <c:pt idx="10">
                <c:v>0.33413982391357422</c:v>
              </c:pt>
              <c:pt idx="11">
                <c:v>0.48295429348945618</c:v>
              </c:pt>
              <c:pt idx="12">
                <c:v>0.32308283448219299</c:v>
              </c:pt>
              <c:pt idx="13">
                <c:v>0.18117329478263855</c:v>
              </c:pt>
              <c:pt idx="14">
                <c:v>0.44592908024787903</c:v>
              </c:pt>
              <c:pt idx="15">
                <c:v>0.27411434054374695</c:v>
              </c:pt>
              <c:pt idx="16">
                <c:v>0.22078152000904083</c:v>
              </c:pt>
              <c:pt idx="17">
                <c:v>0.27813822031021118</c:v>
              </c:pt>
              <c:pt idx="18">
                <c:v>0.23043128848075867</c:v>
              </c:pt>
              <c:pt idx="19">
                <c:v>0.36057305335998535</c:v>
              </c:pt>
              <c:pt idx="20">
                <c:v>0.38015946745872498</c:v>
              </c:pt>
              <c:pt idx="21">
                <c:v>0.51730942726135254</c:v>
              </c:pt>
              <c:pt idx="22">
                <c:v>0.29428300261497498</c:v>
              </c:pt>
              <c:pt idx="23">
                <c:v>0.52109730243682861</c:v>
              </c:pt>
            </c:numLit>
          </c:val>
          <c:extLst>
            <c:ext xmlns:c16="http://schemas.microsoft.com/office/drawing/2014/chart" uri="{C3380CC4-5D6E-409C-BE32-E72D297353CC}">
              <c16:uniqueId val="{000000F4-CD78-4CA1-A5AC-EB6541D8FED5}"/>
            </c:ext>
          </c:extLst>
        </c:ser>
        <c:ser>
          <c:idx val="5"/>
          <c:order val="5"/>
          <c:tx>
            <c:v>Tieliikenne</c:v>
          </c:tx>
          <c:spPr>
            <a:solidFill>
              <a:srgbClr val="006666"/>
            </a:solidFill>
          </c:spPr>
          <c:invertIfNegative val="0"/>
          <c:dPt>
            <c:idx val="0"/>
            <c:invertIfNegative val="0"/>
            <c:bubble3D val="0"/>
            <c:spPr>
              <a:solidFill>
                <a:srgbClr val="006666"/>
              </a:solidFill>
              <a:effectLst/>
            </c:spPr>
            <c:extLst>
              <c:ext xmlns:c16="http://schemas.microsoft.com/office/drawing/2014/chart" uri="{C3380CC4-5D6E-409C-BE32-E72D297353CC}">
                <c16:uniqueId val="{000000F6-CD78-4CA1-A5AC-EB6541D8FED5}"/>
              </c:ext>
            </c:extLst>
          </c:dPt>
          <c:dPt>
            <c:idx val="1"/>
            <c:invertIfNegative val="0"/>
            <c:bubble3D val="0"/>
            <c:spPr>
              <a:solidFill>
                <a:srgbClr val="006666"/>
              </a:solidFill>
              <a:effectLst/>
            </c:spPr>
            <c:extLst>
              <c:ext xmlns:c16="http://schemas.microsoft.com/office/drawing/2014/chart" uri="{C3380CC4-5D6E-409C-BE32-E72D297353CC}">
                <c16:uniqueId val="{000000F8-CD78-4CA1-A5AC-EB6541D8FED5}"/>
              </c:ext>
            </c:extLst>
          </c:dPt>
          <c:dPt>
            <c:idx val="2"/>
            <c:invertIfNegative val="0"/>
            <c:bubble3D val="0"/>
            <c:spPr>
              <a:solidFill>
                <a:srgbClr val="006666"/>
              </a:solidFill>
              <a:effectLst/>
            </c:spPr>
            <c:extLst>
              <c:ext xmlns:c16="http://schemas.microsoft.com/office/drawing/2014/chart" uri="{C3380CC4-5D6E-409C-BE32-E72D297353CC}">
                <c16:uniqueId val="{000000FA-CD78-4CA1-A5AC-EB6541D8FED5}"/>
              </c:ext>
            </c:extLst>
          </c:dPt>
          <c:dPt>
            <c:idx val="3"/>
            <c:invertIfNegative val="0"/>
            <c:bubble3D val="0"/>
            <c:spPr>
              <a:solidFill>
                <a:srgbClr val="006666"/>
              </a:solidFill>
              <a:effectLst/>
            </c:spPr>
            <c:extLst>
              <c:ext xmlns:c16="http://schemas.microsoft.com/office/drawing/2014/chart" uri="{C3380CC4-5D6E-409C-BE32-E72D297353CC}">
                <c16:uniqueId val="{000000FC-CD78-4CA1-A5AC-EB6541D8FED5}"/>
              </c:ext>
            </c:extLst>
          </c:dPt>
          <c:dPt>
            <c:idx val="4"/>
            <c:invertIfNegative val="0"/>
            <c:bubble3D val="0"/>
            <c:spPr>
              <a:solidFill>
                <a:srgbClr val="006666"/>
              </a:solidFill>
              <a:effectLst/>
            </c:spPr>
            <c:extLst>
              <c:ext xmlns:c16="http://schemas.microsoft.com/office/drawing/2014/chart" uri="{C3380CC4-5D6E-409C-BE32-E72D297353CC}">
                <c16:uniqueId val="{000000FE-CD78-4CA1-A5AC-EB6541D8FED5}"/>
              </c:ext>
            </c:extLst>
          </c:dPt>
          <c:dPt>
            <c:idx val="5"/>
            <c:invertIfNegative val="0"/>
            <c:bubble3D val="0"/>
            <c:spPr>
              <a:solidFill>
                <a:srgbClr val="006666"/>
              </a:solidFill>
              <a:effectLst/>
            </c:spPr>
            <c:extLst>
              <c:ext xmlns:c16="http://schemas.microsoft.com/office/drawing/2014/chart" uri="{C3380CC4-5D6E-409C-BE32-E72D297353CC}">
                <c16:uniqueId val="{00000100-CD78-4CA1-A5AC-EB6541D8FED5}"/>
              </c:ext>
            </c:extLst>
          </c:dPt>
          <c:dPt>
            <c:idx val="6"/>
            <c:invertIfNegative val="0"/>
            <c:bubble3D val="0"/>
            <c:spPr>
              <a:solidFill>
                <a:srgbClr val="006666"/>
              </a:solidFill>
              <a:effectLst/>
            </c:spPr>
            <c:extLst>
              <c:ext xmlns:c16="http://schemas.microsoft.com/office/drawing/2014/chart" uri="{C3380CC4-5D6E-409C-BE32-E72D297353CC}">
                <c16:uniqueId val="{00000102-CD78-4CA1-A5AC-EB6541D8FED5}"/>
              </c:ext>
            </c:extLst>
          </c:dPt>
          <c:dPt>
            <c:idx val="7"/>
            <c:invertIfNegative val="0"/>
            <c:bubble3D val="0"/>
            <c:spPr>
              <a:solidFill>
                <a:srgbClr val="006666"/>
              </a:solidFill>
              <a:effectLst>
                <a:outerShdw dist="35921" dir="2700000" algn="br">
                  <a:srgbClr val="000000"/>
                </a:outerShdw>
              </a:effectLst>
            </c:spPr>
            <c:extLst>
              <c:ext xmlns:c16="http://schemas.microsoft.com/office/drawing/2014/chart" uri="{C3380CC4-5D6E-409C-BE32-E72D297353CC}">
                <c16:uniqueId val="{00000104-CD78-4CA1-A5AC-EB6541D8FED5}"/>
              </c:ext>
            </c:extLst>
          </c:dPt>
          <c:dPt>
            <c:idx val="8"/>
            <c:invertIfNegative val="0"/>
            <c:bubble3D val="0"/>
            <c:spPr>
              <a:solidFill>
                <a:srgbClr val="006666"/>
              </a:solidFill>
              <a:effectLst/>
            </c:spPr>
            <c:extLst>
              <c:ext xmlns:c16="http://schemas.microsoft.com/office/drawing/2014/chart" uri="{C3380CC4-5D6E-409C-BE32-E72D297353CC}">
                <c16:uniqueId val="{00000106-CD78-4CA1-A5AC-EB6541D8FED5}"/>
              </c:ext>
            </c:extLst>
          </c:dPt>
          <c:dPt>
            <c:idx val="9"/>
            <c:invertIfNegative val="0"/>
            <c:bubble3D val="0"/>
            <c:spPr>
              <a:solidFill>
                <a:srgbClr val="006666"/>
              </a:solidFill>
              <a:effectLst/>
            </c:spPr>
            <c:extLst>
              <c:ext xmlns:c16="http://schemas.microsoft.com/office/drawing/2014/chart" uri="{C3380CC4-5D6E-409C-BE32-E72D297353CC}">
                <c16:uniqueId val="{00000108-CD78-4CA1-A5AC-EB6541D8FED5}"/>
              </c:ext>
            </c:extLst>
          </c:dPt>
          <c:dPt>
            <c:idx val="10"/>
            <c:invertIfNegative val="0"/>
            <c:bubble3D val="0"/>
            <c:spPr>
              <a:solidFill>
                <a:srgbClr val="006666"/>
              </a:solidFill>
              <a:effectLst/>
            </c:spPr>
            <c:extLst>
              <c:ext xmlns:c16="http://schemas.microsoft.com/office/drawing/2014/chart" uri="{C3380CC4-5D6E-409C-BE32-E72D297353CC}">
                <c16:uniqueId val="{0000010A-CD78-4CA1-A5AC-EB6541D8FED5}"/>
              </c:ext>
            </c:extLst>
          </c:dPt>
          <c:dPt>
            <c:idx val="11"/>
            <c:invertIfNegative val="0"/>
            <c:bubble3D val="0"/>
            <c:spPr>
              <a:solidFill>
                <a:srgbClr val="006666"/>
              </a:solidFill>
              <a:effectLst/>
            </c:spPr>
            <c:extLst>
              <c:ext xmlns:c16="http://schemas.microsoft.com/office/drawing/2014/chart" uri="{C3380CC4-5D6E-409C-BE32-E72D297353CC}">
                <c16:uniqueId val="{0000010C-CD78-4CA1-A5AC-EB6541D8FED5}"/>
              </c:ext>
            </c:extLst>
          </c:dPt>
          <c:dPt>
            <c:idx val="12"/>
            <c:invertIfNegative val="0"/>
            <c:bubble3D val="0"/>
            <c:spPr>
              <a:solidFill>
                <a:srgbClr val="006666"/>
              </a:solidFill>
              <a:effectLst/>
            </c:spPr>
            <c:extLst>
              <c:ext xmlns:c16="http://schemas.microsoft.com/office/drawing/2014/chart" uri="{C3380CC4-5D6E-409C-BE32-E72D297353CC}">
                <c16:uniqueId val="{0000010E-CD78-4CA1-A5AC-EB6541D8FED5}"/>
              </c:ext>
            </c:extLst>
          </c:dPt>
          <c:dPt>
            <c:idx val="13"/>
            <c:invertIfNegative val="0"/>
            <c:bubble3D val="0"/>
            <c:spPr>
              <a:solidFill>
                <a:srgbClr val="006666"/>
              </a:solidFill>
              <a:effectLst/>
            </c:spPr>
            <c:extLst>
              <c:ext xmlns:c16="http://schemas.microsoft.com/office/drawing/2014/chart" uri="{C3380CC4-5D6E-409C-BE32-E72D297353CC}">
                <c16:uniqueId val="{00000110-CD78-4CA1-A5AC-EB6541D8FED5}"/>
              </c:ext>
            </c:extLst>
          </c:dPt>
          <c:dPt>
            <c:idx val="14"/>
            <c:invertIfNegative val="0"/>
            <c:bubble3D val="0"/>
            <c:spPr>
              <a:solidFill>
                <a:srgbClr val="006666"/>
              </a:solidFill>
              <a:effectLst/>
            </c:spPr>
            <c:extLst>
              <c:ext xmlns:c16="http://schemas.microsoft.com/office/drawing/2014/chart" uri="{C3380CC4-5D6E-409C-BE32-E72D297353CC}">
                <c16:uniqueId val="{00000112-CD78-4CA1-A5AC-EB6541D8FED5}"/>
              </c:ext>
            </c:extLst>
          </c:dPt>
          <c:dPt>
            <c:idx val="15"/>
            <c:invertIfNegative val="0"/>
            <c:bubble3D val="0"/>
            <c:spPr>
              <a:solidFill>
                <a:srgbClr val="006666"/>
              </a:solidFill>
              <a:effectLst/>
            </c:spPr>
            <c:extLst>
              <c:ext xmlns:c16="http://schemas.microsoft.com/office/drawing/2014/chart" uri="{C3380CC4-5D6E-409C-BE32-E72D297353CC}">
                <c16:uniqueId val="{00000114-CD78-4CA1-A5AC-EB6541D8FED5}"/>
              </c:ext>
            </c:extLst>
          </c:dPt>
          <c:dPt>
            <c:idx val="16"/>
            <c:invertIfNegative val="0"/>
            <c:bubble3D val="0"/>
            <c:spPr>
              <a:solidFill>
                <a:srgbClr val="006666"/>
              </a:solidFill>
              <a:effectLst/>
            </c:spPr>
            <c:extLst>
              <c:ext xmlns:c16="http://schemas.microsoft.com/office/drawing/2014/chart" uri="{C3380CC4-5D6E-409C-BE32-E72D297353CC}">
                <c16:uniqueId val="{00000116-CD78-4CA1-A5AC-EB6541D8FED5}"/>
              </c:ext>
            </c:extLst>
          </c:dPt>
          <c:dPt>
            <c:idx val="17"/>
            <c:invertIfNegative val="0"/>
            <c:bubble3D val="0"/>
            <c:spPr>
              <a:solidFill>
                <a:srgbClr val="006666"/>
              </a:solidFill>
              <a:effectLst/>
            </c:spPr>
            <c:extLst>
              <c:ext xmlns:c16="http://schemas.microsoft.com/office/drawing/2014/chart" uri="{C3380CC4-5D6E-409C-BE32-E72D297353CC}">
                <c16:uniqueId val="{00000118-CD78-4CA1-A5AC-EB6541D8FED5}"/>
              </c:ext>
            </c:extLst>
          </c:dPt>
          <c:dPt>
            <c:idx val="18"/>
            <c:invertIfNegative val="0"/>
            <c:bubble3D val="0"/>
            <c:spPr>
              <a:solidFill>
                <a:srgbClr val="006666"/>
              </a:solidFill>
              <a:effectLst/>
            </c:spPr>
            <c:extLst>
              <c:ext xmlns:c16="http://schemas.microsoft.com/office/drawing/2014/chart" uri="{C3380CC4-5D6E-409C-BE32-E72D297353CC}">
                <c16:uniqueId val="{0000011A-CD78-4CA1-A5AC-EB6541D8FED5}"/>
              </c:ext>
            </c:extLst>
          </c:dPt>
          <c:dPt>
            <c:idx val="19"/>
            <c:invertIfNegative val="0"/>
            <c:bubble3D val="0"/>
            <c:spPr>
              <a:solidFill>
                <a:srgbClr val="006666"/>
              </a:solidFill>
              <a:effectLst/>
            </c:spPr>
            <c:extLst>
              <c:ext xmlns:c16="http://schemas.microsoft.com/office/drawing/2014/chart" uri="{C3380CC4-5D6E-409C-BE32-E72D297353CC}">
                <c16:uniqueId val="{0000011C-CD78-4CA1-A5AC-EB6541D8FED5}"/>
              </c:ext>
            </c:extLst>
          </c:dPt>
          <c:dPt>
            <c:idx val="20"/>
            <c:invertIfNegative val="0"/>
            <c:bubble3D val="0"/>
            <c:spPr>
              <a:solidFill>
                <a:srgbClr val="006666"/>
              </a:solidFill>
              <a:effectLst/>
            </c:spPr>
            <c:extLst>
              <c:ext xmlns:c16="http://schemas.microsoft.com/office/drawing/2014/chart" uri="{C3380CC4-5D6E-409C-BE32-E72D297353CC}">
                <c16:uniqueId val="{0000011E-CD78-4CA1-A5AC-EB6541D8FED5}"/>
              </c:ext>
            </c:extLst>
          </c:dPt>
          <c:dPt>
            <c:idx val="21"/>
            <c:invertIfNegative val="0"/>
            <c:bubble3D val="0"/>
            <c:spPr>
              <a:solidFill>
                <a:srgbClr val="006666"/>
              </a:solidFill>
              <a:effectLst/>
            </c:spPr>
            <c:extLst>
              <c:ext xmlns:c16="http://schemas.microsoft.com/office/drawing/2014/chart" uri="{C3380CC4-5D6E-409C-BE32-E72D297353CC}">
                <c16:uniqueId val="{00000120-CD78-4CA1-A5AC-EB6541D8FED5}"/>
              </c:ext>
            </c:extLst>
          </c:dPt>
          <c:dPt>
            <c:idx val="22"/>
            <c:invertIfNegative val="0"/>
            <c:bubble3D val="0"/>
            <c:spPr>
              <a:solidFill>
                <a:srgbClr val="006666"/>
              </a:solidFill>
              <a:effectLst/>
            </c:spPr>
            <c:extLst>
              <c:ext xmlns:c16="http://schemas.microsoft.com/office/drawing/2014/chart" uri="{C3380CC4-5D6E-409C-BE32-E72D297353CC}">
                <c16:uniqueId val="{00000122-CD78-4CA1-A5AC-EB6541D8FED5}"/>
              </c:ext>
            </c:extLst>
          </c:dPt>
          <c:dPt>
            <c:idx val="23"/>
            <c:invertIfNegative val="0"/>
            <c:bubble3D val="0"/>
            <c:spPr>
              <a:solidFill>
                <a:srgbClr val="006666"/>
              </a:solidFill>
              <a:effectLst/>
            </c:spPr>
            <c:extLst>
              <c:ext xmlns:c16="http://schemas.microsoft.com/office/drawing/2014/chart" uri="{C3380CC4-5D6E-409C-BE32-E72D297353CC}">
                <c16:uniqueId val="{00000124-CD78-4CA1-A5AC-EB6541D8FED5}"/>
              </c:ext>
            </c:extLst>
          </c:dPt>
          <c:cat>
            <c:strLit>
              <c:ptCount val="24"/>
              <c:pt idx="0">
                <c:v>Järvenpää</c:v>
              </c:pt>
              <c:pt idx="1">
                <c:v>Vaasa</c:v>
              </c:pt>
              <c:pt idx="2">
                <c:v>Kerava</c:v>
              </c:pt>
              <c:pt idx="3">
                <c:v>Nokia</c:v>
              </c:pt>
              <c:pt idx="4">
                <c:v>Kirkkonummi</c:v>
              </c:pt>
              <c:pt idx="5">
                <c:v>Raisio</c:v>
              </c:pt>
              <c:pt idx="6">
                <c:v>Kaarina</c:v>
              </c:pt>
              <c:pt idx="7">
                <c:v>--&gt;  Rauma</c:v>
              </c:pt>
              <c:pt idx="8">
                <c:v>Tuusula</c:v>
              </c:pt>
              <c:pt idx="9">
                <c:v>Nurmijärvi</c:v>
              </c:pt>
              <c:pt idx="10">
                <c:v>Ylöjärvi</c:v>
              </c:pt>
              <c:pt idx="11">
                <c:v>Kotka</c:v>
              </c:pt>
              <c:pt idx="12">
                <c:v>Savonlinna</c:v>
              </c:pt>
              <c:pt idx="13">
                <c:v>Hyvinkää</c:v>
              </c:pt>
              <c:pt idx="14">
                <c:v>Kangasala</c:v>
              </c:pt>
              <c:pt idx="15">
                <c:v>Hämeenlinna</c:v>
              </c:pt>
              <c:pt idx="16">
                <c:v>Kajaani</c:v>
              </c:pt>
              <c:pt idx="17">
                <c:v>Riihimäki</c:v>
              </c:pt>
              <c:pt idx="18">
                <c:v>Mikkeli</c:v>
              </c:pt>
              <c:pt idx="19">
                <c:v>Kokkola</c:v>
              </c:pt>
              <c:pt idx="20">
                <c:v>Vihti</c:v>
              </c:pt>
              <c:pt idx="21">
                <c:v>Lohja</c:v>
              </c:pt>
              <c:pt idx="22">
                <c:v>Seinäjoki</c:v>
              </c:pt>
              <c:pt idx="23">
                <c:v>Salo</c:v>
              </c:pt>
            </c:strLit>
          </c:cat>
          <c:val>
            <c:numLit>
              <c:formatCode>General</c:formatCode>
              <c:ptCount val="24"/>
              <c:pt idx="0">
                <c:v>0.87239742279052734</c:v>
              </c:pt>
              <c:pt idx="1">
                <c:v>0.76876825094223022</c:v>
              </c:pt>
              <c:pt idx="2">
                <c:v>1.2656173706054688</c:v>
              </c:pt>
              <c:pt idx="3">
                <c:v>1.4209433794021606</c:v>
              </c:pt>
              <c:pt idx="4">
                <c:v>1.6012948751449585</c:v>
              </c:pt>
              <c:pt idx="5">
                <c:v>1.6420669555664063</c:v>
              </c:pt>
              <c:pt idx="6">
                <c:v>1.718298077583313</c:v>
              </c:pt>
              <c:pt idx="7">
                <c:v>1.1476001739501953</c:v>
              </c:pt>
              <c:pt idx="8">
                <c:v>1.6603878736495972</c:v>
              </c:pt>
              <c:pt idx="9">
                <c:v>2.0516495704650879</c:v>
              </c:pt>
              <c:pt idx="10">
                <c:v>1.5545444488525391</c:v>
              </c:pt>
              <c:pt idx="11">
                <c:v>1.1084098815917969</c:v>
              </c:pt>
              <c:pt idx="12">
                <c:v>1.5373836755752563</c:v>
              </c:pt>
              <c:pt idx="13">
                <c:v>1.6199430227279663</c:v>
              </c:pt>
              <c:pt idx="14">
                <c:v>1.6189301013946533</c:v>
              </c:pt>
              <c:pt idx="15">
                <c:v>1.7665578126907349</c:v>
              </c:pt>
              <c:pt idx="16">
                <c:v>1.2806298732757568</c:v>
              </c:pt>
              <c:pt idx="17">
                <c:v>1.6127860546112061</c:v>
              </c:pt>
              <c:pt idx="18">
                <c:v>1.8327890634536743</c:v>
              </c:pt>
              <c:pt idx="19">
                <c:v>1.3033539056777954</c:v>
              </c:pt>
              <c:pt idx="20">
                <c:v>2.3197956085205078</c:v>
              </c:pt>
              <c:pt idx="21">
                <c:v>2.3330469131469727</c:v>
              </c:pt>
              <c:pt idx="22">
                <c:v>1.2835643291473389</c:v>
              </c:pt>
              <c:pt idx="23">
                <c:v>2.6838443279266357</c:v>
              </c:pt>
            </c:numLit>
          </c:val>
          <c:extLst>
            <c:ext xmlns:c16="http://schemas.microsoft.com/office/drawing/2014/chart" uri="{C3380CC4-5D6E-409C-BE32-E72D297353CC}">
              <c16:uniqueId val="{00000125-CD78-4CA1-A5AC-EB6541D8FED5}"/>
            </c:ext>
          </c:extLst>
        </c:ser>
        <c:ser>
          <c:idx val="6"/>
          <c:order val="6"/>
          <c:tx>
            <c:v>Maatalous</c:v>
          </c:tx>
          <c:spPr>
            <a:solidFill>
              <a:srgbClr val="0080FF"/>
            </a:solidFill>
          </c:spPr>
          <c:invertIfNegative val="0"/>
          <c:dPt>
            <c:idx val="0"/>
            <c:invertIfNegative val="0"/>
            <c:bubble3D val="0"/>
            <c:spPr>
              <a:solidFill>
                <a:srgbClr val="0080FF"/>
              </a:solidFill>
              <a:effectLst/>
            </c:spPr>
            <c:extLst>
              <c:ext xmlns:c16="http://schemas.microsoft.com/office/drawing/2014/chart" uri="{C3380CC4-5D6E-409C-BE32-E72D297353CC}">
                <c16:uniqueId val="{00000127-CD78-4CA1-A5AC-EB6541D8FED5}"/>
              </c:ext>
            </c:extLst>
          </c:dPt>
          <c:dPt>
            <c:idx val="1"/>
            <c:invertIfNegative val="0"/>
            <c:bubble3D val="0"/>
            <c:spPr>
              <a:solidFill>
                <a:srgbClr val="0080FF"/>
              </a:solidFill>
              <a:effectLst/>
            </c:spPr>
            <c:extLst>
              <c:ext xmlns:c16="http://schemas.microsoft.com/office/drawing/2014/chart" uri="{C3380CC4-5D6E-409C-BE32-E72D297353CC}">
                <c16:uniqueId val="{00000129-CD78-4CA1-A5AC-EB6541D8FED5}"/>
              </c:ext>
            </c:extLst>
          </c:dPt>
          <c:dPt>
            <c:idx val="2"/>
            <c:invertIfNegative val="0"/>
            <c:bubble3D val="0"/>
            <c:spPr>
              <a:solidFill>
                <a:srgbClr val="0080FF"/>
              </a:solidFill>
              <a:effectLst/>
            </c:spPr>
            <c:extLst>
              <c:ext xmlns:c16="http://schemas.microsoft.com/office/drawing/2014/chart" uri="{C3380CC4-5D6E-409C-BE32-E72D297353CC}">
                <c16:uniqueId val="{0000012B-CD78-4CA1-A5AC-EB6541D8FED5}"/>
              </c:ext>
            </c:extLst>
          </c:dPt>
          <c:dPt>
            <c:idx val="3"/>
            <c:invertIfNegative val="0"/>
            <c:bubble3D val="0"/>
            <c:spPr>
              <a:solidFill>
                <a:srgbClr val="0080FF"/>
              </a:solidFill>
              <a:effectLst/>
            </c:spPr>
            <c:extLst>
              <c:ext xmlns:c16="http://schemas.microsoft.com/office/drawing/2014/chart" uri="{C3380CC4-5D6E-409C-BE32-E72D297353CC}">
                <c16:uniqueId val="{0000012D-CD78-4CA1-A5AC-EB6541D8FED5}"/>
              </c:ext>
            </c:extLst>
          </c:dPt>
          <c:dPt>
            <c:idx val="4"/>
            <c:invertIfNegative val="0"/>
            <c:bubble3D val="0"/>
            <c:spPr>
              <a:solidFill>
                <a:srgbClr val="0080FF"/>
              </a:solidFill>
              <a:effectLst/>
            </c:spPr>
            <c:extLst>
              <c:ext xmlns:c16="http://schemas.microsoft.com/office/drawing/2014/chart" uri="{C3380CC4-5D6E-409C-BE32-E72D297353CC}">
                <c16:uniqueId val="{0000012F-CD78-4CA1-A5AC-EB6541D8FED5}"/>
              </c:ext>
            </c:extLst>
          </c:dPt>
          <c:dPt>
            <c:idx val="5"/>
            <c:invertIfNegative val="0"/>
            <c:bubble3D val="0"/>
            <c:spPr>
              <a:solidFill>
                <a:srgbClr val="0080FF"/>
              </a:solidFill>
              <a:effectLst/>
            </c:spPr>
            <c:extLst>
              <c:ext xmlns:c16="http://schemas.microsoft.com/office/drawing/2014/chart" uri="{C3380CC4-5D6E-409C-BE32-E72D297353CC}">
                <c16:uniqueId val="{00000131-CD78-4CA1-A5AC-EB6541D8FED5}"/>
              </c:ext>
            </c:extLst>
          </c:dPt>
          <c:dPt>
            <c:idx val="6"/>
            <c:invertIfNegative val="0"/>
            <c:bubble3D val="0"/>
            <c:spPr>
              <a:solidFill>
                <a:srgbClr val="0080FF"/>
              </a:solidFill>
              <a:effectLst/>
            </c:spPr>
            <c:extLst>
              <c:ext xmlns:c16="http://schemas.microsoft.com/office/drawing/2014/chart" uri="{C3380CC4-5D6E-409C-BE32-E72D297353CC}">
                <c16:uniqueId val="{00000133-CD78-4CA1-A5AC-EB6541D8FED5}"/>
              </c:ext>
            </c:extLst>
          </c:dPt>
          <c:dPt>
            <c:idx val="7"/>
            <c:invertIfNegative val="0"/>
            <c:bubble3D val="0"/>
            <c:spPr>
              <a:solidFill>
                <a:srgbClr val="0080FF"/>
              </a:solidFill>
              <a:effectLst>
                <a:outerShdw dist="35921" dir="2700000" algn="br">
                  <a:srgbClr val="000000"/>
                </a:outerShdw>
              </a:effectLst>
            </c:spPr>
            <c:extLst>
              <c:ext xmlns:c16="http://schemas.microsoft.com/office/drawing/2014/chart" uri="{C3380CC4-5D6E-409C-BE32-E72D297353CC}">
                <c16:uniqueId val="{00000135-CD78-4CA1-A5AC-EB6541D8FED5}"/>
              </c:ext>
            </c:extLst>
          </c:dPt>
          <c:dPt>
            <c:idx val="8"/>
            <c:invertIfNegative val="0"/>
            <c:bubble3D val="0"/>
            <c:spPr>
              <a:solidFill>
                <a:srgbClr val="0080FF"/>
              </a:solidFill>
              <a:effectLst/>
            </c:spPr>
            <c:extLst>
              <c:ext xmlns:c16="http://schemas.microsoft.com/office/drawing/2014/chart" uri="{C3380CC4-5D6E-409C-BE32-E72D297353CC}">
                <c16:uniqueId val="{00000137-CD78-4CA1-A5AC-EB6541D8FED5}"/>
              </c:ext>
            </c:extLst>
          </c:dPt>
          <c:dPt>
            <c:idx val="9"/>
            <c:invertIfNegative val="0"/>
            <c:bubble3D val="0"/>
            <c:spPr>
              <a:solidFill>
                <a:srgbClr val="0080FF"/>
              </a:solidFill>
              <a:effectLst/>
            </c:spPr>
            <c:extLst>
              <c:ext xmlns:c16="http://schemas.microsoft.com/office/drawing/2014/chart" uri="{C3380CC4-5D6E-409C-BE32-E72D297353CC}">
                <c16:uniqueId val="{00000139-CD78-4CA1-A5AC-EB6541D8FED5}"/>
              </c:ext>
            </c:extLst>
          </c:dPt>
          <c:dPt>
            <c:idx val="10"/>
            <c:invertIfNegative val="0"/>
            <c:bubble3D val="0"/>
            <c:spPr>
              <a:solidFill>
                <a:srgbClr val="0080FF"/>
              </a:solidFill>
              <a:effectLst/>
            </c:spPr>
            <c:extLst>
              <c:ext xmlns:c16="http://schemas.microsoft.com/office/drawing/2014/chart" uri="{C3380CC4-5D6E-409C-BE32-E72D297353CC}">
                <c16:uniqueId val="{0000013B-CD78-4CA1-A5AC-EB6541D8FED5}"/>
              </c:ext>
            </c:extLst>
          </c:dPt>
          <c:dPt>
            <c:idx val="11"/>
            <c:invertIfNegative val="0"/>
            <c:bubble3D val="0"/>
            <c:spPr>
              <a:solidFill>
                <a:srgbClr val="0080FF"/>
              </a:solidFill>
              <a:effectLst/>
            </c:spPr>
            <c:extLst>
              <c:ext xmlns:c16="http://schemas.microsoft.com/office/drawing/2014/chart" uri="{C3380CC4-5D6E-409C-BE32-E72D297353CC}">
                <c16:uniqueId val="{0000013D-CD78-4CA1-A5AC-EB6541D8FED5}"/>
              </c:ext>
            </c:extLst>
          </c:dPt>
          <c:dPt>
            <c:idx val="12"/>
            <c:invertIfNegative val="0"/>
            <c:bubble3D val="0"/>
            <c:spPr>
              <a:solidFill>
                <a:srgbClr val="0080FF"/>
              </a:solidFill>
              <a:effectLst/>
            </c:spPr>
            <c:extLst>
              <c:ext xmlns:c16="http://schemas.microsoft.com/office/drawing/2014/chart" uri="{C3380CC4-5D6E-409C-BE32-E72D297353CC}">
                <c16:uniqueId val="{0000013F-CD78-4CA1-A5AC-EB6541D8FED5}"/>
              </c:ext>
            </c:extLst>
          </c:dPt>
          <c:dPt>
            <c:idx val="13"/>
            <c:invertIfNegative val="0"/>
            <c:bubble3D val="0"/>
            <c:spPr>
              <a:solidFill>
                <a:srgbClr val="0080FF"/>
              </a:solidFill>
              <a:effectLst/>
            </c:spPr>
            <c:extLst>
              <c:ext xmlns:c16="http://schemas.microsoft.com/office/drawing/2014/chart" uri="{C3380CC4-5D6E-409C-BE32-E72D297353CC}">
                <c16:uniqueId val="{00000141-CD78-4CA1-A5AC-EB6541D8FED5}"/>
              </c:ext>
            </c:extLst>
          </c:dPt>
          <c:dPt>
            <c:idx val="14"/>
            <c:invertIfNegative val="0"/>
            <c:bubble3D val="0"/>
            <c:spPr>
              <a:solidFill>
                <a:srgbClr val="0080FF"/>
              </a:solidFill>
              <a:effectLst/>
            </c:spPr>
            <c:extLst>
              <c:ext xmlns:c16="http://schemas.microsoft.com/office/drawing/2014/chart" uri="{C3380CC4-5D6E-409C-BE32-E72D297353CC}">
                <c16:uniqueId val="{00000143-CD78-4CA1-A5AC-EB6541D8FED5}"/>
              </c:ext>
            </c:extLst>
          </c:dPt>
          <c:dPt>
            <c:idx val="15"/>
            <c:invertIfNegative val="0"/>
            <c:bubble3D val="0"/>
            <c:spPr>
              <a:solidFill>
                <a:srgbClr val="0080FF"/>
              </a:solidFill>
              <a:effectLst/>
            </c:spPr>
            <c:extLst>
              <c:ext xmlns:c16="http://schemas.microsoft.com/office/drawing/2014/chart" uri="{C3380CC4-5D6E-409C-BE32-E72D297353CC}">
                <c16:uniqueId val="{00000145-CD78-4CA1-A5AC-EB6541D8FED5}"/>
              </c:ext>
            </c:extLst>
          </c:dPt>
          <c:dPt>
            <c:idx val="16"/>
            <c:invertIfNegative val="0"/>
            <c:bubble3D val="0"/>
            <c:spPr>
              <a:solidFill>
                <a:srgbClr val="0080FF"/>
              </a:solidFill>
              <a:effectLst/>
            </c:spPr>
            <c:extLst>
              <c:ext xmlns:c16="http://schemas.microsoft.com/office/drawing/2014/chart" uri="{C3380CC4-5D6E-409C-BE32-E72D297353CC}">
                <c16:uniqueId val="{00000147-CD78-4CA1-A5AC-EB6541D8FED5}"/>
              </c:ext>
            </c:extLst>
          </c:dPt>
          <c:dPt>
            <c:idx val="17"/>
            <c:invertIfNegative val="0"/>
            <c:bubble3D val="0"/>
            <c:spPr>
              <a:solidFill>
                <a:srgbClr val="0080FF"/>
              </a:solidFill>
              <a:effectLst/>
            </c:spPr>
            <c:extLst>
              <c:ext xmlns:c16="http://schemas.microsoft.com/office/drawing/2014/chart" uri="{C3380CC4-5D6E-409C-BE32-E72D297353CC}">
                <c16:uniqueId val="{00000149-CD78-4CA1-A5AC-EB6541D8FED5}"/>
              </c:ext>
            </c:extLst>
          </c:dPt>
          <c:dPt>
            <c:idx val="18"/>
            <c:invertIfNegative val="0"/>
            <c:bubble3D val="0"/>
            <c:spPr>
              <a:solidFill>
                <a:srgbClr val="0080FF"/>
              </a:solidFill>
              <a:effectLst/>
            </c:spPr>
            <c:extLst>
              <c:ext xmlns:c16="http://schemas.microsoft.com/office/drawing/2014/chart" uri="{C3380CC4-5D6E-409C-BE32-E72D297353CC}">
                <c16:uniqueId val="{0000014B-CD78-4CA1-A5AC-EB6541D8FED5}"/>
              </c:ext>
            </c:extLst>
          </c:dPt>
          <c:dPt>
            <c:idx val="19"/>
            <c:invertIfNegative val="0"/>
            <c:bubble3D val="0"/>
            <c:spPr>
              <a:solidFill>
                <a:srgbClr val="0080FF"/>
              </a:solidFill>
              <a:effectLst/>
            </c:spPr>
            <c:extLst>
              <c:ext xmlns:c16="http://schemas.microsoft.com/office/drawing/2014/chart" uri="{C3380CC4-5D6E-409C-BE32-E72D297353CC}">
                <c16:uniqueId val="{0000014D-CD78-4CA1-A5AC-EB6541D8FED5}"/>
              </c:ext>
            </c:extLst>
          </c:dPt>
          <c:dPt>
            <c:idx val="20"/>
            <c:invertIfNegative val="0"/>
            <c:bubble3D val="0"/>
            <c:spPr>
              <a:solidFill>
                <a:srgbClr val="0080FF"/>
              </a:solidFill>
              <a:effectLst/>
            </c:spPr>
            <c:extLst>
              <c:ext xmlns:c16="http://schemas.microsoft.com/office/drawing/2014/chart" uri="{C3380CC4-5D6E-409C-BE32-E72D297353CC}">
                <c16:uniqueId val="{0000014F-CD78-4CA1-A5AC-EB6541D8FED5}"/>
              </c:ext>
            </c:extLst>
          </c:dPt>
          <c:dPt>
            <c:idx val="21"/>
            <c:invertIfNegative val="0"/>
            <c:bubble3D val="0"/>
            <c:spPr>
              <a:solidFill>
                <a:srgbClr val="0080FF"/>
              </a:solidFill>
              <a:effectLst/>
            </c:spPr>
            <c:extLst>
              <c:ext xmlns:c16="http://schemas.microsoft.com/office/drawing/2014/chart" uri="{C3380CC4-5D6E-409C-BE32-E72D297353CC}">
                <c16:uniqueId val="{00000151-CD78-4CA1-A5AC-EB6541D8FED5}"/>
              </c:ext>
            </c:extLst>
          </c:dPt>
          <c:dPt>
            <c:idx val="22"/>
            <c:invertIfNegative val="0"/>
            <c:bubble3D val="0"/>
            <c:spPr>
              <a:solidFill>
                <a:srgbClr val="0080FF"/>
              </a:solidFill>
              <a:effectLst/>
            </c:spPr>
            <c:extLst>
              <c:ext xmlns:c16="http://schemas.microsoft.com/office/drawing/2014/chart" uri="{C3380CC4-5D6E-409C-BE32-E72D297353CC}">
                <c16:uniqueId val="{00000153-CD78-4CA1-A5AC-EB6541D8FED5}"/>
              </c:ext>
            </c:extLst>
          </c:dPt>
          <c:dPt>
            <c:idx val="23"/>
            <c:invertIfNegative val="0"/>
            <c:bubble3D val="0"/>
            <c:spPr>
              <a:solidFill>
                <a:srgbClr val="0080FF"/>
              </a:solidFill>
              <a:effectLst/>
            </c:spPr>
            <c:extLst>
              <c:ext xmlns:c16="http://schemas.microsoft.com/office/drawing/2014/chart" uri="{C3380CC4-5D6E-409C-BE32-E72D297353CC}">
                <c16:uniqueId val="{00000155-CD78-4CA1-A5AC-EB6541D8FED5}"/>
              </c:ext>
            </c:extLst>
          </c:dPt>
          <c:cat>
            <c:strLit>
              <c:ptCount val="24"/>
              <c:pt idx="0">
                <c:v>Järvenpää</c:v>
              </c:pt>
              <c:pt idx="1">
                <c:v>Vaasa</c:v>
              </c:pt>
              <c:pt idx="2">
                <c:v>Kerava</c:v>
              </c:pt>
              <c:pt idx="3">
                <c:v>Nokia</c:v>
              </c:pt>
              <c:pt idx="4">
                <c:v>Kirkkonummi</c:v>
              </c:pt>
              <c:pt idx="5">
                <c:v>Raisio</c:v>
              </c:pt>
              <c:pt idx="6">
                <c:v>Kaarina</c:v>
              </c:pt>
              <c:pt idx="7">
                <c:v>--&gt;  Rauma</c:v>
              </c:pt>
              <c:pt idx="8">
                <c:v>Tuusula</c:v>
              </c:pt>
              <c:pt idx="9">
                <c:v>Nurmijärvi</c:v>
              </c:pt>
              <c:pt idx="10">
                <c:v>Ylöjärvi</c:v>
              </c:pt>
              <c:pt idx="11">
                <c:v>Kotka</c:v>
              </c:pt>
              <c:pt idx="12">
                <c:v>Savonlinna</c:v>
              </c:pt>
              <c:pt idx="13">
                <c:v>Hyvinkää</c:v>
              </c:pt>
              <c:pt idx="14">
                <c:v>Kangasala</c:v>
              </c:pt>
              <c:pt idx="15">
                <c:v>Hämeenlinna</c:v>
              </c:pt>
              <c:pt idx="16">
                <c:v>Kajaani</c:v>
              </c:pt>
              <c:pt idx="17">
                <c:v>Riihimäki</c:v>
              </c:pt>
              <c:pt idx="18">
                <c:v>Mikkeli</c:v>
              </c:pt>
              <c:pt idx="19">
                <c:v>Kokkola</c:v>
              </c:pt>
              <c:pt idx="20">
                <c:v>Vihti</c:v>
              </c:pt>
              <c:pt idx="21">
                <c:v>Lohja</c:v>
              </c:pt>
              <c:pt idx="22">
                <c:v>Seinäjoki</c:v>
              </c:pt>
              <c:pt idx="23">
                <c:v>Salo</c:v>
              </c:pt>
            </c:strLit>
          </c:cat>
          <c:val>
            <c:numLit>
              <c:formatCode>General</c:formatCode>
              <c:ptCount val="24"/>
              <c:pt idx="0">
                <c:v>1.6413260251283646E-2</c:v>
              </c:pt>
              <c:pt idx="1">
                <c:v>0.13494515419006348</c:v>
              </c:pt>
              <c:pt idx="2">
                <c:v>7.9521806910634041E-3</c:v>
              </c:pt>
              <c:pt idx="3">
                <c:v>0.1881573349237442</c:v>
              </c:pt>
              <c:pt idx="4">
                <c:v>0.151847243309021</c:v>
              </c:pt>
              <c:pt idx="5">
                <c:v>2.1126821637153625E-2</c:v>
              </c:pt>
              <c:pt idx="6">
                <c:v>0.10453362017869949</c:v>
              </c:pt>
              <c:pt idx="7">
                <c:v>0.25021737813949585</c:v>
              </c:pt>
              <c:pt idx="8">
                <c:v>0.16345635056495667</c:v>
              </c:pt>
              <c:pt idx="9">
                <c:v>0.28889387845993042</c:v>
              </c:pt>
              <c:pt idx="10">
                <c:v>0.43106657266616821</c:v>
              </c:pt>
              <c:pt idx="11">
                <c:v>7.923600822687149E-2</c:v>
              </c:pt>
              <c:pt idx="12">
                <c:v>0.75532525777816772</c:v>
              </c:pt>
              <c:pt idx="13">
                <c:v>0.1651899516582489</c:v>
              </c:pt>
              <c:pt idx="14">
                <c:v>0.83017599582672119</c:v>
              </c:pt>
              <c:pt idx="15">
                <c:v>0.69809538125991821</c:v>
              </c:pt>
              <c:pt idx="16">
                <c:v>0.21462395787239075</c:v>
              </c:pt>
              <c:pt idx="17">
                <c:v>0.1363077312707901</c:v>
              </c:pt>
              <c:pt idx="18">
                <c:v>0.53454023599624634</c:v>
              </c:pt>
              <c:pt idx="19">
                <c:v>1.150861382484436</c:v>
              </c:pt>
              <c:pt idx="20">
                <c:v>0.51564240455627441</c:v>
              </c:pt>
              <c:pt idx="21">
                <c:v>0.47239908576011658</c:v>
              </c:pt>
              <c:pt idx="22">
                <c:v>1.4044514894485474</c:v>
              </c:pt>
              <c:pt idx="23">
                <c:v>1.526038646697998</c:v>
              </c:pt>
            </c:numLit>
          </c:val>
          <c:extLst>
            <c:ext xmlns:c16="http://schemas.microsoft.com/office/drawing/2014/chart" uri="{C3380CC4-5D6E-409C-BE32-E72D297353CC}">
              <c16:uniqueId val="{00000156-CD78-4CA1-A5AC-EB6541D8FED5}"/>
            </c:ext>
          </c:extLst>
        </c:ser>
        <c:ser>
          <c:idx val="7"/>
          <c:order val="7"/>
          <c:tx>
            <c:v>Jätehuolto</c:v>
          </c:tx>
          <c:spPr>
            <a:solidFill>
              <a:srgbClr val="004C99"/>
            </a:solidFill>
          </c:spPr>
          <c:invertIfNegative val="0"/>
          <c:dPt>
            <c:idx val="0"/>
            <c:invertIfNegative val="0"/>
            <c:bubble3D val="0"/>
            <c:spPr>
              <a:solidFill>
                <a:srgbClr val="004C99"/>
              </a:solidFill>
              <a:effectLst/>
            </c:spPr>
            <c:extLst>
              <c:ext xmlns:c16="http://schemas.microsoft.com/office/drawing/2014/chart" uri="{C3380CC4-5D6E-409C-BE32-E72D297353CC}">
                <c16:uniqueId val="{00000158-CD78-4CA1-A5AC-EB6541D8FED5}"/>
              </c:ext>
            </c:extLst>
          </c:dPt>
          <c:dPt>
            <c:idx val="1"/>
            <c:invertIfNegative val="0"/>
            <c:bubble3D val="0"/>
            <c:spPr>
              <a:solidFill>
                <a:srgbClr val="004C99"/>
              </a:solidFill>
              <a:effectLst/>
            </c:spPr>
            <c:extLst>
              <c:ext xmlns:c16="http://schemas.microsoft.com/office/drawing/2014/chart" uri="{C3380CC4-5D6E-409C-BE32-E72D297353CC}">
                <c16:uniqueId val="{0000015A-CD78-4CA1-A5AC-EB6541D8FED5}"/>
              </c:ext>
            </c:extLst>
          </c:dPt>
          <c:dPt>
            <c:idx val="2"/>
            <c:invertIfNegative val="0"/>
            <c:bubble3D val="0"/>
            <c:spPr>
              <a:solidFill>
                <a:srgbClr val="004C99"/>
              </a:solidFill>
              <a:effectLst/>
            </c:spPr>
            <c:extLst>
              <c:ext xmlns:c16="http://schemas.microsoft.com/office/drawing/2014/chart" uri="{C3380CC4-5D6E-409C-BE32-E72D297353CC}">
                <c16:uniqueId val="{0000015C-CD78-4CA1-A5AC-EB6541D8FED5}"/>
              </c:ext>
            </c:extLst>
          </c:dPt>
          <c:dPt>
            <c:idx val="3"/>
            <c:invertIfNegative val="0"/>
            <c:bubble3D val="0"/>
            <c:spPr>
              <a:solidFill>
                <a:srgbClr val="004C99"/>
              </a:solidFill>
              <a:effectLst/>
            </c:spPr>
            <c:extLst>
              <c:ext xmlns:c16="http://schemas.microsoft.com/office/drawing/2014/chart" uri="{C3380CC4-5D6E-409C-BE32-E72D297353CC}">
                <c16:uniqueId val="{0000015E-CD78-4CA1-A5AC-EB6541D8FED5}"/>
              </c:ext>
            </c:extLst>
          </c:dPt>
          <c:dPt>
            <c:idx val="4"/>
            <c:invertIfNegative val="0"/>
            <c:bubble3D val="0"/>
            <c:spPr>
              <a:solidFill>
                <a:srgbClr val="004C99"/>
              </a:solidFill>
              <a:effectLst/>
            </c:spPr>
            <c:extLst>
              <c:ext xmlns:c16="http://schemas.microsoft.com/office/drawing/2014/chart" uri="{C3380CC4-5D6E-409C-BE32-E72D297353CC}">
                <c16:uniqueId val="{00000160-CD78-4CA1-A5AC-EB6541D8FED5}"/>
              </c:ext>
            </c:extLst>
          </c:dPt>
          <c:dPt>
            <c:idx val="5"/>
            <c:invertIfNegative val="0"/>
            <c:bubble3D val="0"/>
            <c:spPr>
              <a:solidFill>
                <a:srgbClr val="004C99"/>
              </a:solidFill>
              <a:effectLst/>
            </c:spPr>
            <c:extLst>
              <c:ext xmlns:c16="http://schemas.microsoft.com/office/drawing/2014/chart" uri="{C3380CC4-5D6E-409C-BE32-E72D297353CC}">
                <c16:uniqueId val="{00000162-CD78-4CA1-A5AC-EB6541D8FED5}"/>
              </c:ext>
            </c:extLst>
          </c:dPt>
          <c:dPt>
            <c:idx val="6"/>
            <c:invertIfNegative val="0"/>
            <c:bubble3D val="0"/>
            <c:spPr>
              <a:solidFill>
                <a:srgbClr val="004C99"/>
              </a:solidFill>
              <a:effectLst/>
            </c:spPr>
            <c:extLst>
              <c:ext xmlns:c16="http://schemas.microsoft.com/office/drawing/2014/chart" uri="{C3380CC4-5D6E-409C-BE32-E72D297353CC}">
                <c16:uniqueId val="{00000164-CD78-4CA1-A5AC-EB6541D8FED5}"/>
              </c:ext>
            </c:extLst>
          </c:dPt>
          <c:dPt>
            <c:idx val="7"/>
            <c:invertIfNegative val="0"/>
            <c:bubble3D val="0"/>
            <c:spPr>
              <a:solidFill>
                <a:srgbClr val="004C99"/>
              </a:solidFill>
              <a:effectLst>
                <a:outerShdw dist="35921" dir="2700000" algn="br">
                  <a:srgbClr val="000000"/>
                </a:outerShdw>
              </a:effectLst>
            </c:spPr>
            <c:extLst>
              <c:ext xmlns:c16="http://schemas.microsoft.com/office/drawing/2014/chart" uri="{C3380CC4-5D6E-409C-BE32-E72D297353CC}">
                <c16:uniqueId val="{00000166-CD78-4CA1-A5AC-EB6541D8FED5}"/>
              </c:ext>
            </c:extLst>
          </c:dPt>
          <c:dPt>
            <c:idx val="8"/>
            <c:invertIfNegative val="0"/>
            <c:bubble3D val="0"/>
            <c:spPr>
              <a:solidFill>
                <a:srgbClr val="004C99"/>
              </a:solidFill>
              <a:effectLst/>
            </c:spPr>
            <c:extLst>
              <c:ext xmlns:c16="http://schemas.microsoft.com/office/drawing/2014/chart" uri="{C3380CC4-5D6E-409C-BE32-E72D297353CC}">
                <c16:uniqueId val="{00000168-CD78-4CA1-A5AC-EB6541D8FED5}"/>
              </c:ext>
            </c:extLst>
          </c:dPt>
          <c:dPt>
            <c:idx val="9"/>
            <c:invertIfNegative val="0"/>
            <c:bubble3D val="0"/>
            <c:spPr>
              <a:solidFill>
                <a:srgbClr val="004C99"/>
              </a:solidFill>
              <a:effectLst/>
            </c:spPr>
            <c:extLst>
              <c:ext xmlns:c16="http://schemas.microsoft.com/office/drawing/2014/chart" uri="{C3380CC4-5D6E-409C-BE32-E72D297353CC}">
                <c16:uniqueId val="{0000016A-CD78-4CA1-A5AC-EB6541D8FED5}"/>
              </c:ext>
            </c:extLst>
          </c:dPt>
          <c:dPt>
            <c:idx val="10"/>
            <c:invertIfNegative val="0"/>
            <c:bubble3D val="0"/>
            <c:spPr>
              <a:solidFill>
                <a:srgbClr val="004C99"/>
              </a:solidFill>
              <a:effectLst/>
            </c:spPr>
            <c:extLst>
              <c:ext xmlns:c16="http://schemas.microsoft.com/office/drawing/2014/chart" uri="{C3380CC4-5D6E-409C-BE32-E72D297353CC}">
                <c16:uniqueId val="{0000016C-CD78-4CA1-A5AC-EB6541D8FED5}"/>
              </c:ext>
            </c:extLst>
          </c:dPt>
          <c:dPt>
            <c:idx val="11"/>
            <c:invertIfNegative val="0"/>
            <c:bubble3D val="0"/>
            <c:spPr>
              <a:solidFill>
                <a:srgbClr val="004C99"/>
              </a:solidFill>
              <a:effectLst/>
            </c:spPr>
            <c:extLst>
              <c:ext xmlns:c16="http://schemas.microsoft.com/office/drawing/2014/chart" uri="{C3380CC4-5D6E-409C-BE32-E72D297353CC}">
                <c16:uniqueId val="{0000016E-CD78-4CA1-A5AC-EB6541D8FED5}"/>
              </c:ext>
            </c:extLst>
          </c:dPt>
          <c:dPt>
            <c:idx val="12"/>
            <c:invertIfNegative val="0"/>
            <c:bubble3D val="0"/>
            <c:spPr>
              <a:solidFill>
                <a:srgbClr val="004C99"/>
              </a:solidFill>
              <a:effectLst/>
            </c:spPr>
            <c:extLst>
              <c:ext xmlns:c16="http://schemas.microsoft.com/office/drawing/2014/chart" uri="{C3380CC4-5D6E-409C-BE32-E72D297353CC}">
                <c16:uniqueId val="{00000170-CD78-4CA1-A5AC-EB6541D8FED5}"/>
              </c:ext>
            </c:extLst>
          </c:dPt>
          <c:dPt>
            <c:idx val="13"/>
            <c:invertIfNegative val="0"/>
            <c:bubble3D val="0"/>
            <c:spPr>
              <a:solidFill>
                <a:srgbClr val="004C99"/>
              </a:solidFill>
              <a:effectLst/>
            </c:spPr>
            <c:extLst>
              <c:ext xmlns:c16="http://schemas.microsoft.com/office/drawing/2014/chart" uri="{C3380CC4-5D6E-409C-BE32-E72D297353CC}">
                <c16:uniqueId val="{00000172-CD78-4CA1-A5AC-EB6541D8FED5}"/>
              </c:ext>
            </c:extLst>
          </c:dPt>
          <c:dPt>
            <c:idx val="14"/>
            <c:invertIfNegative val="0"/>
            <c:bubble3D val="0"/>
            <c:spPr>
              <a:solidFill>
                <a:srgbClr val="004C99"/>
              </a:solidFill>
              <a:effectLst/>
            </c:spPr>
            <c:extLst>
              <c:ext xmlns:c16="http://schemas.microsoft.com/office/drawing/2014/chart" uri="{C3380CC4-5D6E-409C-BE32-E72D297353CC}">
                <c16:uniqueId val="{00000174-CD78-4CA1-A5AC-EB6541D8FED5}"/>
              </c:ext>
            </c:extLst>
          </c:dPt>
          <c:dPt>
            <c:idx val="15"/>
            <c:invertIfNegative val="0"/>
            <c:bubble3D val="0"/>
            <c:spPr>
              <a:solidFill>
                <a:srgbClr val="004C99"/>
              </a:solidFill>
              <a:effectLst/>
            </c:spPr>
            <c:extLst>
              <c:ext xmlns:c16="http://schemas.microsoft.com/office/drawing/2014/chart" uri="{C3380CC4-5D6E-409C-BE32-E72D297353CC}">
                <c16:uniqueId val="{00000176-CD78-4CA1-A5AC-EB6541D8FED5}"/>
              </c:ext>
            </c:extLst>
          </c:dPt>
          <c:dPt>
            <c:idx val="16"/>
            <c:invertIfNegative val="0"/>
            <c:bubble3D val="0"/>
            <c:spPr>
              <a:solidFill>
                <a:srgbClr val="004C99"/>
              </a:solidFill>
              <a:effectLst/>
            </c:spPr>
            <c:extLst>
              <c:ext xmlns:c16="http://schemas.microsoft.com/office/drawing/2014/chart" uri="{C3380CC4-5D6E-409C-BE32-E72D297353CC}">
                <c16:uniqueId val="{00000178-CD78-4CA1-A5AC-EB6541D8FED5}"/>
              </c:ext>
            </c:extLst>
          </c:dPt>
          <c:dPt>
            <c:idx val="17"/>
            <c:invertIfNegative val="0"/>
            <c:bubble3D val="0"/>
            <c:spPr>
              <a:solidFill>
                <a:srgbClr val="004C99"/>
              </a:solidFill>
              <a:effectLst/>
            </c:spPr>
            <c:extLst>
              <c:ext xmlns:c16="http://schemas.microsoft.com/office/drawing/2014/chart" uri="{C3380CC4-5D6E-409C-BE32-E72D297353CC}">
                <c16:uniqueId val="{0000017A-CD78-4CA1-A5AC-EB6541D8FED5}"/>
              </c:ext>
            </c:extLst>
          </c:dPt>
          <c:dPt>
            <c:idx val="18"/>
            <c:invertIfNegative val="0"/>
            <c:bubble3D val="0"/>
            <c:spPr>
              <a:solidFill>
                <a:srgbClr val="004C99"/>
              </a:solidFill>
              <a:effectLst/>
            </c:spPr>
            <c:extLst>
              <c:ext xmlns:c16="http://schemas.microsoft.com/office/drawing/2014/chart" uri="{C3380CC4-5D6E-409C-BE32-E72D297353CC}">
                <c16:uniqueId val="{0000017C-CD78-4CA1-A5AC-EB6541D8FED5}"/>
              </c:ext>
            </c:extLst>
          </c:dPt>
          <c:dPt>
            <c:idx val="19"/>
            <c:invertIfNegative val="0"/>
            <c:bubble3D val="0"/>
            <c:spPr>
              <a:solidFill>
                <a:srgbClr val="004C99"/>
              </a:solidFill>
              <a:effectLst/>
            </c:spPr>
            <c:extLst>
              <c:ext xmlns:c16="http://schemas.microsoft.com/office/drawing/2014/chart" uri="{C3380CC4-5D6E-409C-BE32-E72D297353CC}">
                <c16:uniqueId val="{0000017E-CD78-4CA1-A5AC-EB6541D8FED5}"/>
              </c:ext>
            </c:extLst>
          </c:dPt>
          <c:dPt>
            <c:idx val="20"/>
            <c:invertIfNegative val="0"/>
            <c:bubble3D val="0"/>
            <c:spPr>
              <a:solidFill>
                <a:srgbClr val="004C99"/>
              </a:solidFill>
              <a:effectLst/>
            </c:spPr>
            <c:extLst>
              <c:ext xmlns:c16="http://schemas.microsoft.com/office/drawing/2014/chart" uri="{C3380CC4-5D6E-409C-BE32-E72D297353CC}">
                <c16:uniqueId val="{00000180-CD78-4CA1-A5AC-EB6541D8FED5}"/>
              </c:ext>
            </c:extLst>
          </c:dPt>
          <c:dPt>
            <c:idx val="21"/>
            <c:invertIfNegative val="0"/>
            <c:bubble3D val="0"/>
            <c:spPr>
              <a:solidFill>
                <a:srgbClr val="004C99"/>
              </a:solidFill>
              <a:effectLst/>
            </c:spPr>
            <c:extLst>
              <c:ext xmlns:c16="http://schemas.microsoft.com/office/drawing/2014/chart" uri="{C3380CC4-5D6E-409C-BE32-E72D297353CC}">
                <c16:uniqueId val="{00000182-CD78-4CA1-A5AC-EB6541D8FED5}"/>
              </c:ext>
            </c:extLst>
          </c:dPt>
          <c:dPt>
            <c:idx val="22"/>
            <c:invertIfNegative val="0"/>
            <c:bubble3D val="0"/>
            <c:spPr>
              <a:solidFill>
                <a:srgbClr val="004C99"/>
              </a:solidFill>
              <a:effectLst/>
            </c:spPr>
            <c:extLst>
              <c:ext xmlns:c16="http://schemas.microsoft.com/office/drawing/2014/chart" uri="{C3380CC4-5D6E-409C-BE32-E72D297353CC}">
                <c16:uniqueId val="{00000184-CD78-4CA1-A5AC-EB6541D8FED5}"/>
              </c:ext>
            </c:extLst>
          </c:dPt>
          <c:dPt>
            <c:idx val="23"/>
            <c:invertIfNegative val="0"/>
            <c:bubble3D val="0"/>
            <c:spPr>
              <a:solidFill>
                <a:srgbClr val="004C99"/>
              </a:solidFill>
              <a:effectLst/>
            </c:spPr>
            <c:extLst>
              <c:ext xmlns:c16="http://schemas.microsoft.com/office/drawing/2014/chart" uri="{C3380CC4-5D6E-409C-BE32-E72D297353CC}">
                <c16:uniqueId val="{00000186-CD78-4CA1-A5AC-EB6541D8FED5}"/>
              </c:ext>
            </c:extLst>
          </c:dPt>
          <c:cat>
            <c:strLit>
              <c:ptCount val="24"/>
              <c:pt idx="0">
                <c:v>Järvenpää</c:v>
              </c:pt>
              <c:pt idx="1">
                <c:v>Vaasa</c:v>
              </c:pt>
              <c:pt idx="2">
                <c:v>Kerava</c:v>
              </c:pt>
              <c:pt idx="3">
                <c:v>Nokia</c:v>
              </c:pt>
              <c:pt idx="4">
                <c:v>Kirkkonummi</c:v>
              </c:pt>
              <c:pt idx="5">
                <c:v>Raisio</c:v>
              </c:pt>
              <c:pt idx="6">
                <c:v>Kaarina</c:v>
              </c:pt>
              <c:pt idx="7">
                <c:v>--&gt;  Rauma</c:v>
              </c:pt>
              <c:pt idx="8">
                <c:v>Tuusula</c:v>
              </c:pt>
              <c:pt idx="9">
                <c:v>Nurmijärvi</c:v>
              </c:pt>
              <c:pt idx="10">
                <c:v>Ylöjärvi</c:v>
              </c:pt>
              <c:pt idx="11">
                <c:v>Kotka</c:v>
              </c:pt>
              <c:pt idx="12">
                <c:v>Savonlinna</c:v>
              </c:pt>
              <c:pt idx="13">
                <c:v>Hyvinkää</c:v>
              </c:pt>
              <c:pt idx="14">
                <c:v>Kangasala</c:v>
              </c:pt>
              <c:pt idx="15">
                <c:v>Hämeenlinna</c:v>
              </c:pt>
              <c:pt idx="16">
                <c:v>Kajaani</c:v>
              </c:pt>
              <c:pt idx="17">
                <c:v>Riihimäki</c:v>
              </c:pt>
              <c:pt idx="18">
                <c:v>Mikkeli</c:v>
              </c:pt>
              <c:pt idx="19">
                <c:v>Kokkola</c:v>
              </c:pt>
              <c:pt idx="20">
                <c:v>Vihti</c:v>
              </c:pt>
              <c:pt idx="21">
                <c:v>Lohja</c:v>
              </c:pt>
              <c:pt idx="22">
                <c:v>Seinäjoki</c:v>
              </c:pt>
              <c:pt idx="23">
                <c:v>Salo</c:v>
              </c:pt>
            </c:strLit>
          </c:cat>
          <c:val>
            <c:numLit>
              <c:formatCode>General</c:formatCode>
              <c:ptCount val="24"/>
              <c:pt idx="0">
                <c:v>0.37217700481414795</c:v>
              </c:pt>
              <c:pt idx="1">
                <c:v>7.2963893413543701E-2</c:v>
              </c:pt>
              <c:pt idx="2">
                <c:v>0.18813905119895935</c:v>
              </c:pt>
              <c:pt idx="3">
                <c:v>0.18089470267295837</c:v>
              </c:pt>
              <c:pt idx="4">
                <c:v>3.5326000303030014E-2</c:v>
              </c:pt>
              <c:pt idx="5">
                <c:v>6.090082973241806E-2</c:v>
              </c:pt>
              <c:pt idx="6">
                <c:v>6.3187733292579651E-2</c:v>
              </c:pt>
              <c:pt idx="7">
                <c:v>0.23852244019508362</c:v>
              </c:pt>
              <c:pt idx="8">
                <c:v>0.16506324708461761</c:v>
              </c:pt>
              <c:pt idx="9">
                <c:v>0.12747301161289215</c:v>
              </c:pt>
              <c:pt idx="10">
                <c:v>0.22356255352497101</c:v>
              </c:pt>
              <c:pt idx="11">
                <c:v>0.4044651985168457</c:v>
              </c:pt>
              <c:pt idx="12">
                <c:v>0.14816665649414063</c:v>
              </c:pt>
              <c:pt idx="13">
                <c:v>0.14817085862159729</c:v>
              </c:pt>
              <c:pt idx="14">
                <c:v>0.16320614516735077</c:v>
              </c:pt>
              <c:pt idx="15">
                <c:v>0.16005951166152954</c:v>
              </c:pt>
              <c:pt idx="16">
                <c:v>0.32749190926551819</c:v>
              </c:pt>
              <c:pt idx="17">
                <c:v>0.14766421914100647</c:v>
              </c:pt>
              <c:pt idx="18">
                <c:v>0.23205220699310303</c:v>
              </c:pt>
              <c:pt idx="19">
                <c:v>8.9710965752601624E-2</c:v>
              </c:pt>
              <c:pt idx="20">
                <c:v>0.17901137471199036</c:v>
              </c:pt>
              <c:pt idx="21">
                <c:v>0.12647560238838196</c:v>
              </c:pt>
              <c:pt idx="22">
                <c:v>0.16930085420608521</c:v>
              </c:pt>
              <c:pt idx="23">
                <c:v>0.13168968260288239</c:v>
              </c:pt>
            </c:numLit>
          </c:val>
          <c:extLst>
            <c:ext xmlns:c16="http://schemas.microsoft.com/office/drawing/2014/chart" uri="{C3380CC4-5D6E-409C-BE32-E72D297353CC}">
              <c16:uniqueId val="{00000187-CD78-4CA1-A5AC-EB6541D8FED5}"/>
            </c:ext>
          </c:extLst>
        </c:ser>
        <c:dLbls>
          <c:showLegendKey val="0"/>
          <c:showVal val="0"/>
          <c:showCatName val="0"/>
          <c:showSerName val="0"/>
          <c:showPercent val="0"/>
          <c:showBubbleSize val="0"/>
        </c:dLbls>
        <c:gapWidth val="75"/>
        <c:overlap val="100"/>
        <c:axId val="235102592"/>
        <c:axId val="235104128"/>
      </c:barChart>
      <c:catAx>
        <c:axId val="235102592"/>
        <c:scaling>
          <c:orientation val="minMax"/>
        </c:scaling>
        <c:delete val="0"/>
        <c:axPos val="b"/>
        <c:numFmt formatCode="General" sourceLinked="0"/>
        <c:majorTickMark val="none"/>
        <c:minorTickMark val="none"/>
        <c:tickLblPos val="nextTo"/>
        <c:txPr>
          <a:bodyPr/>
          <a:lstStyle/>
          <a:p>
            <a:pPr>
              <a:defRPr sz="1000" b="0">
                <a:latin typeface="Abadi Extra Light"/>
                <a:ea typeface="Abadi Extra Light"/>
                <a:cs typeface="Abadi Extra Light"/>
              </a:defRPr>
            </a:pPr>
            <a:endParaRPr lang="fi-FI"/>
          </a:p>
        </c:txPr>
        <c:crossAx val="235104128"/>
        <c:crosses val="autoZero"/>
        <c:auto val="1"/>
        <c:lblAlgn val="ctr"/>
        <c:lblOffset val="100"/>
        <c:tickLblSkip val="1"/>
        <c:noMultiLvlLbl val="0"/>
      </c:catAx>
      <c:valAx>
        <c:axId val="235104128"/>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txPr>
          <a:bodyPr/>
          <a:lstStyle/>
          <a:p>
            <a:pPr>
              <a:defRPr sz="1000" b="0">
                <a:latin typeface="Abadi Extra Light"/>
                <a:ea typeface="Abadi Extra Light"/>
                <a:cs typeface="Abadi Extra Light"/>
              </a:defRPr>
            </a:pPr>
            <a:endParaRPr lang="fi-FI"/>
          </a:p>
        </c:txPr>
        <c:crossAx val="235102592"/>
        <c:crosses val="autoZero"/>
        <c:crossBetween val="between"/>
      </c:valAx>
    </c:plotArea>
    <c:legend>
      <c:legendPos val="b"/>
      <c:legendEntry>
        <c:idx val="0"/>
        <c:txPr>
          <a:bodyPr/>
          <a:lstStyle/>
          <a:p>
            <a:pPr>
              <a:defRPr sz="1000" b="0">
                <a:latin typeface="Abadi Extra Light"/>
                <a:ea typeface="Abadi Extra Light"/>
                <a:cs typeface="Abadi Extra Light"/>
              </a:defRPr>
            </a:pPr>
            <a:endParaRPr lang="fi-FI"/>
          </a:p>
        </c:txPr>
      </c:legendEntry>
      <c:legendEntry>
        <c:idx val="1"/>
        <c:txPr>
          <a:bodyPr/>
          <a:lstStyle/>
          <a:p>
            <a:pPr>
              <a:defRPr sz="1000" b="0">
                <a:latin typeface="Abadi Extra Light"/>
                <a:ea typeface="Abadi Extra Light"/>
                <a:cs typeface="Abadi Extra Light"/>
              </a:defRPr>
            </a:pPr>
            <a:endParaRPr lang="fi-FI"/>
          </a:p>
        </c:txPr>
      </c:legendEntry>
      <c:legendEntry>
        <c:idx val="2"/>
        <c:txPr>
          <a:bodyPr/>
          <a:lstStyle/>
          <a:p>
            <a:pPr>
              <a:defRPr sz="1000" b="0">
                <a:latin typeface="Abadi Extra Light"/>
                <a:ea typeface="Abadi Extra Light"/>
                <a:cs typeface="Abadi Extra Light"/>
              </a:defRPr>
            </a:pPr>
            <a:endParaRPr lang="fi-FI"/>
          </a:p>
        </c:txPr>
      </c:legendEntry>
      <c:legendEntry>
        <c:idx val="3"/>
        <c:txPr>
          <a:bodyPr/>
          <a:lstStyle/>
          <a:p>
            <a:pPr>
              <a:defRPr sz="1000" b="0">
                <a:latin typeface="Abadi Extra Light"/>
                <a:ea typeface="Abadi Extra Light"/>
                <a:cs typeface="Abadi Extra Light"/>
              </a:defRPr>
            </a:pPr>
            <a:endParaRPr lang="fi-FI"/>
          </a:p>
        </c:txPr>
      </c:legendEntry>
      <c:legendEntry>
        <c:idx val="4"/>
        <c:txPr>
          <a:bodyPr/>
          <a:lstStyle/>
          <a:p>
            <a:pPr>
              <a:defRPr sz="1000" b="0">
                <a:latin typeface="Abadi Extra Light"/>
                <a:ea typeface="Abadi Extra Light"/>
                <a:cs typeface="Abadi Extra Light"/>
              </a:defRPr>
            </a:pPr>
            <a:endParaRPr lang="fi-FI"/>
          </a:p>
        </c:txPr>
      </c:legendEntry>
      <c:legendEntry>
        <c:idx val="5"/>
        <c:txPr>
          <a:bodyPr/>
          <a:lstStyle/>
          <a:p>
            <a:pPr>
              <a:defRPr sz="1000" b="0">
                <a:latin typeface="Abadi Extra Light"/>
                <a:ea typeface="Abadi Extra Light"/>
                <a:cs typeface="Abadi Extra Light"/>
              </a:defRPr>
            </a:pPr>
            <a:endParaRPr lang="fi-FI"/>
          </a:p>
        </c:txPr>
      </c:legendEntry>
      <c:legendEntry>
        <c:idx val="6"/>
        <c:txPr>
          <a:bodyPr/>
          <a:lstStyle/>
          <a:p>
            <a:pPr>
              <a:defRPr sz="1000" b="0">
                <a:latin typeface="Abadi Extra Light"/>
                <a:ea typeface="Abadi Extra Light"/>
                <a:cs typeface="Abadi Extra Light"/>
              </a:defRPr>
            </a:pPr>
            <a:endParaRPr lang="fi-FI"/>
          </a:p>
        </c:txPr>
      </c:legendEntry>
      <c:legendEntry>
        <c:idx val="7"/>
        <c:txPr>
          <a:bodyPr/>
          <a:lstStyle/>
          <a:p>
            <a:pPr>
              <a:defRPr sz="1000" b="0">
                <a:latin typeface="Abadi Extra Light"/>
                <a:ea typeface="Abadi Extra Light"/>
                <a:cs typeface="Abadi Extra Light"/>
              </a:defRPr>
            </a:pPr>
            <a:endParaRPr lang="fi-FI"/>
          </a:p>
        </c:txPr>
      </c:legendEntry>
      <c:layout>
        <c:manualLayout>
          <c:xMode val="edge"/>
          <c:yMode val="edge"/>
          <c:x val="0.04"/>
          <c:y val="9.7560975609756097E-3"/>
          <c:w val="0.82352941176470584"/>
          <c:h val="8.5365853658536592E-2"/>
        </c:manualLayout>
      </c:layout>
      <c:overlay val="0"/>
      <c:txPr>
        <a:bodyPr/>
        <a:lstStyle/>
        <a:p>
          <a:pPr>
            <a:defRPr sz="600"/>
          </a:pPr>
          <a:endParaRPr lang="fi-FI"/>
        </a:p>
      </c:txPr>
    </c:legend>
    <c:plotVisOnly val="1"/>
    <c:dispBlanksAs val="gap"/>
    <c:showDLblsOverMax val="0"/>
  </c:chart>
  <c:spPr>
    <a:solidFill>
      <a:schemeClr val="bg1"/>
    </a:solidFill>
    <a:ln w="22225">
      <a:solidFill>
        <a:schemeClr val="bg1"/>
      </a:solidFill>
    </a:ln>
    <a:effectLst>
      <a:outerShdw blurRad="50800" dist="38100" dir="2700000" algn="tl" rotWithShape="0">
        <a:prstClr val="black">
          <a:alpha val="40000"/>
        </a:prstClr>
      </a:outerShdw>
    </a:effectLst>
  </c:spPr>
  <c:txPr>
    <a:bodyPr/>
    <a:lstStyle/>
    <a:p>
      <a:pPr>
        <a:defRPr sz="1000" baseline="0"/>
      </a:pPr>
      <a:endParaRPr lang="fi-FI"/>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823529411764706E-2"/>
          <c:y val="0.21216627582569128"/>
          <c:w val="0.95018315018315014"/>
          <c:h val="0.78783391107881562"/>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effectLst/>
            </c:spPr>
            <c:extLst>
              <c:ext xmlns:c16="http://schemas.microsoft.com/office/drawing/2014/chart" uri="{C3380CC4-5D6E-409C-BE32-E72D297353CC}">
                <c16:uniqueId val="{00000001-F2A6-42CA-A18B-66723C091973}"/>
              </c:ext>
            </c:extLst>
          </c:dPt>
          <c:dPt>
            <c:idx val="1"/>
            <c:invertIfNegative val="0"/>
            <c:bubble3D val="0"/>
            <c:spPr>
              <a:solidFill>
                <a:srgbClr val="CCFF99"/>
              </a:solidFill>
              <a:effectLst/>
            </c:spPr>
            <c:extLst>
              <c:ext xmlns:c16="http://schemas.microsoft.com/office/drawing/2014/chart" uri="{C3380CC4-5D6E-409C-BE32-E72D297353CC}">
                <c16:uniqueId val="{00000003-F2A6-42CA-A18B-66723C091973}"/>
              </c:ext>
            </c:extLst>
          </c:dPt>
          <c:dPt>
            <c:idx val="2"/>
            <c:invertIfNegative val="0"/>
            <c:bubble3D val="0"/>
            <c:spPr>
              <a:solidFill>
                <a:srgbClr val="CCFF99"/>
              </a:solidFill>
              <a:effectLst>
                <a:outerShdw dist="35921" dir="2700000" algn="br">
                  <a:srgbClr val="000000"/>
                </a:outerShdw>
              </a:effectLst>
            </c:spPr>
            <c:extLst>
              <c:ext xmlns:c16="http://schemas.microsoft.com/office/drawing/2014/chart" uri="{C3380CC4-5D6E-409C-BE32-E72D297353CC}">
                <c16:uniqueId val="{00000005-F2A6-42CA-A18B-66723C091973}"/>
              </c:ext>
            </c:extLst>
          </c:dPt>
          <c:dPt>
            <c:idx val="3"/>
            <c:invertIfNegative val="0"/>
            <c:bubble3D val="0"/>
            <c:spPr>
              <a:solidFill>
                <a:srgbClr val="CCFF99"/>
              </a:solidFill>
              <a:effectLst/>
            </c:spPr>
            <c:extLst>
              <c:ext xmlns:c16="http://schemas.microsoft.com/office/drawing/2014/chart" uri="{C3380CC4-5D6E-409C-BE32-E72D297353CC}">
                <c16:uniqueId val="{00000007-F2A6-42CA-A18B-66723C091973}"/>
              </c:ext>
            </c:extLst>
          </c:dPt>
          <c:dPt>
            <c:idx val="4"/>
            <c:invertIfNegative val="0"/>
            <c:bubble3D val="0"/>
            <c:spPr>
              <a:solidFill>
                <a:srgbClr val="CCFF99"/>
              </a:solidFill>
              <a:effectLst/>
            </c:spPr>
            <c:extLst>
              <c:ext xmlns:c16="http://schemas.microsoft.com/office/drawing/2014/chart" uri="{C3380CC4-5D6E-409C-BE32-E72D297353CC}">
                <c16:uniqueId val="{00000009-F2A6-42CA-A18B-66723C091973}"/>
              </c:ext>
            </c:extLst>
          </c:dPt>
          <c:dPt>
            <c:idx val="5"/>
            <c:invertIfNegative val="0"/>
            <c:bubble3D val="0"/>
            <c:spPr>
              <a:solidFill>
                <a:srgbClr val="CCFF99"/>
              </a:solidFill>
              <a:effectLst/>
            </c:spPr>
            <c:extLst>
              <c:ext xmlns:c16="http://schemas.microsoft.com/office/drawing/2014/chart" uri="{C3380CC4-5D6E-409C-BE32-E72D297353CC}">
                <c16:uniqueId val="{0000000B-F2A6-42CA-A18B-66723C091973}"/>
              </c:ext>
            </c:extLst>
          </c:dPt>
          <c:dPt>
            <c:idx val="6"/>
            <c:invertIfNegative val="0"/>
            <c:bubble3D val="0"/>
            <c:spPr>
              <a:solidFill>
                <a:srgbClr val="CCFF99"/>
              </a:solidFill>
              <a:effectLst/>
            </c:spPr>
            <c:extLst>
              <c:ext xmlns:c16="http://schemas.microsoft.com/office/drawing/2014/chart" uri="{C3380CC4-5D6E-409C-BE32-E72D297353CC}">
                <c16:uniqueId val="{0000000D-F2A6-42CA-A18B-66723C091973}"/>
              </c:ext>
            </c:extLst>
          </c:dPt>
          <c:dPt>
            <c:idx val="7"/>
            <c:invertIfNegative val="0"/>
            <c:bubble3D val="0"/>
            <c:spPr>
              <a:solidFill>
                <a:srgbClr val="CCFF99"/>
              </a:solidFill>
              <a:effectLst/>
            </c:spPr>
            <c:extLst>
              <c:ext xmlns:c16="http://schemas.microsoft.com/office/drawing/2014/chart" uri="{C3380CC4-5D6E-409C-BE32-E72D297353CC}">
                <c16:uniqueId val="{0000000F-F2A6-42CA-A18B-66723C091973}"/>
              </c:ext>
            </c:extLst>
          </c:dPt>
          <c:dPt>
            <c:idx val="8"/>
            <c:invertIfNegative val="0"/>
            <c:bubble3D val="0"/>
            <c:spPr>
              <a:solidFill>
                <a:srgbClr val="CCFF99"/>
              </a:solidFill>
              <a:effectLst/>
            </c:spPr>
            <c:extLst>
              <c:ext xmlns:c16="http://schemas.microsoft.com/office/drawing/2014/chart" uri="{C3380CC4-5D6E-409C-BE32-E72D297353CC}">
                <c16:uniqueId val="{00000011-F2A6-42CA-A18B-66723C091973}"/>
              </c:ext>
            </c:extLst>
          </c:dPt>
          <c:dPt>
            <c:idx val="9"/>
            <c:invertIfNegative val="0"/>
            <c:bubble3D val="0"/>
            <c:spPr>
              <a:solidFill>
                <a:srgbClr val="CCFF99"/>
              </a:solidFill>
              <a:effectLst/>
            </c:spPr>
            <c:extLst>
              <c:ext xmlns:c16="http://schemas.microsoft.com/office/drawing/2014/chart" uri="{C3380CC4-5D6E-409C-BE32-E72D297353CC}">
                <c16:uniqueId val="{00000013-F2A6-42CA-A18B-66723C091973}"/>
              </c:ext>
            </c:extLst>
          </c:dPt>
          <c:dPt>
            <c:idx val="10"/>
            <c:invertIfNegative val="0"/>
            <c:bubble3D val="0"/>
            <c:spPr>
              <a:solidFill>
                <a:srgbClr val="CCFF99"/>
              </a:solidFill>
              <a:effectLst/>
            </c:spPr>
            <c:extLst>
              <c:ext xmlns:c16="http://schemas.microsoft.com/office/drawing/2014/chart" uri="{C3380CC4-5D6E-409C-BE32-E72D297353CC}">
                <c16:uniqueId val="{00000015-F2A6-42CA-A18B-66723C091973}"/>
              </c:ext>
            </c:extLst>
          </c:dPt>
          <c:dPt>
            <c:idx val="11"/>
            <c:invertIfNegative val="0"/>
            <c:bubble3D val="0"/>
            <c:spPr>
              <a:solidFill>
                <a:srgbClr val="CCFF99"/>
              </a:solidFill>
              <a:effectLst/>
            </c:spPr>
            <c:extLst>
              <c:ext xmlns:c16="http://schemas.microsoft.com/office/drawing/2014/chart" uri="{C3380CC4-5D6E-409C-BE32-E72D297353CC}">
                <c16:uniqueId val="{00000017-F2A6-42CA-A18B-66723C091973}"/>
              </c:ext>
            </c:extLst>
          </c:dPt>
          <c:dPt>
            <c:idx val="12"/>
            <c:invertIfNegative val="0"/>
            <c:bubble3D val="0"/>
            <c:spPr>
              <a:solidFill>
                <a:srgbClr val="CCFF99"/>
              </a:solidFill>
              <a:effectLst/>
            </c:spPr>
            <c:extLst>
              <c:ext xmlns:c16="http://schemas.microsoft.com/office/drawing/2014/chart" uri="{C3380CC4-5D6E-409C-BE32-E72D297353CC}">
                <c16:uniqueId val="{00000019-F2A6-42CA-A18B-66723C091973}"/>
              </c:ext>
            </c:extLst>
          </c:dPt>
          <c:dPt>
            <c:idx val="13"/>
            <c:invertIfNegative val="0"/>
            <c:bubble3D val="0"/>
            <c:spPr>
              <a:solidFill>
                <a:srgbClr val="CCFF99"/>
              </a:solidFill>
              <a:effectLst/>
            </c:spPr>
            <c:extLst>
              <c:ext xmlns:c16="http://schemas.microsoft.com/office/drawing/2014/chart" uri="{C3380CC4-5D6E-409C-BE32-E72D297353CC}">
                <c16:uniqueId val="{0000001B-F2A6-42CA-A18B-66723C091973}"/>
              </c:ext>
            </c:extLst>
          </c:dPt>
          <c:cat>
            <c:strLit>
              <c:ptCount val="14"/>
              <c:pt idx="0">
                <c:v>Naantali</c:v>
              </c:pt>
              <c:pt idx="1">
                <c:v>Oulu</c:v>
              </c:pt>
              <c:pt idx="2">
                <c:v>--&gt;  Rauma</c:v>
              </c:pt>
              <c:pt idx="3">
                <c:v>Lappeenranta</c:v>
              </c:pt>
              <c:pt idx="4">
                <c:v>Hanko</c:v>
              </c:pt>
              <c:pt idx="5">
                <c:v>Forssa</c:v>
              </c:pt>
              <c:pt idx="6">
                <c:v>Masku</c:v>
              </c:pt>
              <c:pt idx="7">
                <c:v>Kangasala</c:v>
              </c:pt>
              <c:pt idx="8">
                <c:v>Lieto</c:v>
              </c:pt>
              <c:pt idx="9">
                <c:v>Vihti</c:v>
              </c:pt>
              <c:pt idx="10">
                <c:v>Varkaus</c:v>
              </c:pt>
              <c:pt idx="11">
                <c:v>Rusko</c:v>
              </c:pt>
              <c:pt idx="12">
                <c:v>Sipoo</c:v>
              </c:pt>
              <c:pt idx="13">
                <c:v>Lempäälä</c:v>
              </c:pt>
            </c:strLit>
          </c:cat>
          <c:val>
            <c:numLit>
              <c:formatCode>General</c:formatCode>
              <c:ptCount val="14"/>
              <c:pt idx="0">
                <c:v>0.44935142993927002</c:v>
              </c:pt>
              <c:pt idx="1">
                <c:v>0.1658778190612793</c:v>
              </c:pt>
              <c:pt idx="2">
                <c:v>0.16863322257995605</c:v>
              </c:pt>
              <c:pt idx="3">
                <c:v>0.20670439302921295</c:v>
              </c:pt>
              <c:pt idx="4">
                <c:v>0.13808573782444</c:v>
              </c:pt>
              <c:pt idx="5">
                <c:v>0.1804739236831665</c:v>
              </c:pt>
              <c:pt idx="6">
                <c:v>0.12176754325628281</c:v>
              </c:pt>
              <c:pt idx="7">
                <c:v>0.15793168544769287</c:v>
              </c:pt>
              <c:pt idx="8">
                <c:v>7.7831648290157318E-2</c:v>
              </c:pt>
              <c:pt idx="9">
                <c:v>0.12416648119688034</c:v>
              </c:pt>
              <c:pt idx="10">
                <c:v>2.7448510751128197E-2</c:v>
              </c:pt>
              <c:pt idx="11">
                <c:v>7.634938508272171E-2</c:v>
              </c:pt>
              <c:pt idx="12">
                <c:v>0.21719260513782501</c:v>
              </c:pt>
              <c:pt idx="13">
                <c:v>0.14207664132118225</c:v>
              </c:pt>
            </c:numLit>
          </c:val>
          <c:extLst>
            <c:ext xmlns:c16="http://schemas.microsoft.com/office/drawing/2014/chart" uri="{C3380CC4-5D6E-409C-BE32-E72D297353CC}">
              <c16:uniqueId val="{0000001C-F2A6-42CA-A18B-66723C091973}"/>
            </c:ext>
          </c:extLst>
        </c:ser>
        <c:ser>
          <c:idx val="1"/>
          <c:order val="1"/>
          <c:tx>
            <c:v>Sähkölämmitys</c:v>
          </c:tx>
          <c:spPr>
            <a:solidFill>
              <a:srgbClr val="66CC00"/>
            </a:solidFill>
          </c:spPr>
          <c:invertIfNegative val="0"/>
          <c:dPt>
            <c:idx val="0"/>
            <c:invertIfNegative val="0"/>
            <c:bubble3D val="0"/>
            <c:spPr>
              <a:solidFill>
                <a:srgbClr val="66CC00"/>
              </a:solidFill>
              <a:effectLst/>
            </c:spPr>
            <c:extLst>
              <c:ext xmlns:c16="http://schemas.microsoft.com/office/drawing/2014/chart" uri="{C3380CC4-5D6E-409C-BE32-E72D297353CC}">
                <c16:uniqueId val="{0000001E-F2A6-42CA-A18B-66723C091973}"/>
              </c:ext>
            </c:extLst>
          </c:dPt>
          <c:dPt>
            <c:idx val="1"/>
            <c:invertIfNegative val="0"/>
            <c:bubble3D val="0"/>
            <c:spPr>
              <a:solidFill>
                <a:srgbClr val="66CC00"/>
              </a:solidFill>
              <a:effectLst/>
            </c:spPr>
            <c:extLst>
              <c:ext xmlns:c16="http://schemas.microsoft.com/office/drawing/2014/chart" uri="{C3380CC4-5D6E-409C-BE32-E72D297353CC}">
                <c16:uniqueId val="{00000020-F2A6-42CA-A18B-66723C091973}"/>
              </c:ext>
            </c:extLst>
          </c:dPt>
          <c:dPt>
            <c:idx val="2"/>
            <c:invertIfNegative val="0"/>
            <c:bubble3D val="0"/>
            <c:spPr>
              <a:solidFill>
                <a:srgbClr val="66CC00"/>
              </a:solidFill>
              <a:effectLst>
                <a:outerShdw dist="35921" dir="2700000" algn="br">
                  <a:srgbClr val="000000"/>
                </a:outerShdw>
              </a:effectLst>
            </c:spPr>
            <c:extLst>
              <c:ext xmlns:c16="http://schemas.microsoft.com/office/drawing/2014/chart" uri="{C3380CC4-5D6E-409C-BE32-E72D297353CC}">
                <c16:uniqueId val="{00000022-F2A6-42CA-A18B-66723C091973}"/>
              </c:ext>
            </c:extLst>
          </c:dPt>
          <c:dPt>
            <c:idx val="3"/>
            <c:invertIfNegative val="0"/>
            <c:bubble3D val="0"/>
            <c:spPr>
              <a:solidFill>
                <a:srgbClr val="66CC00"/>
              </a:solidFill>
              <a:effectLst/>
            </c:spPr>
            <c:extLst>
              <c:ext xmlns:c16="http://schemas.microsoft.com/office/drawing/2014/chart" uri="{C3380CC4-5D6E-409C-BE32-E72D297353CC}">
                <c16:uniqueId val="{00000024-F2A6-42CA-A18B-66723C091973}"/>
              </c:ext>
            </c:extLst>
          </c:dPt>
          <c:dPt>
            <c:idx val="4"/>
            <c:invertIfNegative val="0"/>
            <c:bubble3D val="0"/>
            <c:spPr>
              <a:solidFill>
                <a:srgbClr val="66CC00"/>
              </a:solidFill>
              <a:effectLst/>
            </c:spPr>
            <c:extLst>
              <c:ext xmlns:c16="http://schemas.microsoft.com/office/drawing/2014/chart" uri="{C3380CC4-5D6E-409C-BE32-E72D297353CC}">
                <c16:uniqueId val="{00000026-F2A6-42CA-A18B-66723C091973}"/>
              </c:ext>
            </c:extLst>
          </c:dPt>
          <c:dPt>
            <c:idx val="5"/>
            <c:invertIfNegative val="0"/>
            <c:bubble3D val="0"/>
            <c:spPr>
              <a:solidFill>
                <a:srgbClr val="66CC00"/>
              </a:solidFill>
              <a:effectLst/>
            </c:spPr>
            <c:extLst>
              <c:ext xmlns:c16="http://schemas.microsoft.com/office/drawing/2014/chart" uri="{C3380CC4-5D6E-409C-BE32-E72D297353CC}">
                <c16:uniqueId val="{00000028-F2A6-42CA-A18B-66723C091973}"/>
              </c:ext>
            </c:extLst>
          </c:dPt>
          <c:dPt>
            <c:idx val="6"/>
            <c:invertIfNegative val="0"/>
            <c:bubble3D val="0"/>
            <c:spPr>
              <a:solidFill>
                <a:srgbClr val="66CC00"/>
              </a:solidFill>
              <a:effectLst/>
            </c:spPr>
            <c:extLst>
              <c:ext xmlns:c16="http://schemas.microsoft.com/office/drawing/2014/chart" uri="{C3380CC4-5D6E-409C-BE32-E72D297353CC}">
                <c16:uniqueId val="{0000002A-F2A6-42CA-A18B-66723C091973}"/>
              </c:ext>
            </c:extLst>
          </c:dPt>
          <c:dPt>
            <c:idx val="7"/>
            <c:invertIfNegative val="0"/>
            <c:bubble3D val="0"/>
            <c:spPr>
              <a:solidFill>
                <a:srgbClr val="66CC00"/>
              </a:solidFill>
              <a:effectLst/>
            </c:spPr>
            <c:extLst>
              <c:ext xmlns:c16="http://schemas.microsoft.com/office/drawing/2014/chart" uri="{C3380CC4-5D6E-409C-BE32-E72D297353CC}">
                <c16:uniqueId val="{0000002C-F2A6-42CA-A18B-66723C091973}"/>
              </c:ext>
            </c:extLst>
          </c:dPt>
          <c:dPt>
            <c:idx val="8"/>
            <c:invertIfNegative val="0"/>
            <c:bubble3D val="0"/>
            <c:spPr>
              <a:solidFill>
                <a:srgbClr val="66CC00"/>
              </a:solidFill>
              <a:effectLst/>
            </c:spPr>
            <c:extLst>
              <c:ext xmlns:c16="http://schemas.microsoft.com/office/drawing/2014/chart" uri="{C3380CC4-5D6E-409C-BE32-E72D297353CC}">
                <c16:uniqueId val="{0000002E-F2A6-42CA-A18B-66723C091973}"/>
              </c:ext>
            </c:extLst>
          </c:dPt>
          <c:dPt>
            <c:idx val="9"/>
            <c:invertIfNegative val="0"/>
            <c:bubble3D val="0"/>
            <c:spPr>
              <a:solidFill>
                <a:srgbClr val="66CC00"/>
              </a:solidFill>
              <a:effectLst/>
            </c:spPr>
            <c:extLst>
              <c:ext xmlns:c16="http://schemas.microsoft.com/office/drawing/2014/chart" uri="{C3380CC4-5D6E-409C-BE32-E72D297353CC}">
                <c16:uniqueId val="{00000030-F2A6-42CA-A18B-66723C091973}"/>
              </c:ext>
            </c:extLst>
          </c:dPt>
          <c:dPt>
            <c:idx val="10"/>
            <c:invertIfNegative val="0"/>
            <c:bubble3D val="0"/>
            <c:spPr>
              <a:solidFill>
                <a:srgbClr val="66CC00"/>
              </a:solidFill>
              <a:effectLst/>
            </c:spPr>
            <c:extLst>
              <c:ext xmlns:c16="http://schemas.microsoft.com/office/drawing/2014/chart" uri="{C3380CC4-5D6E-409C-BE32-E72D297353CC}">
                <c16:uniqueId val="{00000032-F2A6-42CA-A18B-66723C091973}"/>
              </c:ext>
            </c:extLst>
          </c:dPt>
          <c:dPt>
            <c:idx val="11"/>
            <c:invertIfNegative val="0"/>
            <c:bubble3D val="0"/>
            <c:spPr>
              <a:solidFill>
                <a:srgbClr val="66CC00"/>
              </a:solidFill>
              <a:effectLst/>
            </c:spPr>
            <c:extLst>
              <c:ext xmlns:c16="http://schemas.microsoft.com/office/drawing/2014/chart" uri="{C3380CC4-5D6E-409C-BE32-E72D297353CC}">
                <c16:uniqueId val="{00000034-F2A6-42CA-A18B-66723C091973}"/>
              </c:ext>
            </c:extLst>
          </c:dPt>
          <c:dPt>
            <c:idx val="12"/>
            <c:invertIfNegative val="0"/>
            <c:bubble3D val="0"/>
            <c:spPr>
              <a:solidFill>
                <a:srgbClr val="66CC00"/>
              </a:solidFill>
              <a:effectLst/>
            </c:spPr>
            <c:extLst>
              <c:ext xmlns:c16="http://schemas.microsoft.com/office/drawing/2014/chart" uri="{C3380CC4-5D6E-409C-BE32-E72D297353CC}">
                <c16:uniqueId val="{00000036-F2A6-42CA-A18B-66723C091973}"/>
              </c:ext>
            </c:extLst>
          </c:dPt>
          <c:dPt>
            <c:idx val="13"/>
            <c:invertIfNegative val="0"/>
            <c:bubble3D val="0"/>
            <c:spPr>
              <a:solidFill>
                <a:srgbClr val="66CC00"/>
              </a:solidFill>
              <a:effectLst/>
            </c:spPr>
            <c:extLst>
              <c:ext xmlns:c16="http://schemas.microsoft.com/office/drawing/2014/chart" uri="{C3380CC4-5D6E-409C-BE32-E72D297353CC}">
                <c16:uniqueId val="{00000038-F2A6-42CA-A18B-66723C091973}"/>
              </c:ext>
            </c:extLst>
          </c:dPt>
          <c:cat>
            <c:strLit>
              <c:ptCount val="14"/>
              <c:pt idx="0">
                <c:v>Naantali</c:v>
              </c:pt>
              <c:pt idx="1">
                <c:v>Oulu</c:v>
              </c:pt>
              <c:pt idx="2">
                <c:v>--&gt;  Rauma</c:v>
              </c:pt>
              <c:pt idx="3">
                <c:v>Lappeenranta</c:v>
              </c:pt>
              <c:pt idx="4">
                <c:v>Hanko</c:v>
              </c:pt>
              <c:pt idx="5">
                <c:v>Forssa</c:v>
              </c:pt>
              <c:pt idx="6">
                <c:v>Masku</c:v>
              </c:pt>
              <c:pt idx="7">
                <c:v>Kangasala</c:v>
              </c:pt>
              <c:pt idx="8">
                <c:v>Lieto</c:v>
              </c:pt>
              <c:pt idx="9">
                <c:v>Vihti</c:v>
              </c:pt>
              <c:pt idx="10">
                <c:v>Varkaus</c:v>
              </c:pt>
              <c:pt idx="11">
                <c:v>Rusko</c:v>
              </c:pt>
              <c:pt idx="12">
                <c:v>Sipoo</c:v>
              </c:pt>
              <c:pt idx="13">
                <c:v>Lempäälä</c:v>
              </c:pt>
            </c:strLit>
          </c:cat>
          <c:val>
            <c:numLit>
              <c:formatCode>General</c:formatCode>
              <c:ptCount val="14"/>
              <c:pt idx="0">
                <c:v>0.14173564314842224</c:v>
              </c:pt>
              <c:pt idx="1">
                <c:v>9.5000624656677246E-2</c:v>
              </c:pt>
              <c:pt idx="2">
                <c:v>0.13856601715087891</c:v>
              </c:pt>
              <c:pt idx="3">
                <c:v>8.4066890180110931E-2</c:v>
              </c:pt>
              <c:pt idx="4">
                <c:v>0.30465042591094971</c:v>
              </c:pt>
              <c:pt idx="5">
                <c:v>0.14673623442649841</c:v>
              </c:pt>
              <c:pt idx="6">
                <c:v>0.18298876285552979</c:v>
              </c:pt>
              <c:pt idx="7">
                <c:v>0.12046264111995697</c:v>
              </c:pt>
              <c:pt idx="8">
                <c:v>0.22120097279548645</c:v>
              </c:pt>
              <c:pt idx="9">
                <c:v>0.20799306035041809</c:v>
              </c:pt>
              <c:pt idx="10">
                <c:v>0.26449939608573914</c:v>
              </c:pt>
              <c:pt idx="11">
                <c:v>0.19914032518863678</c:v>
              </c:pt>
              <c:pt idx="12">
                <c:v>0.15252947807312012</c:v>
              </c:pt>
              <c:pt idx="13">
                <c:v>0.14165300130844116</c:v>
              </c:pt>
            </c:numLit>
          </c:val>
          <c:extLst>
            <c:ext xmlns:c16="http://schemas.microsoft.com/office/drawing/2014/chart" uri="{C3380CC4-5D6E-409C-BE32-E72D297353CC}">
              <c16:uniqueId val="{00000039-F2A6-42CA-A18B-66723C091973}"/>
            </c:ext>
          </c:extLst>
        </c:ser>
        <c:ser>
          <c:idx val="2"/>
          <c:order val="2"/>
          <c:tx>
            <c:v>Maalämpö</c:v>
          </c:tx>
          <c:spPr>
            <a:solidFill>
              <a:srgbClr val="99CCFF"/>
            </a:solidFill>
          </c:spPr>
          <c:invertIfNegative val="0"/>
          <c:dPt>
            <c:idx val="0"/>
            <c:invertIfNegative val="0"/>
            <c:bubble3D val="0"/>
            <c:spPr>
              <a:solidFill>
                <a:srgbClr val="99CCFF"/>
              </a:solidFill>
              <a:effectLst/>
            </c:spPr>
            <c:extLst>
              <c:ext xmlns:c16="http://schemas.microsoft.com/office/drawing/2014/chart" uri="{C3380CC4-5D6E-409C-BE32-E72D297353CC}">
                <c16:uniqueId val="{0000003B-F2A6-42CA-A18B-66723C091973}"/>
              </c:ext>
            </c:extLst>
          </c:dPt>
          <c:dPt>
            <c:idx val="1"/>
            <c:invertIfNegative val="0"/>
            <c:bubble3D val="0"/>
            <c:spPr>
              <a:solidFill>
                <a:srgbClr val="99CCFF"/>
              </a:solidFill>
              <a:effectLst/>
            </c:spPr>
            <c:extLst>
              <c:ext xmlns:c16="http://schemas.microsoft.com/office/drawing/2014/chart" uri="{C3380CC4-5D6E-409C-BE32-E72D297353CC}">
                <c16:uniqueId val="{0000003D-F2A6-42CA-A18B-66723C091973}"/>
              </c:ext>
            </c:extLst>
          </c:dPt>
          <c:dPt>
            <c:idx val="2"/>
            <c:invertIfNegative val="0"/>
            <c:bubble3D val="0"/>
            <c:spPr>
              <a:solidFill>
                <a:srgbClr val="99CCFF"/>
              </a:solidFill>
              <a:effectLst>
                <a:outerShdw dist="35921" dir="2700000" algn="br">
                  <a:srgbClr val="000000"/>
                </a:outerShdw>
              </a:effectLst>
            </c:spPr>
            <c:extLst>
              <c:ext xmlns:c16="http://schemas.microsoft.com/office/drawing/2014/chart" uri="{C3380CC4-5D6E-409C-BE32-E72D297353CC}">
                <c16:uniqueId val="{0000003F-F2A6-42CA-A18B-66723C091973}"/>
              </c:ext>
            </c:extLst>
          </c:dPt>
          <c:dPt>
            <c:idx val="3"/>
            <c:invertIfNegative val="0"/>
            <c:bubble3D val="0"/>
            <c:spPr>
              <a:solidFill>
                <a:srgbClr val="99CCFF"/>
              </a:solidFill>
              <a:effectLst/>
            </c:spPr>
            <c:extLst>
              <c:ext xmlns:c16="http://schemas.microsoft.com/office/drawing/2014/chart" uri="{C3380CC4-5D6E-409C-BE32-E72D297353CC}">
                <c16:uniqueId val="{00000041-F2A6-42CA-A18B-66723C091973}"/>
              </c:ext>
            </c:extLst>
          </c:dPt>
          <c:dPt>
            <c:idx val="4"/>
            <c:invertIfNegative val="0"/>
            <c:bubble3D val="0"/>
            <c:spPr>
              <a:solidFill>
                <a:srgbClr val="99CCFF"/>
              </a:solidFill>
              <a:effectLst/>
            </c:spPr>
            <c:extLst>
              <c:ext xmlns:c16="http://schemas.microsoft.com/office/drawing/2014/chart" uri="{C3380CC4-5D6E-409C-BE32-E72D297353CC}">
                <c16:uniqueId val="{00000043-F2A6-42CA-A18B-66723C091973}"/>
              </c:ext>
            </c:extLst>
          </c:dPt>
          <c:dPt>
            <c:idx val="5"/>
            <c:invertIfNegative val="0"/>
            <c:bubble3D val="0"/>
            <c:spPr>
              <a:solidFill>
                <a:srgbClr val="99CCFF"/>
              </a:solidFill>
              <a:effectLst/>
            </c:spPr>
            <c:extLst>
              <c:ext xmlns:c16="http://schemas.microsoft.com/office/drawing/2014/chart" uri="{C3380CC4-5D6E-409C-BE32-E72D297353CC}">
                <c16:uniqueId val="{00000045-F2A6-42CA-A18B-66723C091973}"/>
              </c:ext>
            </c:extLst>
          </c:dPt>
          <c:dPt>
            <c:idx val="6"/>
            <c:invertIfNegative val="0"/>
            <c:bubble3D val="0"/>
            <c:spPr>
              <a:solidFill>
                <a:srgbClr val="99CCFF"/>
              </a:solidFill>
              <a:effectLst/>
            </c:spPr>
            <c:extLst>
              <c:ext xmlns:c16="http://schemas.microsoft.com/office/drawing/2014/chart" uri="{C3380CC4-5D6E-409C-BE32-E72D297353CC}">
                <c16:uniqueId val="{00000047-F2A6-42CA-A18B-66723C091973}"/>
              </c:ext>
            </c:extLst>
          </c:dPt>
          <c:dPt>
            <c:idx val="7"/>
            <c:invertIfNegative val="0"/>
            <c:bubble3D val="0"/>
            <c:spPr>
              <a:solidFill>
                <a:srgbClr val="99CCFF"/>
              </a:solidFill>
              <a:effectLst/>
            </c:spPr>
            <c:extLst>
              <c:ext xmlns:c16="http://schemas.microsoft.com/office/drawing/2014/chart" uri="{C3380CC4-5D6E-409C-BE32-E72D297353CC}">
                <c16:uniqueId val="{00000049-F2A6-42CA-A18B-66723C091973}"/>
              </c:ext>
            </c:extLst>
          </c:dPt>
          <c:dPt>
            <c:idx val="8"/>
            <c:invertIfNegative val="0"/>
            <c:bubble3D val="0"/>
            <c:spPr>
              <a:solidFill>
                <a:srgbClr val="99CCFF"/>
              </a:solidFill>
              <a:effectLst/>
            </c:spPr>
            <c:extLst>
              <c:ext xmlns:c16="http://schemas.microsoft.com/office/drawing/2014/chart" uri="{C3380CC4-5D6E-409C-BE32-E72D297353CC}">
                <c16:uniqueId val="{0000004B-F2A6-42CA-A18B-66723C091973}"/>
              </c:ext>
            </c:extLst>
          </c:dPt>
          <c:dPt>
            <c:idx val="9"/>
            <c:invertIfNegative val="0"/>
            <c:bubble3D val="0"/>
            <c:spPr>
              <a:solidFill>
                <a:srgbClr val="99CCFF"/>
              </a:solidFill>
              <a:effectLst/>
            </c:spPr>
            <c:extLst>
              <c:ext xmlns:c16="http://schemas.microsoft.com/office/drawing/2014/chart" uri="{C3380CC4-5D6E-409C-BE32-E72D297353CC}">
                <c16:uniqueId val="{0000004D-F2A6-42CA-A18B-66723C091973}"/>
              </c:ext>
            </c:extLst>
          </c:dPt>
          <c:dPt>
            <c:idx val="10"/>
            <c:invertIfNegative val="0"/>
            <c:bubble3D val="0"/>
            <c:spPr>
              <a:solidFill>
                <a:srgbClr val="99CCFF"/>
              </a:solidFill>
              <a:effectLst/>
            </c:spPr>
            <c:extLst>
              <c:ext xmlns:c16="http://schemas.microsoft.com/office/drawing/2014/chart" uri="{C3380CC4-5D6E-409C-BE32-E72D297353CC}">
                <c16:uniqueId val="{0000004F-F2A6-42CA-A18B-66723C091973}"/>
              </c:ext>
            </c:extLst>
          </c:dPt>
          <c:dPt>
            <c:idx val="11"/>
            <c:invertIfNegative val="0"/>
            <c:bubble3D val="0"/>
            <c:spPr>
              <a:solidFill>
                <a:srgbClr val="99CCFF"/>
              </a:solidFill>
              <a:effectLst/>
            </c:spPr>
            <c:extLst>
              <c:ext xmlns:c16="http://schemas.microsoft.com/office/drawing/2014/chart" uri="{C3380CC4-5D6E-409C-BE32-E72D297353CC}">
                <c16:uniqueId val="{00000051-F2A6-42CA-A18B-66723C091973}"/>
              </c:ext>
            </c:extLst>
          </c:dPt>
          <c:dPt>
            <c:idx val="12"/>
            <c:invertIfNegative val="0"/>
            <c:bubble3D val="0"/>
            <c:spPr>
              <a:solidFill>
                <a:srgbClr val="99CCFF"/>
              </a:solidFill>
              <a:effectLst/>
            </c:spPr>
            <c:extLst>
              <c:ext xmlns:c16="http://schemas.microsoft.com/office/drawing/2014/chart" uri="{C3380CC4-5D6E-409C-BE32-E72D297353CC}">
                <c16:uniqueId val="{00000053-F2A6-42CA-A18B-66723C091973}"/>
              </c:ext>
            </c:extLst>
          </c:dPt>
          <c:dPt>
            <c:idx val="13"/>
            <c:invertIfNegative val="0"/>
            <c:bubble3D val="0"/>
            <c:spPr>
              <a:solidFill>
                <a:srgbClr val="99CCFF"/>
              </a:solidFill>
              <a:effectLst/>
            </c:spPr>
            <c:extLst>
              <c:ext xmlns:c16="http://schemas.microsoft.com/office/drawing/2014/chart" uri="{C3380CC4-5D6E-409C-BE32-E72D297353CC}">
                <c16:uniqueId val="{00000055-F2A6-42CA-A18B-66723C091973}"/>
              </c:ext>
            </c:extLst>
          </c:dPt>
          <c:cat>
            <c:strLit>
              <c:ptCount val="14"/>
              <c:pt idx="0">
                <c:v>Naantali</c:v>
              </c:pt>
              <c:pt idx="1">
                <c:v>Oulu</c:v>
              </c:pt>
              <c:pt idx="2">
                <c:v>--&gt;  Rauma</c:v>
              </c:pt>
              <c:pt idx="3">
                <c:v>Lappeenranta</c:v>
              </c:pt>
              <c:pt idx="4">
                <c:v>Hanko</c:v>
              </c:pt>
              <c:pt idx="5">
                <c:v>Forssa</c:v>
              </c:pt>
              <c:pt idx="6">
                <c:v>Masku</c:v>
              </c:pt>
              <c:pt idx="7">
                <c:v>Kangasala</c:v>
              </c:pt>
              <c:pt idx="8">
                <c:v>Lieto</c:v>
              </c:pt>
              <c:pt idx="9">
                <c:v>Vihti</c:v>
              </c:pt>
              <c:pt idx="10">
                <c:v>Varkaus</c:v>
              </c:pt>
              <c:pt idx="11">
                <c:v>Rusko</c:v>
              </c:pt>
              <c:pt idx="12">
                <c:v>Sipoo</c:v>
              </c:pt>
              <c:pt idx="13">
                <c:v>Lempäälä</c:v>
              </c:pt>
            </c:strLit>
          </c:cat>
          <c:val>
            <c:numLit>
              <c:formatCode>General</c:formatCode>
              <c:ptCount val="14"/>
              <c:pt idx="0">
                <c:v>1.6726698726415634E-2</c:v>
              </c:pt>
              <c:pt idx="1">
                <c:v>7.3069292120635509E-3</c:v>
              </c:pt>
              <c:pt idx="2">
                <c:v>6.4473813399672508E-3</c:v>
              </c:pt>
              <c:pt idx="3">
                <c:v>5.2246409468352795E-3</c:v>
              </c:pt>
              <c:pt idx="4">
                <c:v>1.644541509449482E-2</c:v>
              </c:pt>
              <c:pt idx="5">
                <c:v>8.0422013998031616E-3</c:v>
              </c:pt>
              <c:pt idx="6">
                <c:v>2.8715142980217934E-2</c:v>
              </c:pt>
              <c:pt idx="7">
                <c:v>1.6797119751572609E-2</c:v>
              </c:pt>
              <c:pt idx="8">
                <c:v>2.6526900008320808E-2</c:v>
              </c:pt>
              <c:pt idx="9">
                <c:v>1.2525185011327267E-2</c:v>
              </c:pt>
              <c:pt idx="10">
                <c:v>5.0829118117690086E-3</c:v>
              </c:pt>
              <c:pt idx="11">
                <c:v>2.4908529594540596E-2</c:v>
              </c:pt>
              <c:pt idx="12">
                <c:v>5.1051866263151169E-2</c:v>
              </c:pt>
              <c:pt idx="13">
                <c:v>2.6495229452848434E-2</c:v>
              </c:pt>
            </c:numLit>
          </c:val>
          <c:extLst>
            <c:ext xmlns:c16="http://schemas.microsoft.com/office/drawing/2014/chart" uri="{C3380CC4-5D6E-409C-BE32-E72D297353CC}">
              <c16:uniqueId val="{00000056-F2A6-42CA-A18B-66723C091973}"/>
            </c:ext>
          </c:extLst>
        </c:ser>
        <c:ser>
          <c:idx val="3"/>
          <c:order val="3"/>
          <c:tx>
            <c:v>Kaukolämpö</c:v>
          </c:tx>
          <c:spPr>
            <a:solidFill>
              <a:srgbClr val="99FFFF"/>
            </a:solidFill>
          </c:spPr>
          <c:invertIfNegative val="0"/>
          <c:dPt>
            <c:idx val="0"/>
            <c:invertIfNegative val="0"/>
            <c:bubble3D val="0"/>
            <c:spPr>
              <a:solidFill>
                <a:srgbClr val="99FFFF"/>
              </a:solidFill>
              <a:effectLst/>
            </c:spPr>
            <c:extLst>
              <c:ext xmlns:c16="http://schemas.microsoft.com/office/drawing/2014/chart" uri="{C3380CC4-5D6E-409C-BE32-E72D297353CC}">
                <c16:uniqueId val="{00000058-F2A6-42CA-A18B-66723C091973}"/>
              </c:ext>
            </c:extLst>
          </c:dPt>
          <c:dPt>
            <c:idx val="1"/>
            <c:invertIfNegative val="0"/>
            <c:bubble3D val="0"/>
            <c:spPr>
              <a:solidFill>
                <a:srgbClr val="99FFFF"/>
              </a:solidFill>
              <a:effectLst/>
            </c:spPr>
            <c:extLst>
              <c:ext xmlns:c16="http://schemas.microsoft.com/office/drawing/2014/chart" uri="{C3380CC4-5D6E-409C-BE32-E72D297353CC}">
                <c16:uniqueId val="{0000005A-F2A6-42CA-A18B-66723C091973}"/>
              </c:ext>
            </c:extLst>
          </c:dPt>
          <c:dPt>
            <c:idx val="2"/>
            <c:invertIfNegative val="0"/>
            <c:bubble3D val="0"/>
            <c:spPr>
              <a:solidFill>
                <a:srgbClr val="99FFFF"/>
              </a:solidFill>
              <a:effectLst>
                <a:outerShdw dist="35921" dir="2700000" algn="br">
                  <a:srgbClr val="000000"/>
                </a:outerShdw>
              </a:effectLst>
            </c:spPr>
            <c:extLst>
              <c:ext xmlns:c16="http://schemas.microsoft.com/office/drawing/2014/chart" uri="{C3380CC4-5D6E-409C-BE32-E72D297353CC}">
                <c16:uniqueId val="{0000005C-F2A6-42CA-A18B-66723C091973}"/>
              </c:ext>
            </c:extLst>
          </c:dPt>
          <c:dPt>
            <c:idx val="3"/>
            <c:invertIfNegative val="0"/>
            <c:bubble3D val="0"/>
            <c:spPr>
              <a:solidFill>
                <a:srgbClr val="99FFFF"/>
              </a:solidFill>
              <a:effectLst/>
            </c:spPr>
            <c:extLst>
              <c:ext xmlns:c16="http://schemas.microsoft.com/office/drawing/2014/chart" uri="{C3380CC4-5D6E-409C-BE32-E72D297353CC}">
                <c16:uniqueId val="{0000005E-F2A6-42CA-A18B-66723C091973}"/>
              </c:ext>
            </c:extLst>
          </c:dPt>
          <c:dPt>
            <c:idx val="4"/>
            <c:invertIfNegative val="0"/>
            <c:bubble3D val="0"/>
            <c:spPr>
              <a:solidFill>
                <a:srgbClr val="99FFFF"/>
              </a:solidFill>
              <a:effectLst/>
            </c:spPr>
            <c:extLst>
              <c:ext xmlns:c16="http://schemas.microsoft.com/office/drawing/2014/chart" uri="{C3380CC4-5D6E-409C-BE32-E72D297353CC}">
                <c16:uniqueId val="{00000060-F2A6-42CA-A18B-66723C091973}"/>
              </c:ext>
            </c:extLst>
          </c:dPt>
          <c:dPt>
            <c:idx val="5"/>
            <c:invertIfNegative val="0"/>
            <c:bubble3D val="0"/>
            <c:spPr>
              <a:solidFill>
                <a:srgbClr val="99FFFF"/>
              </a:solidFill>
              <a:effectLst/>
            </c:spPr>
            <c:extLst>
              <c:ext xmlns:c16="http://schemas.microsoft.com/office/drawing/2014/chart" uri="{C3380CC4-5D6E-409C-BE32-E72D297353CC}">
                <c16:uniqueId val="{00000062-F2A6-42CA-A18B-66723C091973}"/>
              </c:ext>
            </c:extLst>
          </c:dPt>
          <c:dPt>
            <c:idx val="6"/>
            <c:invertIfNegative val="0"/>
            <c:bubble3D val="0"/>
            <c:spPr>
              <a:solidFill>
                <a:srgbClr val="99FFFF"/>
              </a:solidFill>
              <a:effectLst/>
            </c:spPr>
            <c:extLst>
              <c:ext xmlns:c16="http://schemas.microsoft.com/office/drawing/2014/chart" uri="{C3380CC4-5D6E-409C-BE32-E72D297353CC}">
                <c16:uniqueId val="{00000064-F2A6-42CA-A18B-66723C091973}"/>
              </c:ext>
            </c:extLst>
          </c:dPt>
          <c:dPt>
            <c:idx val="7"/>
            <c:invertIfNegative val="0"/>
            <c:bubble3D val="0"/>
            <c:spPr>
              <a:solidFill>
                <a:srgbClr val="99FFFF"/>
              </a:solidFill>
              <a:effectLst/>
            </c:spPr>
            <c:extLst>
              <c:ext xmlns:c16="http://schemas.microsoft.com/office/drawing/2014/chart" uri="{C3380CC4-5D6E-409C-BE32-E72D297353CC}">
                <c16:uniqueId val="{00000066-F2A6-42CA-A18B-66723C091973}"/>
              </c:ext>
            </c:extLst>
          </c:dPt>
          <c:dPt>
            <c:idx val="8"/>
            <c:invertIfNegative val="0"/>
            <c:bubble3D val="0"/>
            <c:spPr>
              <a:solidFill>
                <a:srgbClr val="99FFFF"/>
              </a:solidFill>
              <a:effectLst/>
            </c:spPr>
            <c:extLst>
              <c:ext xmlns:c16="http://schemas.microsoft.com/office/drawing/2014/chart" uri="{C3380CC4-5D6E-409C-BE32-E72D297353CC}">
                <c16:uniqueId val="{00000068-F2A6-42CA-A18B-66723C091973}"/>
              </c:ext>
            </c:extLst>
          </c:dPt>
          <c:dPt>
            <c:idx val="9"/>
            <c:invertIfNegative val="0"/>
            <c:bubble3D val="0"/>
            <c:spPr>
              <a:solidFill>
                <a:srgbClr val="99FFFF"/>
              </a:solidFill>
              <a:effectLst/>
            </c:spPr>
            <c:extLst>
              <c:ext xmlns:c16="http://schemas.microsoft.com/office/drawing/2014/chart" uri="{C3380CC4-5D6E-409C-BE32-E72D297353CC}">
                <c16:uniqueId val="{0000006A-F2A6-42CA-A18B-66723C091973}"/>
              </c:ext>
            </c:extLst>
          </c:dPt>
          <c:dPt>
            <c:idx val="10"/>
            <c:invertIfNegative val="0"/>
            <c:bubble3D val="0"/>
            <c:spPr>
              <a:solidFill>
                <a:srgbClr val="99FFFF"/>
              </a:solidFill>
              <a:effectLst/>
            </c:spPr>
            <c:extLst>
              <c:ext xmlns:c16="http://schemas.microsoft.com/office/drawing/2014/chart" uri="{C3380CC4-5D6E-409C-BE32-E72D297353CC}">
                <c16:uniqueId val="{0000006C-F2A6-42CA-A18B-66723C091973}"/>
              </c:ext>
            </c:extLst>
          </c:dPt>
          <c:dPt>
            <c:idx val="11"/>
            <c:invertIfNegative val="0"/>
            <c:bubble3D val="0"/>
            <c:spPr>
              <a:solidFill>
                <a:srgbClr val="99FFFF"/>
              </a:solidFill>
              <a:effectLst/>
            </c:spPr>
            <c:extLst>
              <c:ext xmlns:c16="http://schemas.microsoft.com/office/drawing/2014/chart" uri="{C3380CC4-5D6E-409C-BE32-E72D297353CC}">
                <c16:uniqueId val="{0000006E-F2A6-42CA-A18B-66723C091973}"/>
              </c:ext>
            </c:extLst>
          </c:dPt>
          <c:dPt>
            <c:idx val="12"/>
            <c:invertIfNegative val="0"/>
            <c:bubble3D val="0"/>
            <c:spPr>
              <a:solidFill>
                <a:srgbClr val="99FFFF"/>
              </a:solidFill>
              <a:effectLst/>
            </c:spPr>
            <c:extLst>
              <c:ext xmlns:c16="http://schemas.microsoft.com/office/drawing/2014/chart" uri="{C3380CC4-5D6E-409C-BE32-E72D297353CC}">
                <c16:uniqueId val="{00000070-F2A6-42CA-A18B-66723C091973}"/>
              </c:ext>
            </c:extLst>
          </c:dPt>
          <c:dPt>
            <c:idx val="13"/>
            <c:invertIfNegative val="0"/>
            <c:bubble3D val="0"/>
            <c:spPr>
              <a:solidFill>
                <a:srgbClr val="99FFFF"/>
              </a:solidFill>
              <a:effectLst/>
            </c:spPr>
            <c:extLst>
              <c:ext xmlns:c16="http://schemas.microsoft.com/office/drawing/2014/chart" uri="{C3380CC4-5D6E-409C-BE32-E72D297353CC}">
                <c16:uniqueId val="{00000072-F2A6-42CA-A18B-66723C091973}"/>
              </c:ext>
            </c:extLst>
          </c:dPt>
          <c:cat>
            <c:strLit>
              <c:ptCount val="14"/>
              <c:pt idx="0">
                <c:v>Naantali</c:v>
              </c:pt>
              <c:pt idx="1">
                <c:v>Oulu</c:v>
              </c:pt>
              <c:pt idx="2">
                <c:v>--&gt;  Rauma</c:v>
              </c:pt>
              <c:pt idx="3">
                <c:v>Lappeenranta</c:v>
              </c:pt>
              <c:pt idx="4">
                <c:v>Hanko</c:v>
              </c:pt>
              <c:pt idx="5">
                <c:v>Forssa</c:v>
              </c:pt>
              <c:pt idx="6">
                <c:v>Masku</c:v>
              </c:pt>
              <c:pt idx="7">
                <c:v>Kangasala</c:v>
              </c:pt>
              <c:pt idx="8">
                <c:v>Lieto</c:v>
              </c:pt>
              <c:pt idx="9">
                <c:v>Vihti</c:v>
              </c:pt>
              <c:pt idx="10">
                <c:v>Varkaus</c:v>
              </c:pt>
              <c:pt idx="11">
                <c:v>Rusko</c:v>
              </c:pt>
              <c:pt idx="12">
                <c:v>Sipoo</c:v>
              </c:pt>
              <c:pt idx="13">
                <c:v>Lempäälä</c:v>
              </c:pt>
            </c:strLit>
          </c:cat>
          <c:val>
            <c:numLit>
              <c:formatCode>General</c:formatCode>
              <c:ptCount val="14"/>
              <c:pt idx="0">
                <c:v>0.27865815162658691</c:v>
              </c:pt>
              <c:pt idx="1">
                <c:v>0.61731165647506714</c:v>
              </c:pt>
              <c:pt idx="2">
                <c:v>0.44004267454147339</c:v>
              </c:pt>
              <c:pt idx="3">
                <c:v>0.36083579063415527</c:v>
              </c:pt>
              <c:pt idx="4">
                <c:v>7.838556170463562E-2</c:v>
              </c:pt>
              <c:pt idx="5">
                <c:v>0.41034221649169922</c:v>
              </c:pt>
              <c:pt idx="6">
                <c:v>3.5716821439564228E-3</c:v>
              </c:pt>
              <c:pt idx="7">
                <c:v>0.21213062107563019</c:v>
              </c:pt>
              <c:pt idx="8">
                <c:v>0.10517766326665878</c:v>
              </c:pt>
              <c:pt idx="9">
                <c:v>7.4585296213626862E-2</c:v>
              </c:pt>
              <c:pt idx="10">
                <c:v>1.3476138114929199</c:v>
              </c:pt>
              <c:pt idx="11">
                <c:v>3.767428221181035E-3</c:v>
              </c:pt>
              <c:pt idx="12">
                <c:v>0.66018319129943848</c:v>
              </c:pt>
              <c:pt idx="13">
                <c:v>0.26675698161125183</c:v>
              </c:pt>
            </c:numLit>
          </c:val>
          <c:extLst>
            <c:ext xmlns:c16="http://schemas.microsoft.com/office/drawing/2014/chart" uri="{C3380CC4-5D6E-409C-BE32-E72D297353CC}">
              <c16:uniqueId val="{00000073-F2A6-42CA-A18B-66723C091973}"/>
            </c:ext>
          </c:extLst>
        </c:ser>
        <c:ser>
          <c:idx val="4"/>
          <c:order val="4"/>
          <c:tx>
            <c:v>Erillislämmitys</c:v>
          </c:tx>
          <c:spPr>
            <a:solidFill>
              <a:srgbClr val="00CCCC"/>
            </a:solidFill>
          </c:spPr>
          <c:invertIfNegative val="0"/>
          <c:dPt>
            <c:idx val="0"/>
            <c:invertIfNegative val="0"/>
            <c:bubble3D val="0"/>
            <c:spPr>
              <a:solidFill>
                <a:srgbClr val="00CCCC"/>
              </a:solidFill>
              <a:effectLst/>
            </c:spPr>
            <c:extLst>
              <c:ext xmlns:c16="http://schemas.microsoft.com/office/drawing/2014/chart" uri="{C3380CC4-5D6E-409C-BE32-E72D297353CC}">
                <c16:uniqueId val="{00000075-F2A6-42CA-A18B-66723C091973}"/>
              </c:ext>
            </c:extLst>
          </c:dPt>
          <c:dPt>
            <c:idx val="1"/>
            <c:invertIfNegative val="0"/>
            <c:bubble3D val="0"/>
            <c:spPr>
              <a:solidFill>
                <a:srgbClr val="00CCCC"/>
              </a:solidFill>
              <a:effectLst/>
            </c:spPr>
            <c:extLst>
              <c:ext xmlns:c16="http://schemas.microsoft.com/office/drawing/2014/chart" uri="{C3380CC4-5D6E-409C-BE32-E72D297353CC}">
                <c16:uniqueId val="{00000077-F2A6-42CA-A18B-66723C091973}"/>
              </c:ext>
            </c:extLst>
          </c:dPt>
          <c:dPt>
            <c:idx val="2"/>
            <c:invertIfNegative val="0"/>
            <c:bubble3D val="0"/>
            <c:spPr>
              <a:solidFill>
                <a:srgbClr val="00CCCC"/>
              </a:solidFill>
              <a:effectLst>
                <a:outerShdw dist="35921" dir="2700000" algn="br">
                  <a:srgbClr val="000000"/>
                </a:outerShdw>
              </a:effectLst>
            </c:spPr>
            <c:extLst>
              <c:ext xmlns:c16="http://schemas.microsoft.com/office/drawing/2014/chart" uri="{C3380CC4-5D6E-409C-BE32-E72D297353CC}">
                <c16:uniqueId val="{00000079-F2A6-42CA-A18B-66723C091973}"/>
              </c:ext>
            </c:extLst>
          </c:dPt>
          <c:dPt>
            <c:idx val="3"/>
            <c:invertIfNegative val="0"/>
            <c:bubble3D val="0"/>
            <c:spPr>
              <a:solidFill>
                <a:srgbClr val="00CCCC"/>
              </a:solidFill>
              <a:effectLst/>
            </c:spPr>
            <c:extLst>
              <c:ext xmlns:c16="http://schemas.microsoft.com/office/drawing/2014/chart" uri="{C3380CC4-5D6E-409C-BE32-E72D297353CC}">
                <c16:uniqueId val="{0000007B-F2A6-42CA-A18B-66723C091973}"/>
              </c:ext>
            </c:extLst>
          </c:dPt>
          <c:dPt>
            <c:idx val="4"/>
            <c:invertIfNegative val="0"/>
            <c:bubble3D val="0"/>
            <c:spPr>
              <a:solidFill>
                <a:srgbClr val="00CCCC"/>
              </a:solidFill>
              <a:effectLst/>
            </c:spPr>
            <c:extLst>
              <c:ext xmlns:c16="http://schemas.microsoft.com/office/drawing/2014/chart" uri="{C3380CC4-5D6E-409C-BE32-E72D297353CC}">
                <c16:uniqueId val="{0000007D-F2A6-42CA-A18B-66723C091973}"/>
              </c:ext>
            </c:extLst>
          </c:dPt>
          <c:dPt>
            <c:idx val="5"/>
            <c:invertIfNegative val="0"/>
            <c:bubble3D val="0"/>
            <c:spPr>
              <a:solidFill>
                <a:srgbClr val="00CCCC"/>
              </a:solidFill>
              <a:effectLst/>
            </c:spPr>
            <c:extLst>
              <c:ext xmlns:c16="http://schemas.microsoft.com/office/drawing/2014/chart" uri="{C3380CC4-5D6E-409C-BE32-E72D297353CC}">
                <c16:uniqueId val="{0000007F-F2A6-42CA-A18B-66723C091973}"/>
              </c:ext>
            </c:extLst>
          </c:dPt>
          <c:dPt>
            <c:idx val="6"/>
            <c:invertIfNegative val="0"/>
            <c:bubble3D val="0"/>
            <c:spPr>
              <a:solidFill>
                <a:srgbClr val="00CCCC"/>
              </a:solidFill>
              <a:effectLst/>
            </c:spPr>
            <c:extLst>
              <c:ext xmlns:c16="http://schemas.microsoft.com/office/drawing/2014/chart" uri="{C3380CC4-5D6E-409C-BE32-E72D297353CC}">
                <c16:uniqueId val="{00000081-F2A6-42CA-A18B-66723C091973}"/>
              </c:ext>
            </c:extLst>
          </c:dPt>
          <c:dPt>
            <c:idx val="7"/>
            <c:invertIfNegative val="0"/>
            <c:bubble3D val="0"/>
            <c:spPr>
              <a:solidFill>
                <a:srgbClr val="00CCCC"/>
              </a:solidFill>
              <a:effectLst/>
            </c:spPr>
            <c:extLst>
              <c:ext xmlns:c16="http://schemas.microsoft.com/office/drawing/2014/chart" uri="{C3380CC4-5D6E-409C-BE32-E72D297353CC}">
                <c16:uniqueId val="{00000083-F2A6-42CA-A18B-66723C091973}"/>
              </c:ext>
            </c:extLst>
          </c:dPt>
          <c:dPt>
            <c:idx val="8"/>
            <c:invertIfNegative val="0"/>
            <c:bubble3D val="0"/>
            <c:spPr>
              <a:solidFill>
                <a:srgbClr val="00CCCC"/>
              </a:solidFill>
              <a:effectLst/>
            </c:spPr>
            <c:extLst>
              <c:ext xmlns:c16="http://schemas.microsoft.com/office/drawing/2014/chart" uri="{C3380CC4-5D6E-409C-BE32-E72D297353CC}">
                <c16:uniqueId val="{00000085-F2A6-42CA-A18B-66723C091973}"/>
              </c:ext>
            </c:extLst>
          </c:dPt>
          <c:dPt>
            <c:idx val="9"/>
            <c:invertIfNegative val="0"/>
            <c:bubble3D val="0"/>
            <c:spPr>
              <a:solidFill>
                <a:srgbClr val="00CCCC"/>
              </a:solidFill>
              <a:effectLst/>
            </c:spPr>
            <c:extLst>
              <c:ext xmlns:c16="http://schemas.microsoft.com/office/drawing/2014/chart" uri="{C3380CC4-5D6E-409C-BE32-E72D297353CC}">
                <c16:uniqueId val="{00000087-F2A6-42CA-A18B-66723C091973}"/>
              </c:ext>
            </c:extLst>
          </c:dPt>
          <c:dPt>
            <c:idx val="10"/>
            <c:invertIfNegative val="0"/>
            <c:bubble3D val="0"/>
            <c:spPr>
              <a:solidFill>
                <a:srgbClr val="00CCCC"/>
              </a:solidFill>
              <a:effectLst/>
            </c:spPr>
            <c:extLst>
              <c:ext xmlns:c16="http://schemas.microsoft.com/office/drawing/2014/chart" uri="{C3380CC4-5D6E-409C-BE32-E72D297353CC}">
                <c16:uniqueId val="{00000089-F2A6-42CA-A18B-66723C091973}"/>
              </c:ext>
            </c:extLst>
          </c:dPt>
          <c:dPt>
            <c:idx val="11"/>
            <c:invertIfNegative val="0"/>
            <c:bubble3D val="0"/>
            <c:spPr>
              <a:solidFill>
                <a:srgbClr val="00CCCC"/>
              </a:solidFill>
              <a:effectLst/>
            </c:spPr>
            <c:extLst>
              <c:ext xmlns:c16="http://schemas.microsoft.com/office/drawing/2014/chart" uri="{C3380CC4-5D6E-409C-BE32-E72D297353CC}">
                <c16:uniqueId val="{0000008B-F2A6-42CA-A18B-66723C091973}"/>
              </c:ext>
            </c:extLst>
          </c:dPt>
          <c:dPt>
            <c:idx val="12"/>
            <c:invertIfNegative val="0"/>
            <c:bubble3D val="0"/>
            <c:spPr>
              <a:solidFill>
                <a:srgbClr val="00CCCC"/>
              </a:solidFill>
              <a:effectLst/>
            </c:spPr>
            <c:extLst>
              <c:ext xmlns:c16="http://schemas.microsoft.com/office/drawing/2014/chart" uri="{C3380CC4-5D6E-409C-BE32-E72D297353CC}">
                <c16:uniqueId val="{0000008D-F2A6-42CA-A18B-66723C091973}"/>
              </c:ext>
            </c:extLst>
          </c:dPt>
          <c:dPt>
            <c:idx val="13"/>
            <c:invertIfNegative val="0"/>
            <c:bubble3D val="0"/>
            <c:spPr>
              <a:solidFill>
                <a:srgbClr val="00CCCC"/>
              </a:solidFill>
              <a:effectLst/>
            </c:spPr>
            <c:extLst>
              <c:ext xmlns:c16="http://schemas.microsoft.com/office/drawing/2014/chart" uri="{C3380CC4-5D6E-409C-BE32-E72D297353CC}">
                <c16:uniqueId val="{0000008F-F2A6-42CA-A18B-66723C091973}"/>
              </c:ext>
            </c:extLst>
          </c:dPt>
          <c:cat>
            <c:strLit>
              <c:ptCount val="14"/>
              <c:pt idx="0">
                <c:v>Naantali</c:v>
              </c:pt>
              <c:pt idx="1">
                <c:v>Oulu</c:v>
              </c:pt>
              <c:pt idx="2">
                <c:v>--&gt;  Rauma</c:v>
              </c:pt>
              <c:pt idx="3">
                <c:v>Lappeenranta</c:v>
              </c:pt>
              <c:pt idx="4">
                <c:v>Hanko</c:v>
              </c:pt>
              <c:pt idx="5">
                <c:v>Forssa</c:v>
              </c:pt>
              <c:pt idx="6">
                <c:v>Masku</c:v>
              </c:pt>
              <c:pt idx="7">
                <c:v>Kangasala</c:v>
              </c:pt>
              <c:pt idx="8">
                <c:v>Lieto</c:v>
              </c:pt>
              <c:pt idx="9">
                <c:v>Vihti</c:v>
              </c:pt>
              <c:pt idx="10">
                <c:v>Varkaus</c:v>
              </c:pt>
              <c:pt idx="11">
                <c:v>Rusko</c:v>
              </c:pt>
              <c:pt idx="12">
                <c:v>Sipoo</c:v>
              </c:pt>
              <c:pt idx="13">
                <c:v>Lempäälä</c:v>
              </c:pt>
            </c:strLit>
          </c:cat>
          <c:val>
            <c:numLit>
              <c:formatCode>General</c:formatCode>
              <c:ptCount val="14"/>
              <c:pt idx="0">
                <c:v>0.2650454044342041</c:v>
              </c:pt>
              <c:pt idx="1">
                <c:v>0.1127639040350914</c:v>
              </c:pt>
              <c:pt idx="2">
                <c:v>0.40614795684814453</c:v>
              </c:pt>
              <c:pt idx="3">
                <c:v>0.23543176054954529</c:v>
              </c:pt>
              <c:pt idx="4">
                <c:v>1.0515363216400146</c:v>
              </c:pt>
              <c:pt idx="5">
                <c:v>0.49454590678215027</c:v>
              </c:pt>
              <c:pt idx="6">
                <c:v>0.40166273713111877</c:v>
              </c:pt>
              <c:pt idx="7">
                <c:v>0.44592908024787903</c:v>
              </c:pt>
              <c:pt idx="8">
                <c:v>0.36746698617935181</c:v>
              </c:pt>
              <c:pt idx="9">
                <c:v>0.38015946745872498</c:v>
              </c:pt>
              <c:pt idx="10">
                <c:v>0.42946705222129822</c:v>
              </c:pt>
              <c:pt idx="11">
                <c:v>0.33289697766304016</c:v>
              </c:pt>
              <c:pt idx="12">
                <c:v>0.2383124828338623</c:v>
              </c:pt>
              <c:pt idx="13">
                <c:v>0.42028909921646118</c:v>
              </c:pt>
            </c:numLit>
          </c:val>
          <c:extLst>
            <c:ext xmlns:c16="http://schemas.microsoft.com/office/drawing/2014/chart" uri="{C3380CC4-5D6E-409C-BE32-E72D297353CC}">
              <c16:uniqueId val="{00000090-F2A6-42CA-A18B-66723C091973}"/>
            </c:ext>
          </c:extLst>
        </c:ser>
        <c:ser>
          <c:idx val="5"/>
          <c:order val="5"/>
          <c:tx>
            <c:v>Tieliikenne</c:v>
          </c:tx>
          <c:spPr>
            <a:solidFill>
              <a:srgbClr val="006666"/>
            </a:solidFill>
          </c:spPr>
          <c:invertIfNegative val="0"/>
          <c:dPt>
            <c:idx val="0"/>
            <c:invertIfNegative val="0"/>
            <c:bubble3D val="0"/>
            <c:spPr>
              <a:solidFill>
                <a:srgbClr val="006666"/>
              </a:solidFill>
              <a:effectLst/>
            </c:spPr>
            <c:extLst>
              <c:ext xmlns:c16="http://schemas.microsoft.com/office/drawing/2014/chart" uri="{C3380CC4-5D6E-409C-BE32-E72D297353CC}">
                <c16:uniqueId val="{00000092-F2A6-42CA-A18B-66723C091973}"/>
              </c:ext>
            </c:extLst>
          </c:dPt>
          <c:dPt>
            <c:idx val="1"/>
            <c:invertIfNegative val="0"/>
            <c:bubble3D val="0"/>
            <c:spPr>
              <a:solidFill>
                <a:srgbClr val="006666"/>
              </a:solidFill>
              <a:effectLst/>
            </c:spPr>
            <c:extLst>
              <c:ext xmlns:c16="http://schemas.microsoft.com/office/drawing/2014/chart" uri="{C3380CC4-5D6E-409C-BE32-E72D297353CC}">
                <c16:uniqueId val="{00000094-F2A6-42CA-A18B-66723C091973}"/>
              </c:ext>
            </c:extLst>
          </c:dPt>
          <c:dPt>
            <c:idx val="2"/>
            <c:invertIfNegative val="0"/>
            <c:bubble3D val="0"/>
            <c:spPr>
              <a:solidFill>
                <a:srgbClr val="006666"/>
              </a:solidFill>
              <a:effectLst>
                <a:outerShdw dist="35921" dir="2700000" algn="br">
                  <a:srgbClr val="000000"/>
                </a:outerShdw>
              </a:effectLst>
            </c:spPr>
            <c:extLst>
              <c:ext xmlns:c16="http://schemas.microsoft.com/office/drawing/2014/chart" uri="{C3380CC4-5D6E-409C-BE32-E72D297353CC}">
                <c16:uniqueId val="{00000096-F2A6-42CA-A18B-66723C091973}"/>
              </c:ext>
            </c:extLst>
          </c:dPt>
          <c:dPt>
            <c:idx val="3"/>
            <c:invertIfNegative val="0"/>
            <c:bubble3D val="0"/>
            <c:spPr>
              <a:solidFill>
                <a:srgbClr val="006666"/>
              </a:solidFill>
              <a:effectLst/>
            </c:spPr>
            <c:extLst>
              <c:ext xmlns:c16="http://schemas.microsoft.com/office/drawing/2014/chart" uri="{C3380CC4-5D6E-409C-BE32-E72D297353CC}">
                <c16:uniqueId val="{00000098-F2A6-42CA-A18B-66723C091973}"/>
              </c:ext>
            </c:extLst>
          </c:dPt>
          <c:dPt>
            <c:idx val="4"/>
            <c:invertIfNegative val="0"/>
            <c:bubble3D val="0"/>
            <c:spPr>
              <a:solidFill>
                <a:srgbClr val="006666"/>
              </a:solidFill>
              <a:effectLst/>
            </c:spPr>
            <c:extLst>
              <c:ext xmlns:c16="http://schemas.microsoft.com/office/drawing/2014/chart" uri="{C3380CC4-5D6E-409C-BE32-E72D297353CC}">
                <c16:uniqueId val="{0000009A-F2A6-42CA-A18B-66723C091973}"/>
              </c:ext>
            </c:extLst>
          </c:dPt>
          <c:dPt>
            <c:idx val="5"/>
            <c:invertIfNegative val="0"/>
            <c:bubble3D val="0"/>
            <c:spPr>
              <a:solidFill>
                <a:srgbClr val="006666"/>
              </a:solidFill>
              <a:effectLst/>
            </c:spPr>
            <c:extLst>
              <c:ext xmlns:c16="http://schemas.microsoft.com/office/drawing/2014/chart" uri="{C3380CC4-5D6E-409C-BE32-E72D297353CC}">
                <c16:uniqueId val="{0000009C-F2A6-42CA-A18B-66723C091973}"/>
              </c:ext>
            </c:extLst>
          </c:dPt>
          <c:dPt>
            <c:idx val="6"/>
            <c:invertIfNegative val="0"/>
            <c:bubble3D val="0"/>
            <c:spPr>
              <a:solidFill>
                <a:srgbClr val="006666"/>
              </a:solidFill>
              <a:effectLst/>
            </c:spPr>
            <c:extLst>
              <c:ext xmlns:c16="http://schemas.microsoft.com/office/drawing/2014/chart" uri="{C3380CC4-5D6E-409C-BE32-E72D297353CC}">
                <c16:uniqueId val="{0000009E-F2A6-42CA-A18B-66723C091973}"/>
              </c:ext>
            </c:extLst>
          </c:dPt>
          <c:dPt>
            <c:idx val="7"/>
            <c:invertIfNegative val="0"/>
            <c:bubble3D val="0"/>
            <c:spPr>
              <a:solidFill>
                <a:srgbClr val="006666"/>
              </a:solidFill>
              <a:effectLst/>
            </c:spPr>
            <c:extLst>
              <c:ext xmlns:c16="http://schemas.microsoft.com/office/drawing/2014/chart" uri="{C3380CC4-5D6E-409C-BE32-E72D297353CC}">
                <c16:uniqueId val="{000000A0-F2A6-42CA-A18B-66723C091973}"/>
              </c:ext>
            </c:extLst>
          </c:dPt>
          <c:dPt>
            <c:idx val="8"/>
            <c:invertIfNegative val="0"/>
            <c:bubble3D val="0"/>
            <c:spPr>
              <a:solidFill>
                <a:srgbClr val="006666"/>
              </a:solidFill>
              <a:effectLst/>
            </c:spPr>
            <c:extLst>
              <c:ext xmlns:c16="http://schemas.microsoft.com/office/drawing/2014/chart" uri="{C3380CC4-5D6E-409C-BE32-E72D297353CC}">
                <c16:uniqueId val="{000000A2-F2A6-42CA-A18B-66723C091973}"/>
              </c:ext>
            </c:extLst>
          </c:dPt>
          <c:dPt>
            <c:idx val="9"/>
            <c:invertIfNegative val="0"/>
            <c:bubble3D val="0"/>
            <c:spPr>
              <a:solidFill>
                <a:srgbClr val="006666"/>
              </a:solidFill>
              <a:effectLst/>
            </c:spPr>
            <c:extLst>
              <c:ext xmlns:c16="http://schemas.microsoft.com/office/drawing/2014/chart" uri="{C3380CC4-5D6E-409C-BE32-E72D297353CC}">
                <c16:uniqueId val="{000000A4-F2A6-42CA-A18B-66723C091973}"/>
              </c:ext>
            </c:extLst>
          </c:dPt>
          <c:dPt>
            <c:idx val="10"/>
            <c:invertIfNegative val="0"/>
            <c:bubble3D val="0"/>
            <c:spPr>
              <a:solidFill>
                <a:srgbClr val="006666"/>
              </a:solidFill>
              <a:effectLst/>
            </c:spPr>
            <c:extLst>
              <c:ext xmlns:c16="http://schemas.microsoft.com/office/drawing/2014/chart" uri="{C3380CC4-5D6E-409C-BE32-E72D297353CC}">
                <c16:uniqueId val="{000000A6-F2A6-42CA-A18B-66723C091973}"/>
              </c:ext>
            </c:extLst>
          </c:dPt>
          <c:dPt>
            <c:idx val="11"/>
            <c:invertIfNegative val="0"/>
            <c:bubble3D val="0"/>
            <c:spPr>
              <a:solidFill>
                <a:srgbClr val="006666"/>
              </a:solidFill>
              <a:effectLst/>
            </c:spPr>
            <c:extLst>
              <c:ext xmlns:c16="http://schemas.microsoft.com/office/drawing/2014/chart" uri="{C3380CC4-5D6E-409C-BE32-E72D297353CC}">
                <c16:uniqueId val="{000000A8-F2A6-42CA-A18B-66723C091973}"/>
              </c:ext>
            </c:extLst>
          </c:dPt>
          <c:dPt>
            <c:idx val="12"/>
            <c:invertIfNegative val="0"/>
            <c:bubble3D val="0"/>
            <c:spPr>
              <a:solidFill>
                <a:srgbClr val="006666"/>
              </a:solidFill>
              <a:effectLst/>
            </c:spPr>
            <c:extLst>
              <c:ext xmlns:c16="http://schemas.microsoft.com/office/drawing/2014/chart" uri="{C3380CC4-5D6E-409C-BE32-E72D297353CC}">
                <c16:uniqueId val="{000000AA-F2A6-42CA-A18B-66723C091973}"/>
              </c:ext>
            </c:extLst>
          </c:dPt>
          <c:dPt>
            <c:idx val="13"/>
            <c:invertIfNegative val="0"/>
            <c:bubble3D val="0"/>
            <c:spPr>
              <a:solidFill>
                <a:srgbClr val="006666"/>
              </a:solidFill>
              <a:effectLst/>
            </c:spPr>
            <c:extLst>
              <c:ext xmlns:c16="http://schemas.microsoft.com/office/drawing/2014/chart" uri="{C3380CC4-5D6E-409C-BE32-E72D297353CC}">
                <c16:uniqueId val="{000000AC-F2A6-42CA-A18B-66723C091973}"/>
              </c:ext>
            </c:extLst>
          </c:dPt>
          <c:cat>
            <c:strLit>
              <c:ptCount val="14"/>
              <c:pt idx="0">
                <c:v>Naantali</c:v>
              </c:pt>
              <c:pt idx="1">
                <c:v>Oulu</c:v>
              </c:pt>
              <c:pt idx="2">
                <c:v>--&gt;  Rauma</c:v>
              </c:pt>
              <c:pt idx="3">
                <c:v>Lappeenranta</c:v>
              </c:pt>
              <c:pt idx="4">
                <c:v>Hanko</c:v>
              </c:pt>
              <c:pt idx="5">
                <c:v>Forssa</c:v>
              </c:pt>
              <c:pt idx="6">
                <c:v>Masku</c:v>
              </c:pt>
              <c:pt idx="7">
                <c:v>Kangasala</c:v>
              </c:pt>
              <c:pt idx="8">
                <c:v>Lieto</c:v>
              </c:pt>
              <c:pt idx="9">
                <c:v>Vihti</c:v>
              </c:pt>
              <c:pt idx="10">
                <c:v>Varkaus</c:v>
              </c:pt>
              <c:pt idx="11">
                <c:v>Rusko</c:v>
              </c:pt>
              <c:pt idx="12">
                <c:v>Sipoo</c:v>
              </c:pt>
              <c:pt idx="13">
                <c:v>Lempäälä</c:v>
              </c:pt>
            </c:strLit>
          </c:cat>
          <c:val>
            <c:numLit>
              <c:formatCode>General</c:formatCode>
              <c:ptCount val="14"/>
              <c:pt idx="0">
                <c:v>0.8954588770866394</c:v>
              </c:pt>
              <c:pt idx="1">
                <c:v>1.0973058938980103</c:v>
              </c:pt>
              <c:pt idx="2">
                <c:v>1.1476001739501953</c:v>
              </c:pt>
              <c:pt idx="3">
                <c:v>1.3706187009811401</c:v>
              </c:pt>
              <c:pt idx="4">
                <c:v>1.5481947660446167</c:v>
              </c:pt>
              <c:pt idx="5">
                <c:v>1.1272320747375488</c:v>
              </c:pt>
              <c:pt idx="6">
                <c:v>2.0593090057373047</c:v>
              </c:pt>
              <c:pt idx="7">
                <c:v>1.6189301013946533</c:v>
              </c:pt>
              <c:pt idx="8">
                <c:v>1.8854372501373291</c:v>
              </c:pt>
              <c:pt idx="9">
                <c:v>2.3197956085205078</c:v>
              </c:pt>
              <c:pt idx="10">
                <c:v>1.0974175930023193</c:v>
              </c:pt>
              <c:pt idx="11">
                <c:v>1.0726262331008911</c:v>
              </c:pt>
              <c:pt idx="12">
                <c:v>2.3988234996795654</c:v>
              </c:pt>
              <c:pt idx="13">
                <c:v>2.9969527721405029</c:v>
              </c:pt>
            </c:numLit>
          </c:val>
          <c:extLst>
            <c:ext xmlns:c16="http://schemas.microsoft.com/office/drawing/2014/chart" uri="{C3380CC4-5D6E-409C-BE32-E72D297353CC}">
              <c16:uniqueId val="{000000AD-F2A6-42CA-A18B-66723C091973}"/>
            </c:ext>
          </c:extLst>
        </c:ser>
        <c:ser>
          <c:idx val="6"/>
          <c:order val="6"/>
          <c:tx>
            <c:v>Maatalous</c:v>
          </c:tx>
          <c:spPr>
            <a:solidFill>
              <a:srgbClr val="0080FF"/>
            </a:solidFill>
          </c:spPr>
          <c:invertIfNegative val="0"/>
          <c:dPt>
            <c:idx val="0"/>
            <c:invertIfNegative val="0"/>
            <c:bubble3D val="0"/>
            <c:spPr>
              <a:solidFill>
                <a:srgbClr val="0080FF"/>
              </a:solidFill>
              <a:effectLst/>
            </c:spPr>
            <c:extLst>
              <c:ext xmlns:c16="http://schemas.microsoft.com/office/drawing/2014/chart" uri="{C3380CC4-5D6E-409C-BE32-E72D297353CC}">
                <c16:uniqueId val="{000000AF-F2A6-42CA-A18B-66723C091973}"/>
              </c:ext>
            </c:extLst>
          </c:dPt>
          <c:dPt>
            <c:idx val="1"/>
            <c:invertIfNegative val="0"/>
            <c:bubble3D val="0"/>
            <c:spPr>
              <a:solidFill>
                <a:srgbClr val="0080FF"/>
              </a:solidFill>
              <a:effectLst/>
            </c:spPr>
            <c:extLst>
              <c:ext xmlns:c16="http://schemas.microsoft.com/office/drawing/2014/chart" uri="{C3380CC4-5D6E-409C-BE32-E72D297353CC}">
                <c16:uniqueId val="{000000B1-F2A6-42CA-A18B-66723C091973}"/>
              </c:ext>
            </c:extLst>
          </c:dPt>
          <c:dPt>
            <c:idx val="2"/>
            <c:invertIfNegative val="0"/>
            <c:bubble3D val="0"/>
            <c:spPr>
              <a:solidFill>
                <a:srgbClr val="0080FF"/>
              </a:solidFill>
              <a:effectLst>
                <a:outerShdw dist="35921" dir="2700000" algn="br">
                  <a:srgbClr val="000000"/>
                </a:outerShdw>
              </a:effectLst>
            </c:spPr>
            <c:extLst>
              <c:ext xmlns:c16="http://schemas.microsoft.com/office/drawing/2014/chart" uri="{C3380CC4-5D6E-409C-BE32-E72D297353CC}">
                <c16:uniqueId val="{000000B3-F2A6-42CA-A18B-66723C091973}"/>
              </c:ext>
            </c:extLst>
          </c:dPt>
          <c:dPt>
            <c:idx val="3"/>
            <c:invertIfNegative val="0"/>
            <c:bubble3D val="0"/>
            <c:spPr>
              <a:solidFill>
                <a:srgbClr val="0080FF"/>
              </a:solidFill>
              <a:effectLst/>
            </c:spPr>
            <c:extLst>
              <c:ext xmlns:c16="http://schemas.microsoft.com/office/drawing/2014/chart" uri="{C3380CC4-5D6E-409C-BE32-E72D297353CC}">
                <c16:uniqueId val="{000000B5-F2A6-42CA-A18B-66723C091973}"/>
              </c:ext>
            </c:extLst>
          </c:dPt>
          <c:dPt>
            <c:idx val="4"/>
            <c:invertIfNegative val="0"/>
            <c:bubble3D val="0"/>
            <c:spPr>
              <a:solidFill>
                <a:srgbClr val="0080FF"/>
              </a:solidFill>
              <a:effectLst/>
            </c:spPr>
            <c:extLst>
              <c:ext xmlns:c16="http://schemas.microsoft.com/office/drawing/2014/chart" uri="{C3380CC4-5D6E-409C-BE32-E72D297353CC}">
                <c16:uniqueId val="{000000B7-F2A6-42CA-A18B-66723C091973}"/>
              </c:ext>
            </c:extLst>
          </c:dPt>
          <c:dPt>
            <c:idx val="5"/>
            <c:invertIfNegative val="0"/>
            <c:bubble3D val="0"/>
            <c:spPr>
              <a:solidFill>
                <a:srgbClr val="0080FF"/>
              </a:solidFill>
              <a:effectLst/>
            </c:spPr>
            <c:extLst>
              <c:ext xmlns:c16="http://schemas.microsoft.com/office/drawing/2014/chart" uri="{C3380CC4-5D6E-409C-BE32-E72D297353CC}">
                <c16:uniqueId val="{000000B9-F2A6-42CA-A18B-66723C091973}"/>
              </c:ext>
            </c:extLst>
          </c:dPt>
          <c:dPt>
            <c:idx val="6"/>
            <c:invertIfNegative val="0"/>
            <c:bubble3D val="0"/>
            <c:spPr>
              <a:solidFill>
                <a:srgbClr val="0080FF"/>
              </a:solidFill>
              <a:effectLst/>
            </c:spPr>
            <c:extLst>
              <c:ext xmlns:c16="http://schemas.microsoft.com/office/drawing/2014/chart" uri="{C3380CC4-5D6E-409C-BE32-E72D297353CC}">
                <c16:uniqueId val="{000000BB-F2A6-42CA-A18B-66723C091973}"/>
              </c:ext>
            </c:extLst>
          </c:dPt>
          <c:dPt>
            <c:idx val="7"/>
            <c:invertIfNegative val="0"/>
            <c:bubble3D val="0"/>
            <c:spPr>
              <a:solidFill>
                <a:srgbClr val="0080FF"/>
              </a:solidFill>
              <a:effectLst/>
            </c:spPr>
            <c:extLst>
              <c:ext xmlns:c16="http://schemas.microsoft.com/office/drawing/2014/chart" uri="{C3380CC4-5D6E-409C-BE32-E72D297353CC}">
                <c16:uniqueId val="{000000BD-F2A6-42CA-A18B-66723C091973}"/>
              </c:ext>
            </c:extLst>
          </c:dPt>
          <c:dPt>
            <c:idx val="8"/>
            <c:invertIfNegative val="0"/>
            <c:bubble3D val="0"/>
            <c:spPr>
              <a:solidFill>
                <a:srgbClr val="0080FF"/>
              </a:solidFill>
              <a:effectLst/>
            </c:spPr>
            <c:extLst>
              <c:ext xmlns:c16="http://schemas.microsoft.com/office/drawing/2014/chart" uri="{C3380CC4-5D6E-409C-BE32-E72D297353CC}">
                <c16:uniqueId val="{000000BF-F2A6-42CA-A18B-66723C091973}"/>
              </c:ext>
            </c:extLst>
          </c:dPt>
          <c:dPt>
            <c:idx val="9"/>
            <c:invertIfNegative val="0"/>
            <c:bubble3D val="0"/>
            <c:spPr>
              <a:solidFill>
                <a:srgbClr val="0080FF"/>
              </a:solidFill>
              <a:effectLst/>
            </c:spPr>
            <c:extLst>
              <c:ext xmlns:c16="http://schemas.microsoft.com/office/drawing/2014/chart" uri="{C3380CC4-5D6E-409C-BE32-E72D297353CC}">
                <c16:uniqueId val="{000000C1-F2A6-42CA-A18B-66723C091973}"/>
              </c:ext>
            </c:extLst>
          </c:dPt>
          <c:dPt>
            <c:idx val="10"/>
            <c:invertIfNegative val="0"/>
            <c:bubble3D val="0"/>
            <c:spPr>
              <a:solidFill>
                <a:srgbClr val="0080FF"/>
              </a:solidFill>
              <a:effectLst/>
            </c:spPr>
            <c:extLst>
              <c:ext xmlns:c16="http://schemas.microsoft.com/office/drawing/2014/chart" uri="{C3380CC4-5D6E-409C-BE32-E72D297353CC}">
                <c16:uniqueId val="{000000C3-F2A6-42CA-A18B-66723C091973}"/>
              </c:ext>
            </c:extLst>
          </c:dPt>
          <c:dPt>
            <c:idx val="11"/>
            <c:invertIfNegative val="0"/>
            <c:bubble3D val="0"/>
            <c:spPr>
              <a:solidFill>
                <a:srgbClr val="0080FF"/>
              </a:solidFill>
              <a:effectLst/>
            </c:spPr>
            <c:extLst>
              <c:ext xmlns:c16="http://schemas.microsoft.com/office/drawing/2014/chart" uri="{C3380CC4-5D6E-409C-BE32-E72D297353CC}">
                <c16:uniqueId val="{000000C5-F2A6-42CA-A18B-66723C091973}"/>
              </c:ext>
            </c:extLst>
          </c:dPt>
          <c:dPt>
            <c:idx val="12"/>
            <c:invertIfNegative val="0"/>
            <c:bubble3D val="0"/>
            <c:spPr>
              <a:solidFill>
                <a:srgbClr val="0080FF"/>
              </a:solidFill>
              <a:effectLst/>
            </c:spPr>
            <c:extLst>
              <c:ext xmlns:c16="http://schemas.microsoft.com/office/drawing/2014/chart" uri="{C3380CC4-5D6E-409C-BE32-E72D297353CC}">
                <c16:uniqueId val="{000000C7-F2A6-42CA-A18B-66723C091973}"/>
              </c:ext>
            </c:extLst>
          </c:dPt>
          <c:dPt>
            <c:idx val="13"/>
            <c:invertIfNegative val="0"/>
            <c:bubble3D val="0"/>
            <c:spPr>
              <a:solidFill>
                <a:srgbClr val="0080FF"/>
              </a:solidFill>
              <a:effectLst/>
            </c:spPr>
            <c:extLst>
              <c:ext xmlns:c16="http://schemas.microsoft.com/office/drawing/2014/chart" uri="{C3380CC4-5D6E-409C-BE32-E72D297353CC}">
                <c16:uniqueId val="{000000C9-F2A6-42CA-A18B-66723C091973}"/>
              </c:ext>
            </c:extLst>
          </c:dPt>
          <c:cat>
            <c:strLit>
              <c:ptCount val="14"/>
              <c:pt idx="0">
                <c:v>Naantali</c:v>
              </c:pt>
              <c:pt idx="1">
                <c:v>Oulu</c:v>
              </c:pt>
              <c:pt idx="2">
                <c:v>--&gt;  Rauma</c:v>
              </c:pt>
              <c:pt idx="3">
                <c:v>Lappeenranta</c:v>
              </c:pt>
              <c:pt idx="4">
                <c:v>Hanko</c:v>
              </c:pt>
              <c:pt idx="5">
                <c:v>Forssa</c:v>
              </c:pt>
              <c:pt idx="6">
                <c:v>Masku</c:v>
              </c:pt>
              <c:pt idx="7">
                <c:v>Kangasala</c:v>
              </c:pt>
              <c:pt idx="8">
                <c:v>Lieto</c:v>
              </c:pt>
              <c:pt idx="9">
                <c:v>Vihti</c:v>
              </c:pt>
              <c:pt idx="10">
                <c:v>Varkaus</c:v>
              </c:pt>
              <c:pt idx="11">
                <c:v>Rusko</c:v>
              </c:pt>
              <c:pt idx="12">
                <c:v>Sipoo</c:v>
              </c:pt>
              <c:pt idx="13">
                <c:v>Lempäälä</c:v>
              </c:pt>
            </c:strLit>
          </c:cat>
          <c:val>
            <c:numLit>
              <c:formatCode>General</c:formatCode>
              <c:ptCount val="14"/>
              <c:pt idx="0">
                <c:v>0.31476849317550659</c:v>
              </c:pt>
              <c:pt idx="1">
                <c:v>8.7643221020698547E-2</c:v>
              </c:pt>
              <c:pt idx="2">
                <c:v>0.25021737813949585</c:v>
              </c:pt>
              <c:pt idx="3">
                <c:v>0.42352443933486938</c:v>
              </c:pt>
              <c:pt idx="4">
                <c:v>5.2345778793096542E-2</c:v>
              </c:pt>
              <c:pt idx="5">
                <c:v>0.78608918190002441</c:v>
              </c:pt>
              <c:pt idx="6">
                <c:v>0.66511446237564087</c:v>
              </c:pt>
              <c:pt idx="7">
                <c:v>0.83017599582672119</c:v>
              </c:pt>
              <c:pt idx="8">
                <c:v>0.85009360313415527</c:v>
              </c:pt>
              <c:pt idx="9">
                <c:v>0.51564240455627441</c:v>
              </c:pt>
              <c:pt idx="10">
                <c:v>9.0620003640651703E-2</c:v>
              </c:pt>
              <c:pt idx="11">
                <c:v>2.3616151809692383</c:v>
              </c:pt>
              <c:pt idx="12">
                <c:v>0.39751419425010681</c:v>
              </c:pt>
              <c:pt idx="13">
                <c:v>0.27602377533912659</c:v>
              </c:pt>
            </c:numLit>
          </c:val>
          <c:extLst>
            <c:ext xmlns:c16="http://schemas.microsoft.com/office/drawing/2014/chart" uri="{C3380CC4-5D6E-409C-BE32-E72D297353CC}">
              <c16:uniqueId val="{000000CA-F2A6-42CA-A18B-66723C091973}"/>
            </c:ext>
          </c:extLst>
        </c:ser>
        <c:ser>
          <c:idx val="7"/>
          <c:order val="7"/>
          <c:tx>
            <c:v>Jätehuolto</c:v>
          </c:tx>
          <c:spPr>
            <a:solidFill>
              <a:srgbClr val="004C99"/>
            </a:solidFill>
          </c:spPr>
          <c:invertIfNegative val="0"/>
          <c:dPt>
            <c:idx val="0"/>
            <c:invertIfNegative val="0"/>
            <c:bubble3D val="0"/>
            <c:spPr>
              <a:solidFill>
                <a:srgbClr val="004C99"/>
              </a:solidFill>
              <a:effectLst/>
            </c:spPr>
            <c:extLst>
              <c:ext xmlns:c16="http://schemas.microsoft.com/office/drawing/2014/chart" uri="{C3380CC4-5D6E-409C-BE32-E72D297353CC}">
                <c16:uniqueId val="{000000CC-F2A6-42CA-A18B-66723C091973}"/>
              </c:ext>
            </c:extLst>
          </c:dPt>
          <c:dPt>
            <c:idx val="1"/>
            <c:invertIfNegative val="0"/>
            <c:bubble3D val="0"/>
            <c:spPr>
              <a:solidFill>
                <a:srgbClr val="004C99"/>
              </a:solidFill>
              <a:effectLst/>
            </c:spPr>
            <c:extLst>
              <c:ext xmlns:c16="http://schemas.microsoft.com/office/drawing/2014/chart" uri="{C3380CC4-5D6E-409C-BE32-E72D297353CC}">
                <c16:uniqueId val="{000000CE-F2A6-42CA-A18B-66723C091973}"/>
              </c:ext>
            </c:extLst>
          </c:dPt>
          <c:dPt>
            <c:idx val="2"/>
            <c:invertIfNegative val="0"/>
            <c:bubble3D val="0"/>
            <c:spPr>
              <a:solidFill>
                <a:srgbClr val="004C99"/>
              </a:solidFill>
              <a:effectLst>
                <a:outerShdw dist="35921" dir="2700000" algn="br">
                  <a:srgbClr val="000000"/>
                </a:outerShdw>
              </a:effectLst>
            </c:spPr>
            <c:extLst>
              <c:ext xmlns:c16="http://schemas.microsoft.com/office/drawing/2014/chart" uri="{C3380CC4-5D6E-409C-BE32-E72D297353CC}">
                <c16:uniqueId val="{000000D0-F2A6-42CA-A18B-66723C091973}"/>
              </c:ext>
            </c:extLst>
          </c:dPt>
          <c:dPt>
            <c:idx val="3"/>
            <c:invertIfNegative val="0"/>
            <c:bubble3D val="0"/>
            <c:spPr>
              <a:solidFill>
                <a:srgbClr val="004C99"/>
              </a:solidFill>
              <a:effectLst/>
            </c:spPr>
            <c:extLst>
              <c:ext xmlns:c16="http://schemas.microsoft.com/office/drawing/2014/chart" uri="{C3380CC4-5D6E-409C-BE32-E72D297353CC}">
                <c16:uniqueId val="{000000D2-F2A6-42CA-A18B-66723C091973}"/>
              </c:ext>
            </c:extLst>
          </c:dPt>
          <c:dPt>
            <c:idx val="4"/>
            <c:invertIfNegative val="0"/>
            <c:bubble3D val="0"/>
            <c:spPr>
              <a:solidFill>
                <a:srgbClr val="004C99"/>
              </a:solidFill>
              <a:effectLst/>
            </c:spPr>
            <c:extLst>
              <c:ext xmlns:c16="http://schemas.microsoft.com/office/drawing/2014/chart" uri="{C3380CC4-5D6E-409C-BE32-E72D297353CC}">
                <c16:uniqueId val="{000000D4-F2A6-42CA-A18B-66723C091973}"/>
              </c:ext>
            </c:extLst>
          </c:dPt>
          <c:dPt>
            <c:idx val="5"/>
            <c:invertIfNegative val="0"/>
            <c:bubble3D val="0"/>
            <c:spPr>
              <a:solidFill>
                <a:srgbClr val="004C99"/>
              </a:solidFill>
              <a:effectLst/>
            </c:spPr>
            <c:extLst>
              <c:ext xmlns:c16="http://schemas.microsoft.com/office/drawing/2014/chart" uri="{C3380CC4-5D6E-409C-BE32-E72D297353CC}">
                <c16:uniqueId val="{000000D6-F2A6-42CA-A18B-66723C091973}"/>
              </c:ext>
            </c:extLst>
          </c:dPt>
          <c:dPt>
            <c:idx val="6"/>
            <c:invertIfNegative val="0"/>
            <c:bubble3D val="0"/>
            <c:spPr>
              <a:solidFill>
                <a:srgbClr val="004C99"/>
              </a:solidFill>
              <a:effectLst/>
            </c:spPr>
            <c:extLst>
              <c:ext xmlns:c16="http://schemas.microsoft.com/office/drawing/2014/chart" uri="{C3380CC4-5D6E-409C-BE32-E72D297353CC}">
                <c16:uniqueId val="{000000D8-F2A6-42CA-A18B-66723C091973}"/>
              </c:ext>
            </c:extLst>
          </c:dPt>
          <c:dPt>
            <c:idx val="7"/>
            <c:invertIfNegative val="0"/>
            <c:bubble3D val="0"/>
            <c:spPr>
              <a:solidFill>
                <a:srgbClr val="004C99"/>
              </a:solidFill>
              <a:effectLst/>
            </c:spPr>
            <c:extLst>
              <c:ext xmlns:c16="http://schemas.microsoft.com/office/drawing/2014/chart" uri="{C3380CC4-5D6E-409C-BE32-E72D297353CC}">
                <c16:uniqueId val="{000000DA-F2A6-42CA-A18B-66723C091973}"/>
              </c:ext>
            </c:extLst>
          </c:dPt>
          <c:dPt>
            <c:idx val="8"/>
            <c:invertIfNegative val="0"/>
            <c:bubble3D val="0"/>
            <c:spPr>
              <a:solidFill>
                <a:srgbClr val="004C99"/>
              </a:solidFill>
              <a:effectLst/>
            </c:spPr>
            <c:extLst>
              <c:ext xmlns:c16="http://schemas.microsoft.com/office/drawing/2014/chart" uri="{C3380CC4-5D6E-409C-BE32-E72D297353CC}">
                <c16:uniqueId val="{000000DC-F2A6-42CA-A18B-66723C091973}"/>
              </c:ext>
            </c:extLst>
          </c:dPt>
          <c:dPt>
            <c:idx val="9"/>
            <c:invertIfNegative val="0"/>
            <c:bubble3D val="0"/>
            <c:spPr>
              <a:solidFill>
                <a:srgbClr val="004C99"/>
              </a:solidFill>
              <a:effectLst/>
            </c:spPr>
            <c:extLst>
              <c:ext xmlns:c16="http://schemas.microsoft.com/office/drawing/2014/chart" uri="{C3380CC4-5D6E-409C-BE32-E72D297353CC}">
                <c16:uniqueId val="{000000DE-F2A6-42CA-A18B-66723C091973}"/>
              </c:ext>
            </c:extLst>
          </c:dPt>
          <c:dPt>
            <c:idx val="10"/>
            <c:invertIfNegative val="0"/>
            <c:bubble3D val="0"/>
            <c:spPr>
              <a:solidFill>
                <a:srgbClr val="004C99"/>
              </a:solidFill>
              <a:effectLst/>
            </c:spPr>
            <c:extLst>
              <c:ext xmlns:c16="http://schemas.microsoft.com/office/drawing/2014/chart" uri="{C3380CC4-5D6E-409C-BE32-E72D297353CC}">
                <c16:uniqueId val="{000000E0-F2A6-42CA-A18B-66723C091973}"/>
              </c:ext>
            </c:extLst>
          </c:dPt>
          <c:dPt>
            <c:idx val="11"/>
            <c:invertIfNegative val="0"/>
            <c:bubble3D val="0"/>
            <c:spPr>
              <a:solidFill>
                <a:srgbClr val="004C99"/>
              </a:solidFill>
              <a:effectLst/>
            </c:spPr>
            <c:extLst>
              <c:ext xmlns:c16="http://schemas.microsoft.com/office/drawing/2014/chart" uri="{C3380CC4-5D6E-409C-BE32-E72D297353CC}">
                <c16:uniqueId val="{000000E2-F2A6-42CA-A18B-66723C091973}"/>
              </c:ext>
            </c:extLst>
          </c:dPt>
          <c:dPt>
            <c:idx val="12"/>
            <c:invertIfNegative val="0"/>
            <c:bubble3D val="0"/>
            <c:spPr>
              <a:solidFill>
                <a:srgbClr val="004C99"/>
              </a:solidFill>
              <a:effectLst/>
            </c:spPr>
            <c:extLst>
              <c:ext xmlns:c16="http://schemas.microsoft.com/office/drawing/2014/chart" uri="{C3380CC4-5D6E-409C-BE32-E72D297353CC}">
                <c16:uniqueId val="{000000E4-F2A6-42CA-A18B-66723C091973}"/>
              </c:ext>
            </c:extLst>
          </c:dPt>
          <c:dPt>
            <c:idx val="13"/>
            <c:invertIfNegative val="0"/>
            <c:bubble3D val="0"/>
            <c:spPr>
              <a:solidFill>
                <a:srgbClr val="004C99"/>
              </a:solidFill>
              <a:effectLst/>
            </c:spPr>
            <c:extLst>
              <c:ext xmlns:c16="http://schemas.microsoft.com/office/drawing/2014/chart" uri="{C3380CC4-5D6E-409C-BE32-E72D297353CC}">
                <c16:uniqueId val="{000000E6-F2A6-42CA-A18B-66723C091973}"/>
              </c:ext>
            </c:extLst>
          </c:dPt>
          <c:cat>
            <c:strLit>
              <c:ptCount val="14"/>
              <c:pt idx="0">
                <c:v>Naantali</c:v>
              </c:pt>
              <c:pt idx="1">
                <c:v>Oulu</c:v>
              </c:pt>
              <c:pt idx="2">
                <c:v>--&gt;  Rauma</c:v>
              </c:pt>
              <c:pt idx="3">
                <c:v>Lappeenranta</c:v>
              </c:pt>
              <c:pt idx="4">
                <c:v>Hanko</c:v>
              </c:pt>
              <c:pt idx="5">
                <c:v>Forssa</c:v>
              </c:pt>
              <c:pt idx="6">
                <c:v>Masku</c:v>
              </c:pt>
              <c:pt idx="7">
                <c:v>Kangasala</c:v>
              </c:pt>
              <c:pt idx="8">
                <c:v>Lieto</c:v>
              </c:pt>
              <c:pt idx="9">
                <c:v>Vihti</c:v>
              </c:pt>
              <c:pt idx="10">
                <c:v>Varkaus</c:v>
              </c:pt>
              <c:pt idx="11">
                <c:v>Rusko</c:v>
              </c:pt>
              <c:pt idx="12">
                <c:v>Sipoo</c:v>
              </c:pt>
              <c:pt idx="13">
                <c:v>Lempäälä</c:v>
              </c:pt>
            </c:strLit>
          </c:cat>
          <c:val>
            <c:numLit>
              <c:formatCode>General</c:formatCode>
              <c:ptCount val="14"/>
              <c:pt idx="0">
                <c:v>7.593081146478653E-2</c:v>
              </c:pt>
              <c:pt idx="1">
                <c:v>0.27175915241241455</c:v>
              </c:pt>
              <c:pt idx="2">
                <c:v>0.23852244019508362</c:v>
              </c:pt>
              <c:pt idx="3">
                <c:v>0.19748659431934357</c:v>
              </c:pt>
              <c:pt idx="4">
                <c:v>9.7994990646839142E-2</c:v>
              </c:pt>
              <c:pt idx="5">
                <c:v>0.22374273836612701</c:v>
              </c:pt>
              <c:pt idx="6">
                <c:v>8.0997034907341003E-2</c:v>
              </c:pt>
              <c:pt idx="7">
                <c:v>0.16320614516735077</c:v>
              </c:pt>
              <c:pt idx="8">
                <c:v>7.8240767121315002E-2</c:v>
              </c:pt>
              <c:pt idx="9">
                <c:v>0.17901137471199036</c:v>
              </c:pt>
              <c:pt idx="10">
                <c:v>0.7578011155128479</c:v>
              </c:pt>
              <c:pt idx="11">
                <c:v>8.2936353981494904E-2</c:v>
              </c:pt>
              <c:pt idx="12">
                <c:v>0.13647161424160004</c:v>
              </c:pt>
              <c:pt idx="13">
                <c:v>0.15876975655555725</c:v>
              </c:pt>
            </c:numLit>
          </c:val>
          <c:extLst>
            <c:ext xmlns:c16="http://schemas.microsoft.com/office/drawing/2014/chart" uri="{C3380CC4-5D6E-409C-BE32-E72D297353CC}">
              <c16:uniqueId val="{000000E7-F2A6-42CA-A18B-66723C091973}"/>
            </c:ext>
          </c:extLst>
        </c:ser>
        <c:dLbls>
          <c:showLegendKey val="0"/>
          <c:showVal val="0"/>
          <c:showCatName val="0"/>
          <c:showSerName val="0"/>
          <c:showPercent val="0"/>
          <c:showBubbleSize val="0"/>
        </c:dLbls>
        <c:gapWidth val="75"/>
        <c:overlap val="100"/>
        <c:axId val="235422464"/>
        <c:axId val="235424000"/>
      </c:barChart>
      <c:catAx>
        <c:axId val="235422464"/>
        <c:scaling>
          <c:orientation val="minMax"/>
        </c:scaling>
        <c:delete val="0"/>
        <c:axPos val="b"/>
        <c:numFmt formatCode="General" sourceLinked="0"/>
        <c:majorTickMark val="none"/>
        <c:minorTickMark val="none"/>
        <c:tickLblPos val="nextTo"/>
        <c:txPr>
          <a:bodyPr/>
          <a:lstStyle/>
          <a:p>
            <a:pPr>
              <a:defRPr sz="1000" b="0">
                <a:latin typeface="Abadi Extra Light"/>
                <a:ea typeface="Abadi Extra Light"/>
                <a:cs typeface="Abadi Extra Light"/>
              </a:defRPr>
            </a:pPr>
            <a:endParaRPr lang="fi-FI"/>
          </a:p>
        </c:txPr>
        <c:crossAx val="235424000"/>
        <c:crosses val="autoZero"/>
        <c:auto val="1"/>
        <c:lblAlgn val="ctr"/>
        <c:lblOffset val="100"/>
        <c:tickLblSkip val="1"/>
        <c:noMultiLvlLbl val="0"/>
      </c:catAx>
      <c:valAx>
        <c:axId val="235424000"/>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txPr>
          <a:bodyPr/>
          <a:lstStyle/>
          <a:p>
            <a:pPr>
              <a:defRPr sz="1000" b="0">
                <a:latin typeface="Abadi Extra Light"/>
                <a:ea typeface="Abadi Extra Light"/>
                <a:cs typeface="Abadi Extra Light"/>
              </a:defRPr>
            </a:pPr>
            <a:endParaRPr lang="fi-FI"/>
          </a:p>
        </c:txPr>
        <c:crossAx val="235422464"/>
        <c:crosses val="autoZero"/>
        <c:crossBetween val="between"/>
      </c:valAx>
    </c:plotArea>
    <c:legend>
      <c:legendPos val="b"/>
      <c:legendEntry>
        <c:idx val="0"/>
        <c:txPr>
          <a:bodyPr/>
          <a:lstStyle/>
          <a:p>
            <a:pPr>
              <a:defRPr sz="1000" b="0">
                <a:latin typeface="Abadi Extra Light"/>
                <a:ea typeface="Abadi Extra Light"/>
                <a:cs typeface="Abadi Extra Light"/>
              </a:defRPr>
            </a:pPr>
            <a:endParaRPr lang="fi-FI"/>
          </a:p>
        </c:txPr>
      </c:legendEntry>
      <c:legendEntry>
        <c:idx val="1"/>
        <c:txPr>
          <a:bodyPr/>
          <a:lstStyle/>
          <a:p>
            <a:pPr>
              <a:defRPr sz="1000" b="0">
                <a:latin typeface="Abadi Extra Light"/>
                <a:ea typeface="Abadi Extra Light"/>
                <a:cs typeface="Abadi Extra Light"/>
              </a:defRPr>
            </a:pPr>
            <a:endParaRPr lang="fi-FI"/>
          </a:p>
        </c:txPr>
      </c:legendEntry>
      <c:legendEntry>
        <c:idx val="2"/>
        <c:txPr>
          <a:bodyPr/>
          <a:lstStyle/>
          <a:p>
            <a:pPr>
              <a:defRPr sz="1000" b="0">
                <a:latin typeface="Abadi Extra Light"/>
                <a:ea typeface="Abadi Extra Light"/>
                <a:cs typeface="Abadi Extra Light"/>
              </a:defRPr>
            </a:pPr>
            <a:endParaRPr lang="fi-FI"/>
          </a:p>
        </c:txPr>
      </c:legendEntry>
      <c:legendEntry>
        <c:idx val="3"/>
        <c:txPr>
          <a:bodyPr/>
          <a:lstStyle/>
          <a:p>
            <a:pPr>
              <a:defRPr sz="1000" b="0">
                <a:latin typeface="Abadi Extra Light"/>
                <a:ea typeface="Abadi Extra Light"/>
                <a:cs typeface="Abadi Extra Light"/>
              </a:defRPr>
            </a:pPr>
            <a:endParaRPr lang="fi-FI"/>
          </a:p>
        </c:txPr>
      </c:legendEntry>
      <c:legendEntry>
        <c:idx val="4"/>
        <c:txPr>
          <a:bodyPr/>
          <a:lstStyle/>
          <a:p>
            <a:pPr>
              <a:defRPr sz="1000" b="0">
                <a:latin typeface="Abadi Extra Light"/>
                <a:ea typeface="Abadi Extra Light"/>
                <a:cs typeface="Abadi Extra Light"/>
              </a:defRPr>
            </a:pPr>
            <a:endParaRPr lang="fi-FI"/>
          </a:p>
        </c:txPr>
      </c:legendEntry>
      <c:legendEntry>
        <c:idx val="5"/>
        <c:txPr>
          <a:bodyPr/>
          <a:lstStyle/>
          <a:p>
            <a:pPr>
              <a:defRPr sz="1000" b="0">
                <a:latin typeface="Abadi Extra Light"/>
                <a:ea typeface="Abadi Extra Light"/>
                <a:cs typeface="Abadi Extra Light"/>
              </a:defRPr>
            </a:pPr>
            <a:endParaRPr lang="fi-FI"/>
          </a:p>
        </c:txPr>
      </c:legendEntry>
      <c:legendEntry>
        <c:idx val="6"/>
        <c:txPr>
          <a:bodyPr/>
          <a:lstStyle/>
          <a:p>
            <a:pPr>
              <a:defRPr sz="1000" b="0">
                <a:latin typeface="Abadi Extra Light"/>
                <a:ea typeface="Abadi Extra Light"/>
                <a:cs typeface="Abadi Extra Light"/>
              </a:defRPr>
            </a:pPr>
            <a:endParaRPr lang="fi-FI"/>
          </a:p>
        </c:txPr>
      </c:legendEntry>
      <c:legendEntry>
        <c:idx val="7"/>
        <c:txPr>
          <a:bodyPr/>
          <a:lstStyle/>
          <a:p>
            <a:pPr>
              <a:defRPr sz="1000" b="0">
                <a:latin typeface="Abadi Extra Light"/>
                <a:ea typeface="Abadi Extra Light"/>
                <a:cs typeface="Abadi Extra Light"/>
              </a:defRPr>
            </a:pPr>
            <a:endParaRPr lang="fi-FI"/>
          </a:p>
        </c:txPr>
      </c:legendEntry>
      <c:layout>
        <c:manualLayout>
          <c:xMode val="edge"/>
          <c:yMode val="edge"/>
          <c:x val="0.04"/>
          <c:y val="9.7560975609756097E-3"/>
          <c:w val="0.82352941176470584"/>
          <c:h val="8.5365853658536592E-2"/>
        </c:manualLayout>
      </c:layout>
      <c:overlay val="0"/>
      <c:txPr>
        <a:bodyPr/>
        <a:lstStyle/>
        <a:p>
          <a:pPr>
            <a:defRPr sz="600"/>
          </a:pPr>
          <a:endParaRPr lang="fi-FI"/>
        </a:p>
      </c:txPr>
    </c:legend>
    <c:plotVisOnly val="1"/>
    <c:dispBlanksAs val="gap"/>
    <c:showDLblsOverMax val="0"/>
  </c:chart>
  <c:spPr>
    <a:solidFill>
      <a:schemeClr val="bg1"/>
    </a:solidFill>
    <a:ln w="22225">
      <a:solidFill>
        <a:schemeClr val="bg1"/>
      </a:solidFill>
    </a:ln>
    <a:effectLst>
      <a:outerShdw blurRad="50800" dist="38100" dir="2700000" algn="tl" rotWithShape="0">
        <a:prstClr val="black">
          <a:alpha val="40000"/>
        </a:prstClr>
      </a:outerShdw>
    </a:effectLst>
  </c:spPr>
  <c:txPr>
    <a:bodyPr/>
    <a:lstStyle/>
    <a:p>
      <a:pPr>
        <a:defRPr sz="1000" baseline="0"/>
      </a:pPr>
      <a:endParaRPr lang="fi-FI"/>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823529411764706E-2"/>
          <c:y val="0.13501823924551803"/>
          <c:w val="0.95018307449137918"/>
          <c:h val="0.86498173095076791"/>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effectLst/>
            </c:spPr>
            <c:extLst>
              <c:ext xmlns:c16="http://schemas.microsoft.com/office/drawing/2014/chart" uri="{C3380CC4-5D6E-409C-BE32-E72D297353CC}">
                <c16:uniqueId val="{00000001-6AFE-4094-8D9F-D738ACEF0DC2}"/>
              </c:ext>
            </c:extLst>
          </c:dPt>
          <c:dPt>
            <c:idx val="1"/>
            <c:invertIfNegative val="0"/>
            <c:bubble3D val="0"/>
            <c:spPr>
              <a:solidFill>
                <a:srgbClr val="CCFF99"/>
              </a:solidFill>
              <a:effectLst/>
            </c:spPr>
            <c:extLst>
              <c:ext xmlns:c16="http://schemas.microsoft.com/office/drawing/2014/chart" uri="{C3380CC4-5D6E-409C-BE32-E72D297353CC}">
                <c16:uniqueId val="{00000003-6AFE-4094-8D9F-D738ACEF0DC2}"/>
              </c:ext>
            </c:extLst>
          </c:dPt>
          <c:dPt>
            <c:idx val="2"/>
            <c:invertIfNegative val="0"/>
            <c:bubble3D val="0"/>
            <c:spPr>
              <a:solidFill>
                <a:srgbClr val="CCFF99"/>
              </a:solidFill>
              <a:effectLst/>
            </c:spPr>
            <c:extLst>
              <c:ext xmlns:c16="http://schemas.microsoft.com/office/drawing/2014/chart" uri="{C3380CC4-5D6E-409C-BE32-E72D297353CC}">
                <c16:uniqueId val="{00000005-6AFE-4094-8D9F-D738ACEF0DC2}"/>
              </c:ext>
            </c:extLst>
          </c:dPt>
          <c:dPt>
            <c:idx val="3"/>
            <c:invertIfNegative val="0"/>
            <c:bubble3D val="0"/>
            <c:spPr>
              <a:solidFill>
                <a:srgbClr val="CCFF99"/>
              </a:solidFill>
              <a:effectLst/>
            </c:spPr>
            <c:extLst>
              <c:ext xmlns:c16="http://schemas.microsoft.com/office/drawing/2014/chart" uri="{C3380CC4-5D6E-409C-BE32-E72D297353CC}">
                <c16:uniqueId val="{00000007-6AFE-4094-8D9F-D738ACEF0DC2}"/>
              </c:ext>
            </c:extLst>
          </c:dPt>
          <c:dPt>
            <c:idx val="4"/>
            <c:invertIfNegative val="0"/>
            <c:bubble3D val="0"/>
            <c:spPr>
              <a:solidFill>
                <a:srgbClr val="CCFF99"/>
              </a:solidFill>
              <a:effectLst/>
            </c:spPr>
            <c:extLst>
              <c:ext xmlns:c16="http://schemas.microsoft.com/office/drawing/2014/chart" uri="{C3380CC4-5D6E-409C-BE32-E72D297353CC}">
                <c16:uniqueId val="{00000009-6AFE-4094-8D9F-D738ACEF0DC2}"/>
              </c:ext>
            </c:extLst>
          </c:dPt>
          <c:dPt>
            <c:idx val="5"/>
            <c:invertIfNegative val="0"/>
            <c:bubble3D val="0"/>
            <c:spPr>
              <a:solidFill>
                <a:srgbClr val="CCFF99"/>
              </a:solidFill>
              <a:effectLst/>
            </c:spPr>
            <c:extLst>
              <c:ext xmlns:c16="http://schemas.microsoft.com/office/drawing/2014/chart" uri="{C3380CC4-5D6E-409C-BE32-E72D297353CC}">
                <c16:uniqueId val="{0000000B-6AFE-4094-8D9F-D738ACEF0DC2}"/>
              </c:ext>
            </c:extLst>
          </c:dPt>
          <c:dPt>
            <c:idx val="6"/>
            <c:invertIfNegative val="0"/>
            <c:bubble3D val="0"/>
            <c:spPr>
              <a:solidFill>
                <a:srgbClr val="CCFF99"/>
              </a:solidFill>
              <a:effectLst/>
            </c:spPr>
            <c:extLst>
              <c:ext xmlns:c16="http://schemas.microsoft.com/office/drawing/2014/chart" uri="{C3380CC4-5D6E-409C-BE32-E72D297353CC}">
                <c16:uniqueId val="{0000000D-6AFE-4094-8D9F-D738ACEF0DC2}"/>
              </c:ext>
            </c:extLst>
          </c:dPt>
          <c:dPt>
            <c:idx val="7"/>
            <c:invertIfNegative val="0"/>
            <c:bubble3D val="0"/>
            <c:spPr>
              <a:solidFill>
                <a:srgbClr val="CCFF99"/>
              </a:solidFill>
              <a:effectLst/>
            </c:spPr>
            <c:extLst>
              <c:ext xmlns:c16="http://schemas.microsoft.com/office/drawing/2014/chart" uri="{C3380CC4-5D6E-409C-BE32-E72D297353CC}">
                <c16:uniqueId val="{0000000F-6AFE-4094-8D9F-D738ACEF0DC2}"/>
              </c:ext>
            </c:extLst>
          </c:dPt>
          <c:dPt>
            <c:idx val="8"/>
            <c:invertIfNegative val="0"/>
            <c:bubble3D val="0"/>
            <c:spPr>
              <a:solidFill>
                <a:srgbClr val="CCFF99"/>
              </a:solidFill>
              <a:effectLst>
                <a:outerShdw dist="35921" dir="2700000" algn="br">
                  <a:srgbClr val="000000"/>
                </a:outerShdw>
              </a:effectLst>
            </c:spPr>
            <c:extLst>
              <c:ext xmlns:c16="http://schemas.microsoft.com/office/drawing/2014/chart" uri="{C3380CC4-5D6E-409C-BE32-E72D297353CC}">
                <c16:uniqueId val="{00000011-6AFE-4094-8D9F-D738ACEF0DC2}"/>
              </c:ext>
            </c:extLst>
          </c:dPt>
          <c:dPt>
            <c:idx val="9"/>
            <c:invertIfNegative val="0"/>
            <c:bubble3D val="0"/>
            <c:spPr>
              <a:solidFill>
                <a:srgbClr val="CCFF99"/>
              </a:solidFill>
              <a:effectLst/>
            </c:spPr>
            <c:extLst>
              <c:ext xmlns:c16="http://schemas.microsoft.com/office/drawing/2014/chart" uri="{C3380CC4-5D6E-409C-BE32-E72D297353CC}">
                <c16:uniqueId val="{00000013-6AFE-4094-8D9F-D738ACEF0DC2}"/>
              </c:ext>
            </c:extLst>
          </c:dPt>
          <c:dPt>
            <c:idx val="10"/>
            <c:invertIfNegative val="0"/>
            <c:bubble3D val="0"/>
            <c:spPr>
              <a:solidFill>
                <a:srgbClr val="CCFF99"/>
              </a:solidFill>
              <a:effectLst/>
            </c:spPr>
            <c:extLst>
              <c:ext xmlns:c16="http://schemas.microsoft.com/office/drawing/2014/chart" uri="{C3380CC4-5D6E-409C-BE32-E72D297353CC}">
                <c16:uniqueId val="{00000015-6AFE-4094-8D9F-D738ACEF0DC2}"/>
              </c:ext>
            </c:extLst>
          </c:dPt>
          <c:dPt>
            <c:idx val="11"/>
            <c:invertIfNegative val="0"/>
            <c:bubble3D val="0"/>
            <c:spPr>
              <a:solidFill>
                <a:srgbClr val="CCFF99"/>
              </a:solidFill>
              <a:effectLst/>
            </c:spPr>
            <c:extLst>
              <c:ext xmlns:c16="http://schemas.microsoft.com/office/drawing/2014/chart" uri="{C3380CC4-5D6E-409C-BE32-E72D297353CC}">
                <c16:uniqueId val="{00000017-6AFE-4094-8D9F-D738ACEF0DC2}"/>
              </c:ext>
            </c:extLst>
          </c:dPt>
          <c:dPt>
            <c:idx val="12"/>
            <c:invertIfNegative val="0"/>
            <c:bubble3D val="0"/>
            <c:spPr>
              <a:solidFill>
                <a:srgbClr val="CCFF99"/>
              </a:solidFill>
              <a:effectLst/>
            </c:spPr>
            <c:extLst>
              <c:ext xmlns:c16="http://schemas.microsoft.com/office/drawing/2014/chart" uri="{C3380CC4-5D6E-409C-BE32-E72D297353CC}">
                <c16:uniqueId val="{00000019-6AFE-4094-8D9F-D738ACEF0DC2}"/>
              </c:ext>
            </c:extLst>
          </c:dPt>
          <c:dPt>
            <c:idx val="13"/>
            <c:invertIfNegative val="0"/>
            <c:bubble3D val="0"/>
            <c:spPr>
              <a:solidFill>
                <a:srgbClr val="CCFF99"/>
              </a:solidFill>
              <a:effectLst/>
            </c:spPr>
            <c:extLst>
              <c:ext xmlns:c16="http://schemas.microsoft.com/office/drawing/2014/chart" uri="{C3380CC4-5D6E-409C-BE32-E72D297353CC}">
                <c16:uniqueId val="{0000001B-6AFE-4094-8D9F-D738ACEF0DC2}"/>
              </c:ext>
            </c:extLst>
          </c:dPt>
          <c:dPt>
            <c:idx val="14"/>
            <c:invertIfNegative val="0"/>
            <c:bubble3D val="0"/>
            <c:spPr>
              <a:solidFill>
                <a:srgbClr val="CCFF99"/>
              </a:solidFill>
              <a:effectLst/>
            </c:spPr>
            <c:extLst>
              <c:ext xmlns:c16="http://schemas.microsoft.com/office/drawing/2014/chart" uri="{C3380CC4-5D6E-409C-BE32-E72D297353CC}">
                <c16:uniqueId val="{0000001D-6AFE-4094-8D9F-D738ACEF0DC2}"/>
              </c:ext>
            </c:extLst>
          </c:dPt>
          <c:dPt>
            <c:idx val="15"/>
            <c:invertIfNegative val="0"/>
            <c:bubble3D val="0"/>
            <c:spPr>
              <a:solidFill>
                <a:srgbClr val="CCFF99"/>
              </a:solidFill>
              <a:effectLst/>
            </c:spPr>
            <c:extLst>
              <c:ext xmlns:c16="http://schemas.microsoft.com/office/drawing/2014/chart" uri="{C3380CC4-5D6E-409C-BE32-E72D297353CC}">
                <c16:uniqueId val="{0000001F-6AFE-4094-8D9F-D738ACEF0DC2}"/>
              </c:ext>
            </c:extLst>
          </c:dPt>
          <c:dPt>
            <c:idx val="16"/>
            <c:invertIfNegative val="0"/>
            <c:bubble3D val="0"/>
            <c:spPr>
              <a:solidFill>
                <a:srgbClr val="CCFF99"/>
              </a:solidFill>
              <a:effectLst/>
            </c:spPr>
            <c:extLst>
              <c:ext xmlns:c16="http://schemas.microsoft.com/office/drawing/2014/chart" uri="{C3380CC4-5D6E-409C-BE32-E72D297353CC}">
                <c16:uniqueId val="{00000021-6AFE-4094-8D9F-D738ACEF0DC2}"/>
              </c:ext>
            </c:extLst>
          </c:dPt>
          <c:dPt>
            <c:idx val="17"/>
            <c:invertIfNegative val="0"/>
            <c:bubble3D val="0"/>
            <c:spPr>
              <a:solidFill>
                <a:srgbClr val="CCFF99"/>
              </a:solidFill>
              <a:effectLst/>
            </c:spPr>
            <c:extLst>
              <c:ext xmlns:c16="http://schemas.microsoft.com/office/drawing/2014/chart" uri="{C3380CC4-5D6E-409C-BE32-E72D297353CC}">
                <c16:uniqueId val="{00000023-6AFE-4094-8D9F-D738ACEF0DC2}"/>
              </c:ext>
            </c:extLst>
          </c:dPt>
          <c:dPt>
            <c:idx val="18"/>
            <c:invertIfNegative val="0"/>
            <c:bubble3D val="0"/>
            <c:spPr>
              <a:solidFill>
                <a:srgbClr val="CCFF99"/>
              </a:solidFill>
              <a:effectLst/>
            </c:spPr>
            <c:extLst>
              <c:ext xmlns:c16="http://schemas.microsoft.com/office/drawing/2014/chart" uri="{C3380CC4-5D6E-409C-BE32-E72D297353CC}">
                <c16:uniqueId val="{00000025-6AFE-4094-8D9F-D738ACEF0DC2}"/>
              </c:ext>
            </c:extLst>
          </c:dPt>
          <c:dPt>
            <c:idx val="19"/>
            <c:invertIfNegative val="0"/>
            <c:bubble3D val="0"/>
            <c:spPr>
              <a:solidFill>
                <a:srgbClr val="CCFF99"/>
              </a:solidFill>
              <a:effectLst/>
            </c:spPr>
            <c:extLst>
              <c:ext xmlns:c16="http://schemas.microsoft.com/office/drawing/2014/chart" uri="{C3380CC4-5D6E-409C-BE32-E72D297353CC}">
                <c16:uniqueId val="{00000027-6AFE-4094-8D9F-D738ACEF0DC2}"/>
              </c:ext>
            </c:extLst>
          </c:dPt>
          <c:dPt>
            <c:idx val="20"/>
            <c:invertIfNegative val="0"/>
            <c:bubble3D val="0"/>
            <c:spPr>
              <a:solidFill>
                <a:srgbClr val="CCFF99"/>
              </a:solidFill>
              <a:effectLst/>
            </c:spPr>
            <c:extLst>
              <c:ext xmlns:c16="http://schemas.microsoft.com/office/drawing/2014/chart" uri="{C3380CC4-5D6E-409C-BE32-E72D297353CC}">
                <c16:uniqueId val="{00000029-6AFE-4094-8D9F-D738ACEF0DC2}"/>
              </c:ext>
            </c:extLst>
          </c:dPt>
          <c:dPt>
            <c:idx val="21"/>
            <c:invertIfNegative val="0"/>
            <c:bubble3D val="0"/>
            <c:spPr>
              <a:solidFill>
                <a:srgbClr val="CCFF99"/>
              </a:solidFill>
              <a:effectLst/>
            </c:spPr>
            <c:extLst>
              <c:ext xmlns:c16="http://schemas.microsoft.com/office/drawing/2014/chart" uri="{C3380CC4-5D6E-409C-BE32-E72D297353CC}">
                <c16:uniqueId val="{0000002B-6AFE-4094-8D9F-D738ACEF0DC2}"/>
              </c:ext>
            </c:extLst>
          </c:dPt>
          <c:dPt>
            <c:idx val="22"/>
            <c:invertIfNegative val="0"/>
            <c:bubble3D val="0"/>
            <c:spPr>
              <a:solidFill>
                <a:srgbClr val="CCFF99"/>
              </a:solidFill>
              <a:effectLst/>
            </c:spPr>
            <c:extLst>
              <c:ext xmlns:c16="http://schemas.microsoft.com/office/drawing/2014/chart" uri="{C3380CC4-5D6E-409C-BE32-E72D297353CC}">
                <c16:uniqueId val="{0000002D-6AFE-4094-8D9F-D738ACEF0DC2}"/>
              </c:ext>
            </c:extLst>
          </c:dPt>
          <c:dPt>
            <c:idx val="23"/>
            <c:invertIfNegative val="0"/>
            <c:bubble3D val="0"/>
            <c:spPr>
              <a:solidFill>
                <a:srgbClr val="CCFF99"/>
              </a:solidFill>
              <a:effectLst/>
            </c:spPr>
            <c:extLst>
              <c:ext xmlns:c16="http://schemas.microsoft.com/office/drawing/2014/chart" uri="{C3380CC4-5D6E-409C-BE32-E72D297353CC}">
                <c16:uniqueId val="{0000002F-6AFE-4094-8D9F-D738ACEF0DC2}"/>
              </c:ext>
            </c:extLst>
          </c:dPt>
          <c:dPt>
            <c:idx val="24"/>
            <c:invertIfNegative val="0"/>
            <c:bubble3D val="0"/>
            <c:spPr>
              <a:solidFill>
                <a:srgbClr val="CCFF99"/>
              </a:solidFill>
              <a:effectLst/>
            </c:spPr>
            <c:extLst>
              <c:ext xmlns:c16="http://schemas.microsoft.com/office/drawing/2014/chart" uri="{C3380CC4-5D6E-409C-BE32-E72D297353CC}">
                <c16:uniqueId val="{00000031-6AFE-4094-8D9F-D738ACEF0DC2}"/>
              </c:ext>
            </c:extLst>
          </c:dPt>
          <c:dPt>
            <c:idx val="25"/>
            <c:invertIfNegative val="0"/>
            <c:bubble3D val="0"/>
            <c:spPr>
              <a:solidFill>
                <a:srgbClr val="CCFF99"/>
              </a:solidFill>
              <a:effectLst/>
            </c:spPr>
            <c:extLst>
              <c:ext xmlns:c16="http://schemas.microsoft.com/office/drawing/2014/chart" uri="{C3380CC4-5D6E-409C-BE32-E72D297353CC}">
                <c16:uniqueId val="{00000033-6AFE-4094-8D9F-D738ACEF0DC2}"/>
              </c:ext>
            </c:extLst>
          </c:dPt>
          <c:dPt>
            <c:idx val="26"/>
            <c:invertIfNegative val="0"/>
            <c:bubble3D val="0"/>
            <c:spPr>
              <a:solidFill>
                <a:srgbClr val="CCFF99"/>
              </a:solidFill>
              <a:effectLst/>
            </c:spPr>
            <c:extLst>
              <c:ext xmlns:c16="http://schemas.microsoft.com/office/drawing/2014/chart" uri="{C3380CC4-5D6E-409C-BE32-E72D297353CC}">
                <c16:uniqueId val="{00000035-6AFE-4094-8D9F-D738ACEF0DC2}"/>
              </c:ext>
            </c:extLst>
          </c:dPt>
          <c:dPt>
            <c:idx val="27"/>
            <c:invertIfNegative val="0"/>
            <c:bubble3D val="0"/>
            <c:spPr>
              <a:solidFill>
                <a:srgbClr val="CCFF99"/>
              </a:solidFill>
              <a:effectLst/>
            </c:spPr>
            <c:extLst>
              <c:ext xmlns:c16="http://schemas.microsoft.com/office/drawing/2014/chart" uri="{C3380CC4-5D6E-409C-BE32-E72D297353CC}">
                <c16:uniqueId val="{00000037-6AFE-4094-8D9F-D738ACEF0DC2}"/>
              </c:ext>
            </c:extLst>
          </c:dPt>
          <c:dPt>
            <c:idx val="28"/>
            <c:invertIfNegative val="0"/>
            <c:bubble3D val="0"/>
            <c:spPr>
              <a:solidFill>
                <a:srgbClr val="CCFF99"/>
              </a:solidFill>
              <a:effectLst/>
            </c:spPr>
            <c:extLst>
              <c:ext xmlns:c16="http://schemas.microsoft.com/office/drawing/2014/chart" uri="{C3380CC4-5D6E-409C-BE32-E72D297353CC}">
                <c16:uniqueId val="{00000039-6AFE-4094-8D9F-D738ACEF0DC2}"/>
              </c:ext>
            </c:extLst>
          </c:dPt>
          <c:dPt>
            <c:idx val="29"/>
            <c:invertIfNegative val="0"/>
            <c:bubble3D val="0"/>
            <c:spPr>
              <a:solidFill>
                <a:srgbClr val="CCFF99"/>
              </a:solidFill>
              <a:effectLst/>
            </c:spPr>
            <c:extLst>
              <c:ext xmlns:c16="http://schemas.microsoft.com/office/drawing/2014/chart" uri="{C3380CC4-5D6E-409C-BE32-E72D297353CC}">
                <c16:uniqueId val="{0000003B-6AFE-4094-8D9F-D738ACEF0DC2}"/>
              </c:ext>
            </c:extLst>
          </c:dPt>
          <c:dPt>
            <c:idx val="30"/>
            <c:invertIfNegative val="0"/>
            <c:bubble3D val="0"/>
            <c:spPr>
              <a:solidFill>
                <a:srgbClr val="CCFF99"/>
              </a:solidFill>
              <a:effectLst/>
            </c:spPr>
            <c:extLst>
              <c:ext xmlns:c16="http://schemas.microsoft.com/office/drawing/2014/chart" uri="{C3380CC4-5D6E-409C-BE32-E72D297353CC}">
                <c16:uniqueId val="{0000003D-6AFE-4094-8D9F-D738ACEF0DC2}"/>
              </c:ext>
            </c:extLst>
          </c:dPt>
          <c:dPt>
            <c:idx val="31"/>
            <c:invertIfNegative val="0"/>
            <c:bubble3D val="0"/>
            <c:spPr>
              <a:solidFill>
                <a:srgbClr val="CCFF99"/>
              </a:solidFill>
              <a:effectLst/>
            </c:spPr>
            <c:extLst>
              <c:ext xmlns:c16="http://schemas.microsoft.com/office/drawing/2014/chart" uri="{C3380CC4-5D6E-409C-BE32-E72D297353CC}">
                <c16:uniqueId val="{0000003F-6AFE-4094-8D9F-D738ACEF0DC2}"/>
              </c:ext>
            </c:extLst>
          </c:dPt>
          <c:dPt>
            <c:idx val="32"/>
            <c:invertIfNegative val="0"/>
            <c:bubble3D val="0"/>
            <c:spPr>
              <a:solidFill>
                <a:srgbClr val="CCFF99"/>
              </a:solidFill>
              <a:effectLst/>
            </c:spPr>
            <c:extLst>
              <c:ext xmlns:c16="http://schemas.microsoft.com/office/drawing/2014/chart" uri="{C3380CC4-5D6E-409C-BE32-E72D297353CC}">
                <c16:uniqueId val="{00000041-6AFE-4094-8D9F-D738ACEF0DC2}"/>
              </c:ext>
            </c:extLst>
          </c:dPt>
          <c:dPt>
            <c:idx val="33"/>
            <c:invertIfNegative val="0"/>
            <c:bubble3D val="0"/>
            <c:spPr>
              <a:solidFill>
                <a:srgbClr val="CCFF99"/>
              </a:solidFill>
              <a:effectLst/>
            </c:spPr>
            <c:extLst>
              <c:ext xmlns:c16="http://schemas.microsoft.com/office/drawing/2014/chart" uri="{C3380CC4-5D6E-409C-BE32-E72D297353CC}">
                <c16:uniqueId val="{00000043-6AFE-4094-8D9F-D738ACEF0DC2}"/>
              </c:ext>
            </c:extLst>
          </c:dPt>
          <c:dPt>
            <c:idx val="34"/>
            <c:invertIfNegative val="0"/>
            <c:bubble3D val="0"/>
            <c:spPr>
              <a:solidFill>
                <a:srgbClr val="CCFF99"/>
              </a:solidFill>
              <a:effectLst/>
            </c:spPr>
            <c:extLst>
              <c:ext xmlns:c16="http://schemas.microsoft.com/office/drawing/2014/chart" uri="{C3380CC4-5D6E-409C-BE32-E72D297353CC}">
                <c16:uniqueId val="{00000045-6AFE-4094-8D9F-D738ACEF0DC2}"/>
              </c:ext>
            </c:extLst>
          </c:dPt>
          <c:dPt>
            <c:idx val="35"/>
            <c:invertIfNegative val="0"/>
            <c:bubble3D val="0"/>
            <c:spPr>
              <a:solidFill>
                <a:srgbClr val="CCFF99"/>
              </a:solidFill>
              <a:effectLst/>
            </c:spPr>
            <c:extLst>
              <c:ext xmlns:c16="http://schemas.microsoft.com/office/drawing/2014/chart" uri="{C3380CC4-5D6E-409C-BE32-E72D297353CC}">
                <c16:uniqueId val="{00000047-6AFE-4094-8D9F-D738ACEF0DC2}"/>
              </c:ext>
            </c:extLst>
          </c:dPt>
          <c:dPt>
            <c:idx val="36"/>
            <c:invertIfNegative val="0"/>
            <c:bubble3D val="0"/>
            <c:spPr>
              <a:solidFill>
                <a:srgbClr val="CCFF99"/>
              </a:solidFill>
              <a:effectLst/>
            </c:spPr>
            <c:extLst>
              <c:ext xmlns:c16="http://schemas.microsoft.com/office/drawing/2014/chart" uri="{C3380CC4-5D6E-409C-BE32-E72D297353CC}">
                <c16:uniqueId val="{00000049-6AFE-4094-8D9F-D738ACEF0DC2}"/>
              </c:ext>
            </c:extLst>
          </c:dPt>
          <c:dPt>
            <c:idx val="37"/>
            <c:invertIfNegative val="0"/>
            <c:bubble3D val="0"/>
            <c:spPr>
              <a:solidFill>
                <a:srgbClr val="CCFF99"/>
              </a:solidFill>
              <a:effectLst/>
            </c:spPr>
            <c:extLst>
              <c:ext xmlns:c16="http://schemas.microsoft.com/office/drawing/2014/chart" uri="{C3380CC4-5D6E-409C-BE32-E72D297353CC}">
                <c16:uniqueId val="{0000004B-6AFE-4094-8D9F-D738ACEF0DC2}"/>
              </c:ext>
            </c:extLst>
          </c:dPt>
          <c:dPt>
            <c:idx val="38"/>
            <c:invertIfNegative val="0"/>
            <c:bubble3D val="0"/>
            <c:spPr>
              <a:solidFill>
                <a:srgbClr val="CCFF99"/>
              </a:solidFill>
              <a:effectLst/>
            </c:spPr>
            <c:extLst>
              <c:ext xmlns:c16="http://schemas.microsoft.com/office/drawing/2014/chart" uri="{C3380CC4-5D6E-409C-BE32-E72D297353CC}">
                <c16:uniqueId val="{0000004D-6AFE-4094-8D9F-D738ACEF0DC2}"/>
              </c:ext>
            </c:extLst>
          </c:dPt>
          <c:dPt>
            <c:idx val="39"/>
            <c:invertIfNegative val="0"/>
            <c:bubble3D val="0"/>
            <c:spPr>
              <a:solidFill>
                <a:srgbClr val="CCFF99"/>
              </a:solidFill>
              <a:effectLst/>
            </c:spPr>
            <c:extLst>
              <c:ext xmlns:c16="http://schemas.microsoft.com/office/drawing/2014/chart" uri="{C3380CC4-5D6E-409C-BE32-E72D297353CC}">
                <c16:uniqueId val="{0000004F-6AFE-4094-8D9F-D738ACEF0DC2}"/>
              </c:ext>
            </c:extLst>
          </c:dPt>
          <c:dPt>
            <c:idx val="40"/>
            <c:invertIfNegative val="0"/>
            <c:bubble3D val="0"/>
            <c:spPr>
              <a:solidFill>
                <a:srgbClr val="CCFF99"/>
              </a:solidFill>
              <a:effectLst/>
            </c:spPr>
            <c:extLst>
              <c:ext xmlns:c16="http://schemas.microsoft.com/office/drawing/2014/chart" uri="{C3380CC4-5D6E-409C-BE32-E72D297353CC}">
                <c16:uniqueId val="{00000051-6AFE-4094-8D9F-D738ACEF0DC2}"/>
              </c:ext>
            </c:extLst>
          </c:dPt>
          <c:dPt>
            <c:idx val="41"/>
            <c:invertIfNegative val="0"/>
            <c:bubble3D val="0"/>
            <c:spPr>
              <a:solidFill>
                <a:srgbClr val="CCFF99"/>
              </a:solidFill>
              <a:effectLst/>
            </c:spPr>
            <c:extLst>
              <c:ext xmlns:c16="http://schemas.microsoft.com/office/drawing/2014/chart" uri="{C3380CC4-5D6E-409C-BE32-E72D297353CC}">
                <c16:uniqueId val="{00000053-6AFE-4094-8D9F-D738ACEF0DC2}"/>
              </c:ext>
            </c:extLst>
          </c:dPt>
          <c:dPt>
            <c:idx val="42"/>
            <c:invertIfNegative val="0"/>
            <c:bubble3D val="0"/>
            <c:spPr>
              <a:solidFill>
                <a:srgbClr val="CCFF99"/>
              </a:solidFill>
              <a:effectLst/>
            </c:spPr>
            <c:extLst>
              <c:ext xmlns:c16="http://schemas.microsoft.com/office/drawing/2014/chart" uri="{C3380CC4-5D6E-409C-BE32-E72D297353CC}">
                <c16:uniqueId val="{00000055-6AFE-4094-8D9F-D738ACEF0DC2}"/>
              </c:ext>
            </c:extLst>
          </c:dPt>
          <c:dPt>
            <c:idx val="43"/>
            <c:invertIfNegative val="0"/>
            <c:bubble3D val="0"/>
            <c:spPr>
              <a:solidFill>
                <a:srgbClr val="CCFF99"/>
              </a:solidFill>
              <a:effectLst/>
            </c:spPr>
            <c:extLst>
              <c:ext xmlns:c16="http://schemas.microsoft.com/office/drawing/2014/chart" uri="{C3380CC4-5D6E-409C-BE32-E72D297353CC}">
                <c16:uniqueId val="{00000057-6AFE-4094-8D9F-D738ACEF0DC2}"/>
              </c:ext>
            </c:extLst>
          </c:dPt>
          <c:cat>
            <c:strLit>
              <c:ptCount val="44"/>
              <c:pt idx="0">
                <c:v>Turku</c:v>
              </c:pt>
              <c:pt idx="1">
                <c:v>Tampere</c:v>
              </c:pt>
              <c:pt idx="2">
                <c:v>Imatra</c:v>
              </c:pt>
              <c:pt idx="3">
                <c:v>Joensuu</c:v>
              </c:pt>
              <c:pt idx="4">
                <c:v>Lahti</c:v>
              </c:pt>
              <c:pt idx="5">
                <c:v>Naantali</c:v>
              </c:pt>
              <c:pt idx="6">
                <c:v>Nokia</c:v>
              </c:pt>
              <c:pt idx="7">
                <c:v>Kirkkonummi</c:v>
              </c:pt>
              <c:pt idx="8">
                <c:v>Rauma</c:v>
              </c:pt>
              <c:pt idx="9">
                <c:v>Vantaa</c:v>
              </c:pt>
              <c:pt idx="10">
                <c:v>Lappeenranta</c:v>
              </c:pt>
              <c:pt idx="11">
                <c:v>Kemi</c:v>
              </c:pt>
              <c:pt idx="12">
                <c:v>Pirkkala</c:v>
              </c:pt>
              <c:pt idx="13">
                <c:v>Ylöjärvi</c:v>
              </c:pt>
              <c:pt idx="14">
                <c:v>Kotka</c:v>
              </c:pt>
              <c:pt idx="15">
                <c:v>Hanko</c:v>
              </c:pt>
              <c:pt idx="16">
                <c:v>Hyvinkää</c:v>
              </c:pt>
              <c:pt idx="17">
                <c:v>Uusikaupunki</c:v>
              </c:pt>
              <c:pt idx="18">
                <c:v>Masku</c:v>
              </c:pt>
              <c:pt idx="19">
                <c:v>Kangasala</c:v>
              </c:pt>
              <c:pt idx="20">
                <c:v>Kokkola</c:v>
              </c:pt>
              <c:pt idx="21">
                <c:v>Kouvola</c:v>
              </c:pt>
              <c:pt idx="22">
                <c:v>Lohja</c:v>
              </c:pt>
              <c:pt idx="23">
                <c:v>Ylivieska</c:v>
              </c:pt>
              <c:pt idx="24">
                <c:v>Seinäjoki</c:v>
              </c:pt>
              <c:pt idx="25">
                <c:v>Hollola</c:v>
              </c:pt>
              <c:pt idx="26">
                <c:v>Lempäälä</c:v>
              </c:pt>
              <c:pt idx="27">
                <c:v>Hamina</c:v>
              </c:pt>
              <c:pt idx="28">
                <c:v>Äänekoski</c:v>
              </c:pt>
              <c:pt idx="29">
                <c:v>Paimio</c:v>
              </c:pt>
              <c:pt idx="30">
                <c:v>Ilomantsi</c:v>
              </c:pt>
              <c:pt idx="31">
                <c:v>Loviisa</c:v>
              </c:pt>
              <c:pt idx="32">
                <c:v>Sastamala</c:v>
              </c:pt>
              <c:pt idx="33">
                <c:v>Hämeenkyrö</c:v>
              </c:pt>
              <c:pt idx="34">
                <c:v>Orivesi</c:v>
              </c:pt>
              <c:pt idx="35">
                <c:v>Mäntsälä</c:v>
              </c:pt>
              <c:pt idx="36">
                <c:v>Orimattila</c:v>
              </c:pt>
              <c:pt idx="37">
                <c:v>Kuhmoinen</c:v>
              </c:pt>
              <c:pt idx="38">
                <c:v>Padasjoki</c:v>
              </c:pt>
              <c:pt idx="39">
                <c:v>Laitila</c:v>
              </c:pt>
              <c:pt idx="40">
                <c:v>Jokioinen</c:v>
              </c:pt>
              <c:pt idx="41">
                <c:v>Mynämäki</c:v>
              </c:pt>
              <c:pt idx="42">
                <c:v>Loimaa</c:v>
              </c:pt>
              <c:pt idx="43">
                <c:v>Punkalaidun</c:v>
              </c:pt>
            </c:strLit>
          </c:cat>
          <c:val>
            <c:numLit>
              <c:formatCode>General</c:formatCode>
              <c:ptCount val="44"/>
              <c:pt idx="0">
                <c:v>0.21835580468177795</c:v>
              </c:pt>
              <c:pt idx="1">
                <c:v>0.2256913036108017</c:v>
              </c:pt>
              <c:pt idx="2">
                <c:v>0.13923773169517517</c:v>
              </c:pt>
              <c:pt idx="3">
                <c:v>0.15241840481758118</c:v>
              </c:pt>
              <c:pt idx="4">
                <c:v>0.18263795971870422</c:v>
              </c:pt>
              <c:pt idx="5">
                <c:v>0.44935142993927002</c:v>
              </c:pt>
              <c:pt idx="6">
                <c:v>0.1196630671620369</c:v>
              </c:pt>
              <c:pt idx="7">
                <c:v>0.18457628786563873</c:v>
              </c:pt>
              <c:pt idx="8">
                <c:v>0.16863322257995605</c:v>
              </c:pt>
              <c:pt idx="9">
                <c:v>0.22276453673839569</c:v>
              </c:pt>
              <c:pt idx="10">
                <c:v>0.20670439302921295</c:v>
              </c:pt>
              <c:pt idx="11">
                <c:v>0.17181012034416199</c:v>
              </c:pt>
              <c:pt idx="12">
                <c:v>0.13780197501182556</c:v>
              </c:pt>
              <c:pt idx="13">
                <c:v>0.12653654813766479</c:v>
              </c:pt>
              <c:pt idx="14">
                <c:v>0.16096822917461395</c:v>
              </c:pt>
              <c:pt idx="15">
                <c:v>0.13808573782444</c:v>
              </c:pt>
              <c:pt idx="16">
                <c:v>0.17942020297050476</c:v>
              </c:pt>
              <c:pt idx="17">
                <c:v>0.19509707391262054</c:v>
              </c:pt>
              <c:pt idx="18">
                <c:v>0.12176754325628281</c:v>
              </c:pt>
              <c:pt idx="19">
                <c:v>0.15793168544769287</c:v>
              </c:pt>
              <c:pt idx="20">
                <c:v>0.17499646544456482</c:v>
              </c:pt>
              <c:pt idx="21">
                <c:v>0.21800564229488373</c:v>
              </c:pt>
              <c:pt idx="22">
                <c:v>0.16176709532737732</c:v>
              </c:pt>
              <c:pt idx="23">
                <c:v>0.21296544373035431</c:v>
              </c:pt>
              <c:pt idx="24">
                <c:v>0.19700269401073456</c:v>
              </c:pt>
              <c:pt idx="25">
                <c:v>0.13330532610416412</c:v>
              </c:pt>
              <c:pt idx="26">
                <c:v>0.14207664132118225</c:v>
              </c:pt>
              <c:pt idx="27">
                <c:v>0.89541363716125488</c:v>
              </c:pt>
              <c:pt idx="28">
                <c:v>7.9101935029029846E-2</c:v>
              </c:pt>
              <c:pt idx="29">
                <c:v>0.27781543135643005</c:v>
              </c:pt>
              <c:pt idx="30">
                <c:v>0.34725198149681091</c:v>
              </c:pt>
              <c:pt idx="31">
                <c:v>0.16680020093917847</c:v>
              </c:pt>
              <c:pt idx="32">
                <c:v>0.16290710866451263</c:v>
              </c:pt>
              <c:pt idx="33">
                <c:v>0.13723185658454895</c:v>
              </c:pt>
              <c:pt idx="34">
                <c:v>0.18755754828453064</c:v>
              </c:pt>
              <c:pt idx="35">
                <c:v>0.19867789745330811</c:v>
              </c:pt>
              <c:pt idx="36">
                <c:v>0.16842107474803925</c:v>
              </c:pt>
              <c:pt idx="37">
                <c:v>0.32659816741943359</c:v>
              </c:pt>
              <c:pt idx="38">
                <c:v>0.26199096441268921</c:v>
              </c:pt>
              <c:pt idx="39">
                <c:v>9.4277262687683105E-2</c:v>
              </c:pt>
              <c:pt idx="40">
                <c:v>9.9060267210006714E-2</c:v>
              </c:pt>
              <c:pt idx="41">
                <c:v>0.16863782703876495</c:v>
              </c:pt>
              <c:pt idx="42">
                <c:v>0.15658323466777802</c:v>
              </c:pt>
              <c:pt idx="43">
                <c:v>0.20396500825881958</c:v>
              </c:pt>
            </c:numLit>
          </c:val>
          <c:extLst>
            <c:ext xmlns:c16="http://schemas.microsoft.com/office/drawing/2014/chart" uri="{C3380CC4-5D6E-409C-BE32-E72D297353CC}">
              <c16:uniqueId val="{00000058-6AFE-4094-8D9F-D738ACEF0DC2}"/>
            </c:ext>
          </c:extLst>
        </c:ser>
        <c:ser>
          <c:idx val="1"/>
          <c:order val="1"/>
          <c:tx>
            <c:v>Sähkölämmitys</c:v>
          </c:tx>
          <c:spPr>
            <a:solidFill>
              <a:srgbClr val="66CC00"/>
            </a:solidFill>
          </c:spPr>
          <c:invertIfNegative val="0"/>
          <c:dPt>
            <c:idx val="0"/>
            <c:invertIfNegative val="0"/>
            <c:bubble3D val="0"/>
            <c:spPr>
              <a:solidFill>
                <a:srgbClr val="66CC00"/>
              </a:solidFill>
              <a:effectLst/>
            </c:spPr>
            <c:extLst>
              <c:ext xmlns:c16="http://schemas.microsoft.com/office/drawing/2014/chart" uri="{C3380CC4-5D6E-409C-BE32-E72D297353CC}">
                <c16:uniqueId val="{0000005A-6AFE-4094-8D9F-D738ACEF0DC2}"/>
              </c:ext>
            </c:extLst>
          </c:dPt>
          <c:dPt>
            <c:idx val="1"/>
            <c:invertIfNegative val="0"/>
            <c:bubble3D val="0"/>
            <c:spPr>
              <a:solidFill>
                <a:srgbClr val="66CC00"/>
              </a:solidFill>
              <a:effectLst/>
            </c:spPr>
            <c:extLst>
              <c:ext xmlns:c16="http://schemas.microsoft.com/office/drawing/2014/chart" uri="{C3380CC4-5D6E-409C-BE32-E72D297353CC}">
                <c16:uniqueId val="{0000005C-6AFE-4094-8D9F-D738ACEF0DC2}"/>
              </c:ext>
            </c:extLst>
          </c:dPt>
          <c:dPt>
            <c:idx val="2"/>
            <c:invertIfNegative val="0"/>
            <c:bubble3D val="0"/>
            <c:spPr>
              <a:solidFill>
                <a:srgbClr val="66CC00"/>
              </a:solidFill>
              <a:effectLst/>
            </c:spPr>
            <c:extLst>
              <c:ext xmlns:c16="http://schemas.microsoft.com/office/drawing/2014/chart" uri="{C3380CC4-5D6E-409C-BE32-E72D297353CC}">
                <c16:uniqueId val="{0000005E-6AFE-4094-8D9F-D738ACEF0DC2}"/>
              </c:ext>
            </c:extLst>
          </c:dPt>
          <c:dPt>
            <c:idx val="3"/>
            <c:invertIfNegative val="0"/>
            <c:bubble3D val="0"/>
            <c:spPr>
              <a:solidFill>
                <a:srgbClr val="66CC00"/>
              </a:solidFill>
              <a:effectLst/>
            </c:spPr>
            <c:extLst>
              <c:ext xmlns:c16="http://schemas.microsoft.com/office/drawing/2014/chart" uri="{C3380CC4-5D6E-409C-BE32-E72D297353CC}">
                <c16:uniqueId val="{00000060-6AFE-4094-8D9F-D738ACEF0DC2}"/>
              </c:ext>
            </c:extLst>
          </c:dPt>
          <c:dPt>
            <c:idx val="4"/>
            <c:invertIfNegative val="0"/>
            <c:bubble3D val="0"/>
            <c:spPr>
              <a:solidFill>
                <a:srgbClr val="66CC00"/>
              </a:solidFill>
              <a:effectLst/>
            </c:spPr>
            <c:extLst>
              <c:ext xmlns:c16="http://schemas.microsoft.com/office/drawing/2014/chart" uri="{C3380CC4-5D6E-409C-BE32-E72D297353CC}">
                <c16:uniqueId val="{00000062-6AFE-4094-8D9F-D738ACEF0DC2}"/>
              </c:ext>
            </c:extLst>
          </c:dPt>
          <c:dPt>
            <c:idx val="5"/>
            <c:invertIfNegative val="0"/>
            <c:bubble3D val="0"/>
            <c:spPr>
              <a:solidFill>
                <a:srgbClr val="66CC00"/>
              </a:solidFill>
              <a:effectLst/>
            </c:spPr>
            <c:extLst>
              <c:ext xmlns:c16="http://schemas.microsoft.com/office/drawing/2014/chart" uri="{C3380CC4-5D6E-409C-BE32-E72D297353CC}">
                <c16:uniqueId val="{00000064-6AFE-4094-8D9F-D738ACEF0DC2}"/>
              </c:ext>
            </c:extLst>
          </c:dPt>
          <c:dPt>
            <c:idx val="6"/>
            <c:invertIfNegative val="0"/>
            <c:bubble3D val="0"/>
            <c:spPr>
              <a:solidFill>
                <a:srgbClr val="66CC00"/>
              </a:solidFill>
              <a:effectLst/>
            </c:spPr>
            <c:extLst>
              <c:ext xmlns:c16="http://schemas.microsoft.com/office/drawing/2014/chart" uri="{C3380CC4-5D6E-409C-BE32-E72D297353CC}">
                <c16:uniqueId val="{00000066-6AFE-4094-8D9F-D738ACEF0DC2}"/>
              </c:ext>
            </c:extLst>
          </c:dPt>
          <c:dPt>
            <c:idx val="7"/>
            <c:invertIfNegative val="0"/>
            <c:bubble3D val="0"/>
            <c:spPr>
              <a:solidFill>
                <a:srgbClr val="66CC00"/>
              </a:solidFill>
              <a:effectLst/>
            </c:spPr>
            <c:extLst>
              <c:ext xmlns:c16="http://schemas.microsoft.com/office/drawing/2014/chart" uri="{C3380CC4-5D6E-409C-BE32-E72D297353CC}">
                <c16:uniqueId val="{00000068-6AFE-4094-8D9F-D738ACEF0DC2}"/>
              </c:ext>
            </c:extLst>
          </c:dPt>
          <c:dPt>
            <c:idx val="8"/>
            <c:invertIfNegative val="0"/>
            <c:bubble3D val="0"/>
            <c:spPr>
              <a:solidFill>
                <a:srgbClr val="66CC00"/>
              </a:solidFill>
              <a:effectLst>
                <a:outerShdw dist="35921" dir="2700000" algn="br">
                  <a:srgbClr val="000000"/>
                </a:outerShdw>
              </a:effectLst>
            </c:spPr>
            <c:extLst>
              <c:ext xmlns:c16="http://schemas.microsoft.com/office/drawing/2014/chart" uri="{C3380CC4-5D6E-409C-BE32-E72D297353CC}">
                <c16:uniqueId val="{0000006A-6AFE-4094-8D9F-D738ACEF0DC2}"/>
              </c:ext>
            </c:extLst>
          </c:dPt>
          <c:dPt>
            <c:idx val="9"/>
            <c:invertIfNegative val="0"/>
            <c:bubble3D val="0"/>
            <c:spPr>
              <a:solidFill>
                <a:srgbClr val="66CC00"/>
              </a:solidFill>
              <a:effectLst/>
            </c:spPr>
            <c:extLst>
              <c:ext xmlns:c16="http://schemas.microsoft.com/office/drawing/2014/chart" uri="{C3380CC4-5D6E-409C-BE32-E72D297353CC}">
                <c16:uniqueId val="{0000006C-6AFE-4094-8D9F-D738ACEF0DC2}"/>
              </c:ext>
            </c:extLst>
          </c:dPt>
          <c:dPt>
            <c:idx val="10"/>
            <c:invertIfNegative val="0"/>
            <c:bubble3D val="0"/>
            <c:spPr>
              <a:solidFill>
                <a:srgbClr val="66CC00"/>
              </a:solidFill>
              <a:effectLst/>
            </c:spPr>
            <c:extLst>
              <c:ext xmlns:c16="http://schemas.microsoft.com/office/drawing/2014/chart" uri="{C3380CC4-5D6E-409C-BE32-E72D297353CC}">
                <c16:uniqueId val="{0000006E-6AFE-4094-8D9F-D738ACEF0DC2}"/>
              </c:ext>
            </c:extLst>
          </c:dPt>
          <c:dPt>
            <c:idx val="11"/>
            <c:invertIfNegative val="0"/>
            <c:bubble3D val="0"/>
            <c:spPr>
              <a:solidFill>
                <a:srgbClr val="66CC00"/>
              </a:solidFill>
              <a:effectLst/>
            </c:spPr>
            <c:extLst>
              <c:ext xmlns:c16="http://schemas.microsoft.com/office/drawing/2014/chart" uri="{C3380CC4-5D6E-409C-BE32-E72D297353CC}">
                <c16:uniqueId val="{00000070-6AFE-4094-8D9F-D738ACEF0DC2}"/>
              </c:ext>
            </c:extLst>
          </c:dPt>
          <c:dPt>
            <c:idx val="12"/>
            <c:invertIfNegative val="0"/>
            <c:bubble3D val="0"/>
            <c:spPr>
              <a:solidFill>
                <a:srgbClr val="66CC00"/>
              </a:solidFill>
              <a:effectLst/>
            </c:spPr>
            <c:extLst>
              <c:ext xmlns:c16="http://schemas.microsoft.com/office/drawing/2014/chart" uri="{C3380CC4-5D6E-409C-BE32-E72D297353CC}">
                <c16:uniqueId val="{00000072-6AFE-4094-8D9F-D738ACEF0DC2}"/>
              </c:ext>
            </c:extLst>
          </c:dPt>
          <c:dPt>
            <c:idx val="13"/>
            <c:invertIfNegative val="0"/>
            <c:bubble3D val="0"/>
            <c:spPr>
              <a:solidFill>
                <a:srgbClr val="66CC00"/>
              </a:solidFill>
              <a:effectLst/>
            </c:spPr>
            <c:extLst>
              <c:ext xmlns:c16="http://schemas.microsoft.com/office/drawing/2014/chart" uri="{C3380CC4-5D6E-409C-BE32-E72D297353CC}">
                <c16:uniqueId val="{00000074-6AFE-4094-8D9F-D738ACEF0DC2}"/>
              </c:ext>
            </c:extLst>
          </c:dPt>
          <c:dPt>
            <c:idx val="14"/>
            <c:invertIfNegative val="0"/>
            <c:bubble3D val="0"/>
            <c:spPr>
              <a:solidFill>
                <a:srgbClr val="66CC00"/>
              </a:solidFill>
              <a:effectLst/>
            </c:spPr>
            <c:extLst>
              <c:ext xmlns:c16="http://schemas.microsoft.com/office/drawing/2014/chart" uri="{C3380CC4-5D6E-409C-BE32-E72D297353CC}">
                <c16:uniqueId val="{00000076-6AFE-4094-8D9F-D738ACEF0DC2}"/>
              </c:ext>
            </c:extLst>
          </c:dPt>
          <c:dPt>
            <c:idx val="15"/>
            <c:invertIfNegative val="0"/>
            <c:bubble3D val="0"/>
            <c:spPr>
              <a:solidFill>
                <a:srgbClr val="66CC00"/>
              </a:solidFill>
              <a:effectLst/>
            </c:spPr>
            <c:extLst>
              <c:ext xmlns:c16="http://schemas.microsoft.com/office/drawing/2014/chart" uri="{C3380CC4-5D6E-409C-BE32-E72D297353CC}">
                <c16:uniqueId val="{00000078-6AFE-4094-8D9F-D738ACEF0DC2}"/>
              </c:ext>
            </c:extLst>
          </c:dPt>
          <c:dPt>
            <c:idx val="16"/>
            <c:invertIfNegative val="0"/>
            <c:bubble3D val="0"/>
            <c:spPr>
              <a:solidFill>
                <a:srgbClr val="66CC00"/>
              </a:solidFill>
              <a:effectLst/>
            </c:spPr>
            <c:extLst>
              <c:ext xmlns:c16="http://schemas.microsoft.com/office/drawing/2014/chart" uri="{C3380CC4-5D6E-409C-BE32-E72D297353CC}">
                <c16:uniqueId val="{0000007A-6AFE-4094-8D9F-D738ACEF0DC2}"/>
              </c:ext>
            </c:extLst>
          </c:dPt>
          <c:dPt>
            <c:idx val="17"/>
            <c:invertIfNegative val="0"/>
            <c:bubble3D val="0"/>
            <c:spPr>
              <a:solidFill>
                <a:srgbClr val="66CC00"/>
              </a:solidFill>
              <a:effectLst/>
            </c:spPr>
            <c:extLst>
              <c:ext xmlns:c16="http://schemas.microsoft.com/office/drawing/2014/chart" uri="{C3380CC4-5D6E-409C-BE32-E72D297353CC}">
                <c16:uniqueId val="{0000007C-6AFE-4094-8D9F-D738ACEF0DC2}"/>
              </c:ext>
            </c:extLst>
          </c:dPt>
          <c:dPt>
            <c:idx val="18"/>
            <c:invertIfNegative val="0"/>
            <c:bubble3D val="0"/>
            <c:spPr>
              <a:solidFill>
                <a:srgbClr val="66CC00"/>
              </a:solidFill>
              <a:effectLst/>
            </c:spPr>
            <c:extLst>
              <c:ext xmlns:c16="http://schemas.microsoft.com/office/drawing/2014/chart" uri="{C3380CC4-5D6E-409C-BE32-E72D297353CC}">
                <c16:uniqueId val="{0000007E-6AFE-4094-8D9F-D738ACEF0DC2}"/>
              </c:ext>
            </c:extLst>
          </c:dPt>
          <c:dPt>
            <c:idx val="19"/>
            <c:invertIfNegative val="0"/>
            <c:bubble3D val="0"/>
            <c:spPr>
              <a:solidFill>
                <a:srgbClr val="66CC00"/>
              </a:solidFill>
              <a:effectLst/>
            </c:spPr>
            <c:extLst>
              <c:ext xmlns:c16="http://schemas.microsoft.com/office/drawing/2014/chart" uri="{C3380CC4-5D6E-409C-BE32-E72D297353CC}">
                <c16:uniqueId val="{00000080-6AFE-4094-8D9F-D738ACEF0DC2}"/>
              </c:ext>
            </c:extLst>
          </c:dPt>
          <c:dPt>
            <c:idx val="20"/>
            <c:invertIfNegative val="0"/>
            <c:bubble3D val="0"/>
            <c:spPr>
              <a:solidFill>
                <a:srgbClr val="66CC00"/>
              </a:solidFill>
              <a:effectLst/>
            </c:spPr>
            <c:extLst>
              <c:ext xmlns:c16="http://schemas.microsoft.com/office/drawing/2014/chart" uri="{C3380CC4-5D6E-409C-BE32-E72D297353CC}">
                <c16:uniqueId val="{00000082-6AFE-4094-8D9F-D738ACEF0DC2}"/>
              </c:ext>
            </c:extLst>
          </c:dPt>
          <c:dPt>
            <c:idx val="21"/>
            <c:invertIfNegative val="0"/>
            <c:bubble3D val="0"/>
            <c:spPr>
              <a:solidFill>
                <a:srgbClr val="66CC00"/>
              </a:solidFill>
              <a:effectLst/>
            </c:spPr>
            <c:extLst>
              <c:ext xmlns:c16="http://schemas.microsoft.com/office/drawing/2014/chart" uri="{C3380CC4-5D6E-409C-BE32-E72D297353CC}">
                <c16:uniqueId val="{00000084-6AFE-4094-8D9F-D738ACEF0DC2}"/>
              </c:ext>
            </c:extLst>
          </c:dPt>
          <c:dPt>
            <c:idx val="22"/>
            <c:invertIfNegative val="0"/>
            <c:bubble3D val="0"/>
            <c:spPr>
              <a:solidFill>
                <a:srgbClr val="66CC00"/>
              </a:solidFill>
              <a:effectLst/>
            </c:spPr>
            <c:extLst>
              <c:ext xmlns:c16="http://schemas.microsoft.com/office/drawing/2014/chart" uri="{C3380CC4-5D6E-409C-BE32-E72D297353CC}">
                <c16:uniqueId val="{00000086-6AFE-4094-8D9F-D738ACEF0DC2}"/>
              </c:ext>
            </c:extLst>
          </c:dPt>
          <c:dPt>
            <c:idx val="23"/>
            <c:invertIfNegative val="0"/>
            <c:bubble3D val="0"/>
            <c:spPr>
              <a:solidFill>
                <a:srgbClr val="66CC00"/>
              </a:solidFill>
              <a:effectLst/>
            </c:spPr>
            <c:extLst>
              <c:ext xmlns:c16="http://schemas.microsoft.com/office/drawing/2014/chart" uri="{C3380CC4-5D6E-409C-BE32-E72D297353CC}">
                <c16:uniqueId val="{00000088-6AFE-4094-8D9F-D738ACEF0DC2}"/>
              </c:ext>
            </c:extLst>
          </c:dPt>
          <c:dPt>
            <c:idx val="24"/>
            <c:invertIfNegative val="0"/>
            <c:bubble3D val="0"/>
            <c:spPr>
              <a:solidFill>
                <a:srgbClr val="66CC00"/>
              </a:solidFill>
              <a:effectLst/>
            </c:spPr>
            <c:extLst>
              <c:ext xmlns:c16="http://schemas.microsoft.com/office/drawing/2014/chart" uri="{C3380CC4-5D6E-409C-BE32-E72D297353CC}">
                <c16:uniqueId val="{0000008A-6AFE-4094-8D9F-D738ACEF0DC2}"/>
              </c:ext>
            </c:extLst>
          </c:dPt>
          <c:dPt>
            <c:idx val="25"/>
            <c:invertIfNegative val="0"/>
            <c:bubble3D val="0"/>
            <c:spPr>
              <a:solidFill>
                <a:srgbClr val="66CC00"/>
              </a:solidFill>
              <a:effectLst/>
            </c:spPr>
            <c:extLst>
              <c:ext xmlns:c16="http://schemas.microsoft.com/office/drawing/2014/chart" uri="{C3380CC4-5D6E-409C-BE32-E72D297353CC}">
                <c16:uniqueId val="{0000008C-6AFE-4094-8D9F-D738ACEF0DC2}"/>
              </c:ext>
            </c:extLst>
          </c:dPt>
          <c:dPt>
            <c:idx val="26"/>
            <c:invertIfNegative val="0"/>
            <c:bubble3D val="0"/>
            <c:spPr>
              <a:solidFill>
                <a:srgbClr val="66CC00"/>
              </a:solidFill>
              <a:effectLst/>
            </c:spPr>
            <c:extLst>
              <c:ext xmlns:c16="http://schemas.microsoft.com/office/drawing/2014/chart" uri="{C3380CC4-5D6E-409C-BE32-E72D297353CC}">
                <c16:uniqueId val="{0000008E-6AFE-4094-8D9F-D738ACEF0DC2}"/>
              </c:ext>
            </c:extLst>
          </c:dPt>
          <c:dPt>
            <c:idx val="27"/>
            <c:invertIfNegative val="0"/>
            <c:bubble3D val="0"/>
            <c:spPr>
              <a:solidFill>
                <a:srgbClr val="66CC00"/>
              </a:solidFill>
              <a:effectLst/>
            </c:spPr>
            <c:extLst>
              <c:ext xmlns:c16="http://schemas.microsoft.com/office/drawing/2014/chart" uri="{C3380CC4-5D6E-409C-BE32-E72D297353CC}">
                <c16:uniqueId val="{00000090-6AFE-4094-8D9F-D738ACEF0DC2}"/>
              </c:ext>
            </c:extLst>
          </c:dPt>
          <c:dPt>
            <c:idx val="28"/>
            <c:invertIfNegative val="0"/>
            <c:bubble3D val="0"/>
            <c:spPr>
              <a:solidFill>
                <a:srgbClr val="66CC00"/>
              </a:solidFill>
              <a:effectLst/>
            </c:spPr>
            <c:extLst>
              <c:ext xmlns:c16="http://schemas.microsoft.com/office/drawing/2014/chart" uri="{C3380CC4-5D6E-409C-BE32-E72D297353CC}">
                <c16:uniqueId val="{00000092-6AFE-4094-8D9F-D738ACEF0DC2}"/>
              </c:ext>
            </c:extLst>
          </c:dPt>
          <c:dPt>
            <c:idx val="29"/>
            <c:invertIfNegative val="0"/>
            <c:bubble3D val="0"/>
            <c:spPr>
              <a:solidFill>
                <a:srgbClr val="66CC00"/>
              </a:solidFill>
              <a:effectLst/>
            </c:spPr>
            <c:extLst>
              <c:ext xmlns:c16="http://schemas.microsoft.com/office/drawing/2014/chart" uri="{C3380CC4-5D6E-409C-BE32-E72D297353CC}">
                <c16:uniqueId val="{00000094-6AFE-4094-8D9F-D738ACEF0DC2}"/>
              </c:ext>
            </c:extLst>
          </c:dPt>
          <c:dPt>
            <c:idx val="30"/>
            <c:invertIfNegative val="0"/>
            <c:bubble3D val="0"/>
            <c:spPr>
              <a:solidFill>
                <a:srgbClr val="66CC00"/>
              </a:solidFill>
              <a:effectLst/>
            </c:spPr>
            <c:extLst>
              <c:ext xmlns:c16="http://schemas.microsoft.com/office/drawing/2014/chart" uri="{C3380CC4-5D6E-409C-BE32-E72D297353CC}">
                <c16:uniqueId val="{00000096-6AFE-4094-8D9F-D738ACEF0DC2}"/>
              </c:ext>
            </c:extLst>
          </c:dPt>
          <c:dPt>
            <c:idx val="31"/>
            <c:invertIfNegative val="0"/>
            <c:bubble3D val="0"/>
            <c:spPr>
              <a:solidFill>
                <a:srgbClr val="66CC00"/>
              </a:solidFill>
              <a:effectLst/>
            </c:spPr>
            <c:extLst>
              <c:ext xmlns:c16="http://schemas.microsoft.com/office/drawing/2014/chart" uri="{C3380CC4-5D6E-409C-BE32-E72D297353CC}">
                <c16:uniqueId val="{00000098-6AFE-4094-8D9F-D738ACEF0DC2}"/>
              </c:ext>
            </c:extLst>
          </c:dPt>
          <c:dPt>
            <c:idx val="32"/>
            <c:invertIfNegative val="0"/>
            <c:bubble3D val="0"/>
            <c:spPr>
              <a:solidFill>
                <a:srgbClr val="66CC00"/>
              </a:solidFill>
              <a:effectLst/>
            </c:spPr>
            <c:extLst>
              <c:ext xmlns:c16="http://schemas.microsoft.com/office/drawing/2014/chart" uri="{C3380CC4-5D6E-409C-BE32-E72D297353CC}">
                <c16:uniqueId val="{0000009A-6AFE-4094-8D9F-D738ACEF0DC2}"/>
              </c:ext>
            </c:extLst>
          </c:dPt>
          <c:dPt>
            <c:idx val="33"/>
            <c:invertIfNegative val="0"/>
            <c:bubble3D val="0"/>
            <c:spPr>
              <a:solidFill>
                <a:srgbClr val="66CC00"/>
              </a:solidFill>
              <a:effectLst/>
            </c:spPr>
            <c:extLst>
              <c:ext xmlns:c16="http://schemas.microsoft.com/office/drawing/2014/chart" uri="{C3380CC4-5D6E-409C-BE32-E72D297353CC}">
                <c16:uniqueId val="{0000009C-6AFE-4094-8D9F-D738ACEF0DC2}"/>
              </c:ext>
            </c:extLst>
          </c:dPt>
          <c:dPt>
            <c:idx val="34"/>
            <c:invertIfNegative val="0"/>
            <c:bubble3D val="0"/>
            <c:spPr>
              <a:solidFill>
                <a:srgbClr val="66CC00"/>
              </a:solidFill>
              <a:effectLst/>
            </c:spPr>
            <c:extLst>
              <c:ext xmlns:c16="http://schemas.microsoft.com/office/drawing/2014/chart" uri="{C3380CC4-5D6E-409C-BE32-E72D297353CC}">
                <c16:uniqueId val="{0000009E-6AFE-4094-8D9F-D738ACEF0DC2}"/>
              </c:ext>
            </c:extLst>
          </c:dPt>
          <c:dPt>
            <c:idx val="35"/>
            <c:invertIfNegative val="0"/>
            <c:bubble3D val="0"/>
            <c:spPr>
              <a:solidFill>
                <a:srgbClr val="66CC00"/>
              </a:solidFill>
              <a:effectLst/>
            </c:spPr>
            <c:extLst>
              <c:ext xmlns:c16="http://schemas.microsoft.com/office/drawing/2014/chart" uri="{C3380CC4-5D6E-409C-BE32-E72D297353CC}">
                <c16:uniqueId val="{000000A0-6AFE-4094-8D9F-D738ACEF0DC2}"/>
              </c:ext>
            </c:extLst>
          </c:dPt>
          <c:dPt>
            <c:idx val="36"/>
            <c:invertIfNegative val="0"/>
            <c:bubble3D val="0"/>
            <c:spPr>
              <a:solidFill>
                <a:srgbClr val="66CC00"/>
              </a:solidFill>
              <a:effectLst/>
            </c:spPr>
            <c:extLst>
              <c:ext xmlns:c16="http://schemas.microsoft.com/office/drawing/2014/chart" uri="{C3380CC4-5D6E-409C-BE32-E72D297353CC}">
                <c16:uniqueId val="{000000A2-6AFE-4094-8D9F-D738ACEF0DC2}"/>
              </c:ext>
            </c:extLst>
          </c:dPt>
          <c:dPt>
            <c:idx val="37"/>
            <c:invertIfNegative val="0"/>
            <c:bubble3D val="0"/>
            <c:spPr>
              <a:solidFill>
                <a:srgbClr val="66CC00"/>
              </a:solidFill>
              <a:effectLst/>
            </c:spPr>
            <c:extLst>
              <c:ext xmlns:c16="http://schemas.microsoft.com/office/drawing/2014/chart" uri="{C3380CC4-5D6E-409C-BE32-E72D297353CC}">
                <c16:uniqueId val="{000000A4-6AFE-4094-8D9F-D738ACEF0DC2}"/>
              </c:ext>
            </c:extLst>
          </c:dPt>
          <c:dPt>
            <c:idx val="38"/>
            <c:invertIfNegative val="0"/>
            <c:bubble3D val="0"/>
            <c:spPr>
              <a:solidFill>
                <a:srgbClr val="66CC00"/>
              </a:solidFill>
              <a:effectLst/>
            </c:spPr>
            <c:extLst>
              <c:ext xmlns:c16="http://schemas.microsoft.com/office/drawing/2014/chart" uri="{C3380CC4-5D6E-409C-BE32-E72D297353CC}">
                <c16:uniqueId val="{000000A6-6AFE-4094-8D9F-D738ACEF0DC2}"/>
              </c:ext>
            </c:extLst>
          </c:dPt>
          <c:dPt>
            <c:idx val="39"/>
            <c:invertIfNegative val="0"/>
            <c:bubble3D val="0"/>
            <c:spPr>
              <a:solidFill>
                <a:srgbClr val="66CC00"/>
              </a:solidFill>
              <a:effectLst/>
            </c:spPr>
            <c:extLst>
              <c:ext xmlns:c16="http://schemas.microsoft.com/office/drawing/2014/chart" uri="{C3380CC4-5D6E-409C-BE32-E72D297353CC}">
                <c16:uniqueId val="{000000A8-6AFE-4094-8D9F-D738ACEF0DC2}"/>
              </c:ext>
            </c:extLst>
          </c:dPt>
          <c:dPt>
            <c:idx val="40"/>
            <c:invertIfNegative val="0"/>
            <c:bubble3D val="0"/>
            <c:spPr>
              <a:solidFill>
                <a:srgbClr val="66CC00"/>
              </a:solidFill>
              <a:effectLst/>
            </c:spPr>
            <c:extLst>
              <c:ext xmlns:c16="http://schemas.microsoft.com/office/drawing/2014/chart" uri="{C3380CC4-5D6E-409C-BE32-E72D297353CC}">
                <c16:uniqueId val="{000000AA-6AFE-4094-8D9F-D738ACEF0DC2}"/>
              </c:ext>
            </c:extLst>
          </c:dPt>
          <c:dPt>
            <c:idx val="41"/>
            <c:invertIfNegative val="0"/>
            <c:bubble3D val="0"/>
            <c:spPr>
              <a:solidFill>
                <a:srgbClr val="66CC00"/>
              </a:solidFill>
              <a:effectLst/>
            </c:spPr>
            <c:extLst>
              <c:ext xmlns:c16="http://schemas.microsoft.com/office/drawing/2014/chart" uri="{C3380CC4-5D6E-409C-BE32-E72D297353CC}">
                <c16:uniqueId val="{000000AC-6AFE-4094-8D9F-D738ACEF0DC2}"/>
              </c:ext>
            </c:extLst>
          </c:dPt>
          <c:dPt>
            <c:idx val="42"/>
            <c:invertIfNegative val="0"/>
            <c:bubble3D val="0"/>
            <c:spPr>
              <a:solidFill>
                <a:srgbClr val="66CC00"/>
              </a:solidFill>
              <a:effectLst/>
            </c:spPr>
            <c:extLst>
              <c:ext xmlns:c16="http://schemas.microsoft.com/office/drawing/2014/chart" uri="{C3380CC4-5D6E-409C-BE32-E72D297353CC}">
                <c16:uniqueId val="{000000AE-6AFE-4094-8D9F-D738ACEF0DC2}"/>
              </c:ext>
            </c:extLst>
          </c:dPt>
          <c:dPt>
            <c:idx val="43"/>
            <c:invertIfNegative val="0"/>
            <c:bubble3D val="0"/>
            <c:spPr>
              <a:solidFill>
                <a:srgbClr val="66CC00"/>
              </a:solidFill>
              <a:effectLst/>
            </c:spPr>
            <c:extLst>
              <c:ext xmlns:c16="http://schemas.microsoft.com/office/drawing/2014/chart" uri="{C3380CC4-5D6E-409C-BE32-E72D297353CC}">
                <c16:uniqueId val="{000000B0-6AFE-4094-8D9F-D738ACEF0DC2}"/>
              </c:ext>
            </c:extLst>
          </c:dPt>
          <c:cat>
            <c:strLit>
              <c:ptCount val="44"/>
              <c:pt idx="0">
                <c:v>Turku</c:v>
              </c:pt>
              <c:pt idx="1">
                <c:v>Tampere</c:v>
              </c:pt>
              <c:pt idx="2">
                <c:v>Imatra</c:v>
              </c:pt>
              <c:pt idx="3">
                <c:v>Joensuu</c:v>
              </c:pt>
              <c:pt idx="4">
                <c:v>Lahti</c:v>
              </c:pt>
              <c:pt idx="5">
                <c:v>Naantali</c:v>
              </c:pt>
              <c:pt idx="6">
                <c:v>Nokia</c:v>
              </c:pt>
              <c:pt idx="7">
                <c:v>Kirkkonummi</c:v>
              </c:pt>
              <c:pt idx="8">
                <c:v>Rauma</c:v>
              </c:pt>
              <c:pt idx="9">
                <c:v>Vantaa</c:v>
              </c:pt>
              <c:pt idx="10">
                <c:v>Lappeenranta</c:v>
              </c:pt>
              <c:pt idx="11">
                <c:v>Kemi</c:v>
              </c:pt>
              <c:pt idx="12">
                <c:v>Pirkkala</c:v>
              </c:pt>
              <c:pt idx="13">
                <c:v>Ylöjärvi</c:v>
              </c:pt>
              <c:pt idx="14">
                <c:v>Kotka</c:v>
              </c:pt>
              <c:pt idx="15">
                <c:v>Hanko</c:v>
              </c:pt>
              <c:pt idx="16">
                <c:v>Hyvinkää</c:v>
              </c:pt>
              <c:pt idx="17">
                <c:v>Uusikaupunki</c:v>
              </c:pt>
              <c:pt idx="18">
                <c:v>Masku</c:v>
              </c:pt>
              <c:pt idx="19">
                <c:v>Kangasala</c:v>
              </c:pt>
              <c:pt idx="20">
                <c:v>Kokkola</c:v>
              </c:pt>
              <c:pt idx="21">
                <c:v>Kouvola</c:v>
              </c:pt>
              <c:pt idx="22">
                <c:v>Lohja</c:v>
              </c:pt>
              <c:pt idx="23">
                <c:v>Ylivieska</c:v>
              </c:pt>
              <c:pt idx="24">
                <c:v>Seinäjoki</c:v>
              </c:pt>
              <c:pt idx="25">
                <c:v>Hollola</c:v>
              </c:pt>
              <c:pt idx="26">
                <c:v>Lempäälä</c:v>
              </c:pt>
              <c:pt idx="27">
                <c:v>Hamina</c:v>
              </c:pt>
              <c:pt idx="28">
                <c:v>Äänekoski</c:v>
              </c:pt>
              <c:pt idx="29">
                <c:v>Paimio</c:v>
              </c:pt>
              <c:pt idx="30">
                <c:v>Ilomantsi</c:v>
              </c:pt>
              <c:pt idx="31">
                <c:v>Loviisa</c:v>
              </c:pt>
              <c:pt idx="32">
                <c:v>Sastamala</c:v>
              </c:pt>
              <c:pt idx="33">
                <c:v>Hämeenkyrö</c:v>
              </c:pt>
              <c:pt idx="34">
                <c:v>Orivesi</c:v>
              </c:pt>
              <c:pt idx="35">
                <c:v>Mäntsälä</c:v>
              </c:pt>
              <c:pt idx="36">
                <c:v>Orimattila</c:v>
              </c:pt>
              <c:pt idx="37">
                <c:v>Kuhmoinen</c:v>
              </c:pt>
              <c:pt idx="38">
                <c:v>Padasjoki</c:v>
              </c:pt>
              <c:pt idx="39">
                <c:v>Laitila</c:v>
              </c:pt>
              <c:pt idx="40">
                <c:v>Jokioinen</c:v>
              </c:pt>
              <c:pt idx="41">
                <c:v>Mynämäki</c:v>
              </c:pt>
              <c:pt idx="42">
                <c:v>Loimaa</c:v>
              </c:pt>
              <c:pt idx="43">
                <c:v>Punkalaidun</c:v>
              </c:pt>
            </c:strLit>
          </c:cat>
          <c:val>
            <c:numLit>
              <c:formatCode>General</c:formatCode>
              <c:ptCount val="44"/>
              <c:pt idx="0">
                <c:v>4.9777813255786896E-2</c:v>
              </c:pt>
              <c:pt idx="1">
                <c:v>4.3768331408500671E-2</c:v>
              </c:pt>
              <c:pt idx="2">
                <c:v>0.17856587469577789</c:v>
              </c:pt>
              <c:pt idx="3">
                <c:v>0.12874127924442291</c:v>
              </c:pt>
              <c:pt idx="4">
                <c:v>7.3015816509723663E-2</c:v>
              </c:pt>
              <c:pt idx="5">
                <c:v>0.14173564314842224</c:v>
              </c:pt>
              <c:pt idx="6">
                <c:v>0.13623718917369843</c:v>
              </c:pt>
              <c:pt idx="7">
                <c:v>0.11598517745733261</c:v>
              </c:pt>
              <c:pt idx="8">
                <c:v>0.13856601715087891</c:v>
              </c:pt>
              <c:pt idx="9">
                <c:v>6.5361671149730682E-2</c:v>
              </c:pt>
              <c:pt idx="10">
                <c:v>8.4066890180110931E-2</c:v>
              </c:pt>
              <c:pt idx="11">
                <c:v>0.16714261472225189</c:v>
              </c:pt>
              <c:pt idx="12">
                <c:v>0.11825226247310638</c:v>
              </c:pt>
              <c:pt idx="13">
                <c:v>0.14921680092811584</c:v>
              </c:pt>
              <c:pt idx="14">
                <c:v>0.1616208404302597</c:v>
              </c:pt>
              <c:pt idx="15">
                <c:v>0.30465042591094971</c:v>
              </c:pt>
              <c:pt idx="16">
                <c:v>9.6828840672969818E-2</c:v>
              </c:pt>
              <c:pt idx="17">
                <c:v>0.14930520951747894</c:v>
              </c:pt>
              <c:pt idx="18">
                <c:v>0.18298876285552979</c:v>
              </c:pt>
              <c:pt idx="19">
                <c:v>0.12046264111995697</c:v>
              </c:pt>
              <c:pt idx="20">
                <c:v>0.12651707231998444</c:v>
              </c:pt>
              <c:pt idx="21">
                <c:v>0.13471125066280365</c:v>
              </c:pt>
              <c:pt idx="22">
                <c:v>0.17272065579891205</c:v>
              </c:pt>
              <c:pt idx="23">
                <c:v>0.15103770792484283</c:v>
              </c:pt>
              <c:pt idx="24">
                <c:v>0.125912144780159</c:v>
              </c:pt>
              <c:pt idx="25">
                <c:v>0.14964373409748077</c:v>
              </c:pt>
              <c:pt idx="26">
                <c:v>0.14165300130844116</c:v>
              </c:pt>
              <c:pt idx="27">
                <c:v>0.29475125670433044</c:v>
              </c:pt>
              <c:pt idx="28">
                <c:v>0.23100973665714264</c:v>
              </c:pt>
              <c:pt idx="29">
                <c:v>0.13112626969814301</c:v>
              </c:pt>
              <c:pt idx="30">
                <c:v>0.18864651024341583</c:v>
              </c:pt>
              <c:pt idx="31">
                <c:v>0.28923320770263672</c:v>
              </c:pt>
              <c:pt idx="32">
                <c:v>0.16405913233757019</c:v>
              </c:pt>
              <c:pt idx="33">
                <c:v>0.15250793099403381</c:v>
              </c:pt>
              <c:pt idx="34">
                <c:v>0.18260696530342102</c:v>
              </c:pt>
              <c:pt idx="35">
                <c:v>0.20973280072212219</c:v>
              </c:pt>
              <c:pt idx="36">
                <c:v>0.19679360091686249</c:v>
              </c:pt>
              <c:pt idx="37">
                <c:v>0.21193940937519073</c:v>
              </c:pt>
              <c:pt idx="38">
                <c:v>0.26320722699165344</c:v>
              </c:pt>
              <c:pt idx="39">
                <c:v>0.26473873853683472</c:v>
              </c:pt>
              <c:pt idx="40">
                <c:v>0.27009588479995728</c:v>
              </c:pt>
              <c:pt idx="41">
                <c:v>0.17095084488391876</c:v>
              </c:pt>
              <c:pt idx="42">
                <c:v>0.22729299962520599</c:v>
              </c:pt>
              <c:pt idx="43">
                <c:v>0.17982351779937744</c:v>
              </c:pt>
            </c:numLit>
          </c:val>
          <c:extLst>
            <c:ext xmlns:c16="http://schemas.microsoft.com/office/drawing/2014/chart" uri="{C3380CC4-5D6E-409C-BE32-E72D297353CC}">
              <c16:uniqueId val="{000000B1-6AFE-4094-8D9F-D738ACEF0DC2}"/>
            </c:ext>
          </c:extLst>
        </c:ser>
        <c:ser>
          <c:idx val="2"/>
          <c:order val="2"/>
          <c:tx>
            <c:v>Maalämpö</c:v>
          </c:tx>
          <c:spPr>
            <a:solidFill>
              <a:srgbClr val="99CCFF"/>
            </a:solidFill>
          </c:spPr>
          <c:invertIfNegative val="0"/>
          <c:dPt>
            <c:idx val="0"/>
            <c:invertIfNegative val="0"/>
            <c:bubble3D val="0"/>
            <c:spPr>
              <a:solidFill>
                <a:srgbClr val="99CCFF"/>
              </a:solidFill>
              <a:effectLst/>
            </c:spPr>
            <c:extLst>
              <c:ext xmlns:c16="http://schemas.microsoft.com/office/drawing/2014/chart" uri="{C3380CC4-5D6E-409C-BE32-E72D297353CC}">
                <c16:uniqueId val="{000000B3-6AFE-4094-8D9F-D738ACEF0DC2}"/>
              </c:ext>
            </c:extLst>
          </c:dPt>
          <c:dPt>
            <c:idx val="1"/>
            <c:invertIfNegative val="0"/>
            <c:bubble3D val="0"/>
            <c:spPr>
              <a:solidFill>
                <a:srgbClr val="99CCFF"/>
              </a:solidFill>
              <a:effectLst/>
            </c:spPr>
            <c:extLst>
              <c:ext xmlns:c16="http://schemas.microsoft.com/office/drawing/2014/chart" uri="{C3380CC4-5D6E-409C-BE32-E72D297353CC}">
                <c16:uniqueId val="{000000B5-6AFE-4094-8D9F-D738ACEF0DC2}"/>
              </c:ext>
            </c:extLst>
          </c:dPt>
          <c:dPt>
            <c:idx val="2"/>
            <c:invertIfNegative val="0"/>
            <c:bubble3D val="0"/>
            <c:spPr>
              <a:solidFill>
                <a:srgbClr val="99CCFF"/>
              </a:solidFill>
              <a:effectLst/>
            </c:spPr>
            <c:extLst>
              <c:ext xmlns:c16="http://schemas.microsoft.com/office/drawing/2014/chart" uri="{C3380CC4-5D6E-409C-BE32-E72D297353CC}">
                <c16:uniqueId val="{000000B7-6AFE-4094-8D9F-D738ACEF0DC2}"/>
              </c:ext>
            </c:extLst>
          </c:dPt>
          <c:dPt>
            <c:idx val="3"/>
            <c:invertIfNegative val="0"/>
            <c:bubble3D val="0"/>
            <c:spPr>
              <a:solidFill>
                <a:srgbClr val="99CCFF"/>
              </a:solidFill>
              <a:effectLst/>
            </c:spPr>
            <c:extLst>
              <c:ext xmlns:c16="http://schemas.microsoft.com/office/drawing/2014/chart" uri="{C3380CC4-5D6E-409C-BE32-E72D297353CC}">
                <c16:uniqueId val="{000000B9-6AFE-4094-8D9F-D738ACEF0DC2}"/>
              </c:ext>
            </c:extLst>
          </c:dPt>
          <c:dPt>
            <c:idx val="4"/>
            <c:invertIfNegative val="0"/>
            <c:bubble3D val="0"/>
            <c:spPr>
              <a:solidFill>
                <a:srgbClr val="99CCFF"/>
              </a:solidFill>
              <a:effectLst/>
            </c:spPr>
            <c:extLst>
              <c:ext xmlns:c16="http://schemas.microsoft.com/office/drawing/2014/chart" uri="{C3380CC4-5D6E-409C-BE32-E72D297353CC}">
                <c16:uniqueId val="{000000BB-6AFE-4094-8D9F-D738ACEF0DC2}"/>
              </c:ext>
            </c:extLst>
          </c:dPt>
          <c:dPt>
            <c:idx val="5"/>
            <c:invertIfNegative val="0"/>
            <c:bubble3D val="0"/>
            <c:spPr>
              <a:solidFill>
                <a:srgbClr val="99CCFF"/>
              </a:solidFill>
              <a:effectLst/>
            </c:spPr>
            <c:extLst>
              <c:ext xmlns:c16="http://schemas.microsoft.com/office/drawing/2014/chart" uri="{C3380CC4-5D6E-409C-BE32-E72D297353CC}">
                <c16:uniqueId val="{000000BD-6AFE-4094-8D9F-D738ACEF0DC2}"/>
              </c:ext>
            </c:extLst>
          </c:dPt>
          <c:dPt>
            <c:idx val="6"/>
            <c:invertIfNegative val="0"/>
            <c:bubble3D val="0"/>
            <c:spPr>
              <a:solidFill>
                <a:srgbClr val="99CCFF"/>
              </a:solidFill>
              <a:effectLst/>
            </c:spPr>
            <c:extLst>
              <c:ext xmlns:c16="http://schemas.microsoft.com/office/drawing/2014/chart" uri="{C3380CC4-5D6E-409C-BE32-E72D297353CC}">
                <c16:uniqueId val="{000000BF-6AFE-4094-8D9F-D738ACEF0DC2}"/>
              </c:ext>
            </c:extLst>
          </c:dPt>
          <c:dPt>
            <c:idx val="7"/>
            <c:invertIfNegative val="0"/>
            <c:bubble3D val="0"/>
            <c:spPr>
              <a:solidFill>
                <a:srgbClr val="99CCFF"/>
              </a:solidFill>
              <a:effectLst/>
            </c:spPr>
            <c:extLst>
              <c:ext xmlns:c16="http://schemas.microsoft.com/office/drawing/2014/chart" uri="{C3380CC4-5D6E-409C-BE32-E72D297353CC}">
                <c16:uniqueId val="{000000C1-6AFE-4094-8D9F-D738ACEF0DC2}"/>
              </c:ext>
            </c:extLst>
          </c:dPt>
          <c:dPt>
            <c:idx val="8"/>
            <c:invertIfNegative val="0"/>
            <c:bubble3D val="0"/>
            <c:spPr>
              <a:solidFill>
                <a:srgbClr val="99CCFF"/>
              </a:solidFill>
              <a:effectLst>
                <a:outerShdw dist="35921" dir="2700000" algn="br">
                  <a:srgbClr val="000000"/>
                </a:outerShdw>
              </a:effectLst>
            </c:spPr>
            <c:extLst>
              <c:ext xmlns:c16="http://schemas.microsoft.com/office/drawing/2014/chart" uri="{C3380CC4-5D6E-409C-BE32-E72D297353CC}">
                <c16:uniqueId val="{000000C3-6AFE-4094-8D9F-D738ACEF0DC2}"/>
              </c:ext>
            </c:extLst>
          </c:dPt>
          <c:dPt>
            <c:idx val="9"/>
            <c:invertIfNegative val="0"/>
            <c:bubble3D val="0"/>
            <c:spPr>
              <a:solidFill>
                <a:srgbClr val="99CCFF"/>
              </a:solidFill>
              <a:effectLst/>
            </c:spPr>
            <c:extLst>
              <c:ext xmlns:c16="http://schemas.microsoft.com/office/drawing/2014/chart" uri="{C3380CC4-5D6E-409C-BE32-E72D297353CC}">
                <c16:uniqueId val="{000000C5-6AFE-4094-8D9F-D738ACEF0DC2}"/>
              </c:ext>
            </c:extLst>
          </c:dPt>
          <c:dPt>
            <c:idx val="10"/>
            <c:invertIfNegative val="0"/>
            <c:bubble3D val="0"/>
            <c:spPr>
              <a:solidFill>
                <a:srgbClr val="99CCFF"/>
              </a:solidFill>
              <a:effectLst/>
            </c:spPr>
            <c:extLst>
              <c:ext xmlns:c16="http://schemas.microsoft.com/office/drawing/2014/chart" uri="{C3380CC4-5D6E-409C-BE32-E72D297353CC}">
                <c16:uniqueId val="{000000C7-6AFE-4094-8D9F-D738ACEF0DC2}"/>
              </c:ext>
            </c:extLst>
          </c:dPt>
          <c:dPt>
            <c:idx val="11"/>
            <c:invertIfNegative val="0"/>
            <c:bubble3D val="0"/>
            <c:spPr>
              <a:solidFill>
                <a:srgbClr val="99CCFF"/>
              </a:solidFill>
              <a:effectLst/>
            </c:spPr>
            <c:extLst>
              <c:ext xmlns:c16="http://schemas.microsoft.com/office/drawing/2014/chart" uri="{C3380CC4-5D6E-409C-BE32-E72D297353CC}">
                <c16:uniqueId val="{000000C9-6AFE-4094-8D9F-D738ACEF0DC2}"/>
              </c:ext>
            </c:extLst>
          </c:dPt>
          <c:dPt>
            <c:idx val="12"/>
            <c:invertIfNegative val="0"/>
            <c:bubble3D val="0"/>
            <c:spPr>
              <a:solidFill>
                <a:srgbClr val="99CCFF"/>
              </a:solidFill>
              <a:effectLst/>
            </c:spPr>
            <c:extLst>
              <c:ext xmlns:c16="http://schemas.microsoft.com/office/drawing/2014/chart" uri="{C3380CC4-5D6E-409C-BE32-E72D297353CC}">
                <c16:uniqueId val="{000000CB-6AFE-4094-8D9F-D738ACEF0DC2}"/>
              </c:ext>
            </c:extLst>
          </c:dPt>
          <c:dPt>
            <c:idx val="13"/>
            <c:invertIfNegative val="0"/>
            <c:bubble3D val="0"/>
            <c:spPr>
              <a:solidFill>
                <a:srgbClr val="99CCFF"/>
              </a:solidFill>
              <a:effectLst/>
            </c:spPr>
            <c:extLst>
              <c:ext xmlns:c16="http://schemas.microsoft.com/office/drawing/2014/chart" uri="{C3380CC4-5D6E-409C-BE32-E72D297353CC}">
                <c16:uniqueId val="{000000CD-6AFE-4094-8D9F-D738ACEF0DC2}"/>
              </c:ext>
            </c:extLst>
          </c:dPt>
          <c:dPt>
            <c:idx val="14"/>
            <c:invertIfNegative val="0"/>
            <c:bubble3D val="0"/>
            <c:spPr>
              <a:solidFill>
                <a:srgbClr val="99CCFF"/>
              </a:solidFill>
              <a:effectLst/>
            </c:spPr>
            <c:extLst>
              <c:ext xmlns:c16="http://schemas.microsoft.com/office/drawing/2014/chart" uri="{C3380CC4-5D6E-409C-BE32-E72D297353CC}">
                <c16:uniqueId val="{000000CF-6AFE-4094-8D9F-D738ACEF0DC2}"/>
              </c:ext>
            </c:extLst>
          </c:dPt>
          <c:dPt>
            <c:idx val="15"/>
            <c:invertIfNegative val="0"/>
            <c:bubble3D val="0"/>
            <c:spPr>
              <a:solidFill>
                <a:srgbClr val="99CCFF"/>
              </a:solidFill>
              <a:effectLst/>
            </c:spPr>
            <c:extLst>
              <c:ext xmlns:c16="http://schemas.microsoft.com/office/drawing/2014/chart" uri="{C3380CC4-5D6E-409C-BE32-E72D297353CC}">
                <c16:uniqueId val="{000000D1-6AFE-4094-8D9F-D738ACEF0DC2}"/>
              </c:ext>
            </c:extLst>
          </c:dPt>
          <c:dPt>
            <c:idx val="16"/>
            <c:invertIfNegative val="0"/>
            <c:bubble3D val="0"/>
            <c:spPr>
              <a:solidFill>
                <a:srgbClr val="99CCFF"/>
              </a:solidFill>
              <a:effectLst/>
            </c:spPr>
            <c:extLst>
              <c:ext xmlns:c16="http://schemas.microsoft.com/office/drawing/2014/chart" uri="{C3380CC4-5D6E-409C-BE32-E72D297353CC}">
                <c16:uniqueId val="{000000D3-6AFE-4094-8D9F-D738ACEF0DC2}"/>
              </c:ext>
            </c:extLst>
          </c:dPt>
          <c:dPt>
            <c:idx val="17"/>
            <c:invertIfNegative val="0"/>
            <c:bubble3D val="0"/>
            <c:spPr>
              <a:solidFill>
                <a:srgbClr val="99CCFF"/>
              </a:solidFill>
              <a:effectLst/>
            </c:spPr>
            <c:extLst>
              <c:ext xmlns:c16="http://schemas.microsoft.com/office/drawing/2014/chart" uri="{C3380CC4-5D6E-409C-BE32-E72D297353CC}">
                <c16:uniqueId val="{000000D5-6AFE-4094-8D9F-D738ACEF0DC2}"/>
              </c:ext>
            </c:extLst>
          </c:dPt>
          <c:dPt>
            <c:idx val="18"/>
            <c:invertIfNegative val="0"/>
            <c:bubble3D val="0"/>
            <c:spPr>
              <a:solidFill>
                <a:srgbClr val="99CCFF"/>
              </a:solidFill>
              <a:effectLst/>
            </c:spPr>
            <c:extLst>
              <c:ext xmlns:c16="http://schemas.microsoft.com/office/drawing/2014/chart" uri="{C3380CC4-5D6E-409C-BE32-E72D297353CC}">
                <c16:uniqueId val="{000000D7-6AFE-4094-8D9F-D738ACEF0DC2}"/>
              </c:ext>
            </c:extLst>
          </c:dPt>
          <c:dPt>
            <c:idx val="19"/>
            <c:invertIfNegative val="0"/>
            <c:bubble3D val="0"/>
            <c:spPr>
              <a:solidFill>
                <a:srgbClr val="99CCFF"/>
              </a:solidFill>
              <a:effectLst/>
            </c:spPr>
            <c:extLst>
              <c:ext xmlns:c16="http://schemas.microsoft.com/office/drawing/2014/chart" uri="{C3380CC4-5D6E-409C-BE32-E72D297353CC}">
                <c16:uniqueId val="{000000D9-6AFE-4094-8D9F-D738ACEF0DC2}"/>
              </c:ext>
            </c:extLst>
          </c:dPt>
          <c:dPt>
            <c:idx val="20"/>
            <c:invertIfNegative val="0"/>
            <c:bubble3D val="0"/>
            <c:spPr>
              <a:solidFill>
                <a:srgbClr val="99CCFF"/>
              </a:solidFill>
              <a:effectLst/>
            </c:spPr>
            <c:extLst>
              <c:ext xmlns:c16="http://schemas.microsoft.com/office/drawing/2014/chart" uri="{C3380CC4-5D6E-409C-BE32-E72D297353CC}">
                <c16:uniqueId val="{000000DB-6AFE-4094-8D9F-D738ACEF0DC2}"/>
              </c:ext>
            </c:extLst>
          </c:dPt>
          <c:dPt>
            <c:idx val="21"/>
            <c:invertIfNegative val="0"/>
            <c:bubble3D val="0"/>
            <c:spPr>
              <a:solidFill>
                <a:srgbClr val="99CCFF"/>
              </a:solidFill>
              <a:effectLst/>
            </c:spPr>
            <c:extLst>
              <c:ext xmlns:c16="http://schemas.microsoft.com/office/drawing/2014/chart" uri="{C3380CC4-5D6E-409C-BE32-E72D297353CC}">
                <c16:uniqueId val="{000000DD-6AFE-4094-8D9F-D738ACEF0DC2}"/>
              </c:ext>
            </c:extLst>
          </c:dPt>
          <c:dPt>
            <c:idx val="22"/>
            <c:invertIfNegative val="0"/>
            <c:bubble3D val="0"/>
            <c:spPr>
              <a:solidFill>
                <a:srgbClr val="99CCFF"/>
              </a:solidFill>
              <a:effectLst/>
            </c:spPr>
            <c:extLst>
              <c:ext xmlns:c16="http://schemas.microsoft.com/office/drawing/2014/chart" uri="{C3380CC4-5D6E-409C-BE32-E72D297353CC}">
                <c16:uniqueId val="{000000DF-6AFE-4094-8D9F-D738ACEF0DC2}"/>
              </c:ext>
            </c:extLst>
          </c:dPt>
          <c:dPt>
            <c:idx val="23"/>
            <c:invertIfNegative val="0"/>
            <c:bubble3D val="0"/>
            <c:spPr>
              <a:solidFill>
                <a:srgbClr val="99CCFF"/>
              </a:solidFill>
              <a:effectLst/>
            </c:spPr>
            <c:extLst>
              <c:ext xmlns:c16="http://schemas.microsoft.com/office/drawing/2014/chart" uri="{C3380CC4-5D6E-409C-BE32-E72D297353CC}">
                <c16:uniqueId val="{000000E1-6AFE-4094-8D9F-D738ACEF0DC2}"/>
              </c:ext>
            </c:extLst>
          </c:dPt>
          <c:dPt>
            <c:idx val="24"/>
            <c:invertIfNegative val="0"/>
            <c:bubble3D val="0"/>
            <c:spPr>
              <a:solidFill>
                <a:srgbClr val="99CCFF"/>
              </a:solidFill>
              <a:effectLst/>
            </c:spPr>
            <c:extLst>
              <c:ext xmlns:c16="http://schemas.microsoft.com/office/drawing/2014/chart" uri="{C3380CC4-5D6E-409C-BE32-E72D297353CC}">
                <c16:uniqueId val="{000000E3-6AFE-4094-8D9F-D738ACEF0DC2}"/>
              </c:ext>
            </c:extLst>
          </c:dPt>
          <c:dPt>
            <c:idx val="25"/>
            <c:invertIfNegative val="0"/>
            <c:bubble3D val="0"/>
            <c:spPr>
              <a:solidFill>
                <a:srgbClr val="99CCFF"/>
              </a:solidFill>
              <a:effectLst/>
            </c:spPr>
            <c:extLst>
              <c:ext xmlns:c16="http://schemas.microsoft.com/office/drawing/2014/chart" uri="{C3380CC4-5D6E-409C-BE32-E72D297353CC}">
                <c16:uniqueId val="{000000E5-6AFE-4094-8D9F-D738ACEF0DC2}"/>
              </c:ext>
            </c:extLst>
          </c:dPt>
          <c:dPt>
            <c:idx val="26"/>
            <c:invertIfNegative val="0"/>
            <c:bubble3D val="0"/>
            <c:spPr>
              <a:solidFill>
                <a:srgbClr val="99CCFF"/>
              </a:solidFill>
              <a:effectLst/>
            </c:spPr>
            <c:extLst>
              <c:ext xmlns:c16="http://schemas.microsoft.com/office/drawing/2014/chart" uri="{C3380CC4-5D6E-409C-BE32-E72D297353CC}">
                <c16:uniqueId val="{000000E7-6AFE-4094-8D9F-D738ACEF0DC2}"/>
              </c:ext>
            </c:extLst>
          </c:dPt>
          <c:dPt>
            <c:idx val="27"/>
            <c:invertIfNegative val="0"/>
            <c:bubble3D val="0"/>
            <c:spPr>
              <a:solidFill>
                <a:srgbClr val="99CCFF"/>
              </a:solidFill>
              <a:effectLst/>
            </c:spPr>
            <c:extLst>
              <c:ext xmlns:c16="http://schemas.microsoft.com/office/drawing/2014/chart" uri="{C3380CC4-5D6E-409C-BE32-E72D297353CC}">
                <c16:uniqueId val="{000000E9-6AFE-4094-8D9F-D738ACEF0DC2}"/>
              </c:ext>
            </c:extLst>
          </c:dPt>
          <c:dPt>
            <c:idx val="28"/>
            <c:invertIfNegative val="0"/>
            <c:bubble3D val="0"/>
            <c:spPr>
              <a:solidFill>
                <a:srgbClr val="99CCFF"/>
              </a:solidFill>
              <a:effectLst/>
            </c:spPr>
            <c:extLst>
              <c:ext xmlns:c16="http://schemas.microsoft.com/office/drawing/2014/chart" uri="{C3380CC4-5D6E-409C-BE32-E72D297353CC}">
                <c16:uniqueId val="{000000EB-6AFE-4094-8D9F-D738ACEF0DC2}"/>
              </c:ext>
            </c:extLst>
          </c:dPt>
          <c:dPt>
            <c:idx val="29"/>
            <c:invertIfNegative val="0"/>
            <c:bubble3D val="0"/>
            <c:spPr>
              <a:solidFill>
                <a:srgbClr val="99CCFF"/>
              </a:solidFill>
              <a:effectLst/>
            </c:spPr>
            <c:extLst>
              <c:ext xmlns:c16="http://schemas.microsoft.com/office/drawing/2014/chart" uri="{C3380CC4-5D6E-409C-BE32-E72D297353CC}">
                <c16:uniqueId val="{000000ED-6AFE-4094-8D9F-D738ACEF0DC2}"/>
              </c:ext>
            </c:extLst>
          </c:dPt>
          <c:dPt>
            <c:idx val="30"/>
            <c:invertIfNegative val="0"/>
            <c:bubble3D val="0"/>
            <c:spPr>
              <a:solidFill>
                <a:srgbClr val="99CCFF"/>
              </a:solidFill>
              <a:effectLst/>
            </c:spPr>
            <c:extLst>
              <c:ext xmlns:c16="http://schemas.microsoft.com/office/drawing/2014/chart" uri="{C3380CC4-5D6E-409C-BE32-E72D297353CC}">
                <c16:uniqueId val="{000000EF-6AFE-4094-8D9F-D738ACEF0DC2}"/>
              </c:ext>
            </c:extLst>
          </c:dPt>
          <c:dPt>
            <c:idx val="31"/>
            <c:invertIfNegative val="0"/>
            <c:bubble3D val="0"/>
            <c:spPr>
              <a:solidFill>
                <a:srgbClr val="99CCFF"/>
              </a:solidFill>
              <a:effectLst/>
            </c:spPr>
            <c:extLst>
              <c:ext xmlns:c16="http://schemas.microsoft.com/office/drawing/2014/chart" uri="{C3380CC4-5D6E-409C-BE32-E72D297353CC}">
                <c16:uniqueId val="{000000F1-6AFE-4094-8D9F-D738ACEF0DC2}"/>
              </c:ext>
            </c:extLst>
          </c:dPt>
          <c:dPt>
            <c:idx val="32"/>
            <c:invertIfNegative val="0"/>
            <c:bubble3D val="0"/>
            <c:spPr>
              <a:solidFill>
                <a:srgbClr val="99CCFF"/>
              </a:solidFill>
              <a:effectLst/>
            </c:spPr>
            <c:extLst>
              <c:ext xmlns:c16="http://schemas.microsoft.com/office/drawing/2014/chart" uri="{C3380CC4-5D6E-409C-BE32-E72D297353CC}">
                <c16:uniqueId val="{000000F3-6AFE-4094-8D9F-D738ACEF0DC2}"/>
              </c:ext>
            </c:extLst>
          </c:dPt>
          <c:dPt>
            <c:idx val="33"/>
            <c:invertIfNegative val="0"/>
            <c:bubble3D val="0"/>
            <c:spPr>
              <a:solidFill>
                <a:srgbClr val="99CCFF"/>
              </a:solidFill>
              <a:effectLst/>
            </c:spPr>
            <c:extLst>
              <c:ext xmlns:c16="http://schemas.microsoft.com/office/drawing/2014/chart" uri="{C3380CC4-5D6E-409C-BE32-E72D297353CC}">
                <c16:uniqueId val="{000000F5-6AFE-4094-8D9F-D738ACEF0DC2}"/>
              </c:ext>
            </c:extLst>
          </c:dPt>
          <c:dPt>
            <c:idx val="34"/>
            <c:invertIfNegative val="0"/>
            <c:bubble3D val="0"/>
            <c:spPr>
              <a:solidFill>
                <a:srgbClr val="99CCFF"/>
              </a:solidFill>
              <a:effectLst/>
            </c:spPr>
            <c:extLst>
              <c:ext xmlns:c16="http://schemas.microsoft.com/office/drawing/2014/chart" uri="{C3380CC4-5D6E-409C-BE32-E72D297353CC}">
                <c16:uniqueId val="{000000F7-6AFE-4094-8D9F-D738ACEF0DC2}"/>
              </c:ext>
            </c:extLst>
          </c:dPt>
          <c:dPt>
            <c:idx val="35"/>
            <c:invertIfNegative val="0"/>
            <c:bubble3D val="0"/>
            <c:spPr>
              <a:solidFill>
                <a:srgbClr val="99CCFF"/>
              </a:solidFill>
              <a:effectLst/>
            </c:spPr>
            <c:extLst>
              <c:ext xmlns:c16="http://schemas.microsoft.com/office/drawing/2014/chart" uri="{C3380CC4-5D6E-409C-BE32-E72D297353CC}">
                <c16:uniqueId val="{000000F9-6AFE-4094-8D9F-D738ACEF0DC2}"/>
              </c:ext>
            </c:extLst>
          </c:dPt>
          <c:dPt>
            <c:idx val="36"/>
            <c:invertIfNegative val="0"/>
            <c:bubble3D val="0"/>
            <c:spPr>
              <a:solidFill>
                <a:srgbClr val="99CCFF"/>
              </a:solidFill>
              <a:effectLst/>
            </c:spPr>
            <c:extLst>
              <c:ext xmlns:c16="http://schemas.microsoft.com/office/drawing/2014/chart" uri="{C3380CC4-5D6E-409C-BE32-E72D297353CC}">
                <c16:uniqueId val="{000000FB-6AFE-4094-8D9F-D738ACEF0DC2}"/>
              </c:ext>
            </c:extLst>
          </c:dPt>
          <c:dPt>
            <c:idx val="37"/>
            <c:invertIfNegative val="0"/>
            <c:bubble3D val="0"/>
            <c:spPr>
              <a:solidFill>
                <a:srgbClr val="99CCFF"/>
              </a:solidFill>
              <a:effectLst/>
            </c:spPr>
            <c:extLst>
              <c:ext xmlns:c16="http://schemas.microsoft.com/office/drawing/2014/chart" uri="{C3380CC4-5D6E-409C-BE32-E72D297353CC}">
                <c16:uniqueId val="{000000FD-6AFE-4094-8D9F-D738ACEF0DC2}"/>
              </c:ext>
            </c:extLst>
          </c:dPt>
          <c:dPt>
            <c:idx val="38"/>
            <c:invertIfNegative val="0"/>
            <c:bubble3D val="0"/>
            <c:spPr>
              <a:solidFill>
                <a:srgbClr val="99CCFF"/>
              </a:solidFill>
              <a:effectLst/>
            </c:spPr>
            <c:extLst>
              <c:ext xmlns:c16="http://schemas.microsoft.com/office/drawing/2014/chart" uri="{C3380CC4-5D6E-409C-BE32-E72D297353CC}">
                <c16:uniqueId val="{000000FF-6AFE-4094-8D9F-D738ACEF0DC2}"/>
              </c:ext>
            </c:extLst>
          </c:dPt>
          <c:dPt>
            <c:idx val="39"/>
            <c:invertIfNegative val="0"/>
            <c:bubble3D val="0"/>
            <c:spPr>
              <a:solidFill>
                <a:srgbClr val="99CCFF"/>
              </a:solidFill>
              <a:effectLst/>
            </c:spPr>
            <c:extLst>
              <c:ext xmlns:c16="http://schemas.microsoft.com/office/drawing/2014/chart" uri="{C3380CC4-5D6E-409C-BE32-E72D297353CC}">
                <c16:uniqueId val="{00000101-6AFE-4094-8D9F-D738ACEF0DC2}"/>
              </c:ext>
            </c:extLst>
          </c:dPt>
          <c:dPt>
            <c:idx val="40"/>
            <c:invertIfNegative val="0"/>
            <c:bubble3D val="0"/>
            <c:spPr>
              <a:solidFill>
                <a:srgbClr val="99CCFF"/>
              </a:solidFill>
              <a:effectLst/>
            </c:spPr>
            <c:extLst>
              <c:ext xmlns:c16="http://schemas.microsoft.com/office/drawing/2014/chart" uri="{C3380CC4-5D6E-409C-BE32-E72D297353CC}">
                <c16:uniqueId val="{00000103-6AFE-4094-8D9F-D738ACEF0DC2}"/>
              </c:ext>
            </c:extLst>
          </c:dPt>
          <c:dPt>
            <c:idx val="41"/>
            <c:invertIfNegative val="0"/>
            <c:bubble3D val="0"/>
            <c:spPr>
              <a:solidFill>
                <a:srgbClr val="99CCFF"/>
              </a:solidFill>
              <a:effectLst/>
            </c:spPr>
            <c:extLst>
              <c:ext xmlns:c16="http://schemas.microsoft.com/office/drawing/2014/chart" uri="{C3380CC4-5D6E-409C-BE32-E72D297353CC}">
                <c16:uniqueId val="{00000105-6AFE-4094-8D9F-D738ACEF0DC2}"/>
              </c:ext>
            </c:extLst>
          </c:dPt>
          <c:dPt>
            <c:idx val="42"/>
            <c:invertIfNegative val="0"/>
            <c:bubble3D val="0"/>
            <c:spPr>
              <a:solidFill>
                <a:srgbClr val="99CCFF"/>
              </a:solidFill>
              <a:effectLst/>
            </c:spPr>
            <c:extLst>
              <c:ext xmlns:c16="http://schemas.microsoft.com/office/drawing/2014/chart" uri="{C3380CC4-5D6E-409C-BE32-E72D297353CC}">
                <c16:uniqueId val="{00000107-6AFE-4094-8D9F-D738ACEF0DC2}"/>
              </c:ext>
            </c:extLst>
          </c:dPt>
          <c:dPt>
            <c:idx val="43"/>
            <c:invertIfNegative val="0"/>
            <c:bubble3D val="0"/>
            <c:spPr>
              <a:solidFill>
                <a:srgbClr val="99CCFF"/>
              </a:solidFill>
              <a:effectLst/>
            </c:spPr>
            <c:extLst>
              <c:ext xmlns:c16="http://schemas.microsoft.com/office/drawing/2014/chart" uri="{C3380CC4-5D6E-409C-BE32-E72D297353CC}">
                <c16:uniqueId val="{00000109-6AFE-4094-8D9F-D738ACEF0DC2}"/>
              </c:ext>
            </c:extLst>
          </c:dPt>
          <c:cat>
            <c:strLit>
              <c:ptCount val="44"/>
              <c:pt idx="0">
                <c:v>Turku</c:v>
              </c:pt>
              <c:pt idx="1">
                <c:v>Tampere</c:v>
              </c:pt>
              <c:pt idx="2">
                <c:v>Imatra</c:v>
              </c:pt>
              <c:pt idx="3">
                <c:v>Joensuu</c:v>
              </c:pt>
              <c:pt idx="4">
                <c:v>Lahti</c:v>
              </c:pt>
              <c:pt idx="5">
                <c:v>Naantali</c:v>
              </c:pt>
              <c:pt idx="6">
                <c:v>Nokia</c:v>
              </c:pt>
              <c:pt idx="7">
                <c:v>Kirkkonummi</c:v>
              </c:pt>
              <c:pt idx="8">
                <c:v>Rauma</c:v>
              </c:pt>
              <c:pt idx="9">
                <c:v>Vantaa</c:v>
              </c:pt>
              <c:pt idx="10">
                <c:v>Lappeenranta</c:v>
              </c:pt>
              <c:pt idx="11">
                <c:v>Kemi</c:v>
              </c:pt>
              <c:pt idx="12">
                <c:v>Pirkkala</c:v>
              </c:pt>
              <c:pt idx="13">
                <c:v>Ylöjärvi</c:v>
              </c:pt>
              <c:pt idx="14">
                <c:v>Kotka</c:v>
              </c:pt>
              <c:pt idx="15">
                <c:v>Hanko</c:v>
              </c:pt>
              <c:pt idx="16">
                <c:v>Hyvinkää</c:v>
              </c:pt>
              <c:pt idx="17">
                <c:v>Uusikaupunki</c:v>
              </c:pt>
              <c:pt idx="18">
                <c:v>Masku</c:v>
              </c:pt>
              <c:pt idx="19">
                <c:v>Kangasala</c:v>
              </c:pt>
              <c:pt idx="20">
                <c:v>Kokkola</c:v>
              </c:pt>
              <c:pt idx="21">
                <c:v>Kouvola</c:v>
              </c:pt>
              <c:pt idx="22">
                <c:v>Lohja</c:v>
              </c:pt>
              <c:pt idx="23">
                <c:v>Ylivieska</c:v>
              </c:pt>
              <c:pt idx="24">
                <c:v>Seinäjoki</c:v>
              </c:pt>
              <c:pt idx="25">
                <c:v>Hollola</c:v>
              </c:pt>
              <c:pt idx="26">
                <c:v>Lempäälä</c:v>
              </c:pt>
              <c:pt idx="27">
                <c:v>Hamina</c:v>
              </c:pt>
              <c:pt idx="28">
                <c:v>Äänekoski</c:v>
              </c:pt>
              <c:pt idx="29">
                <c:v>Paimio</c:v>
              </c:pt>
              <c:pt idx="30">
                <c:v>Ilomantsi</c:v>
              </c:pt>
              <c:pt idx="31">
                <c:v>Loviisa</c:v>
              </c:pt>
              <c:pt idx="32">
                <c:v>Sastamala</c:v>
              </c:pt>
              <c:pt idx="33">
                <c:v>Hämeenkyrö</c:v>
              </c:pt>
              <c:pt idx="34">
                <c:v>Orivesi</c:v>
              </c:pt>
              <c:pt idx="35">
                <c:v>Mäntsälä</c:v>
              </c:pt>
              <c:pt idx="36">
                <c:v>Orimattila</c:v>
              </c:pt>
              <c:pt idx="37">
                <c:v>Kuhmoinen</c:v>
              </c:pt>
              <c:pt idx="38">
                <c:v>Padasjoki</c:v>
              </c:pt>
              <c:pt idx="39">
                <c:v>Laitila</c:v>
              </c:pt>
              <c:pt idx="40">
                <c:v>Jokioinen</c:v>
              </c:pt>
              <c:pt idx="41">
                <c:v>Mynämäki</c:v>
              </c:pt>
              <c:pt idx="42">
                <c:v>Loimaa</c:v>
              </c:pt>
              <c:pt idx="43">
                <c:v>Punkalaidun</c:v>
              </c:pt>
            </c:strLit>
          </c:cat>
          <c:val>
            <c:numLit>
              <c:formatCode>General</c:formatCode>
              <c:ptCount val="44"/>
              <c:pt idx="0">
                <c:v>9.6609471365809441E-3</c:v>
              </c:pt>
              <c:pt idx="1">
                <c:v>9.6215307712554932E-3</c:v>
              </c:pt>
              <c:pt idx="2">
                <c:v>3.1258219387382269E-3</c:v>
              </c:pt>
              <c:pt idx="3">
                <c:v>6.6063413396477699E-3</c:v>
              </c:pt>
              <c:pt idx="4">
                <c:v>6.0402229428291321E-3</c:v>
              </c:pt>
              <c:pt idx="5">
                <c:v>1.6726698726415634E-2</c:v>
              </c:pt>
              <c:pt idx="6">
                <c:v>2.4242930114269257E-2</c:v>
              </c:pt>
              <c:pt idx="7">
                <c:v>1.8071230500936508E-2</c:v>
              </c:pt>
              <c:pt idx="8">
                <c:v>6.4473813399672508E-3</c:v>
              </c:pt>
              <c:pt idx="9">
                <c:v>7.707968819886446E-3</c:v>
              </c:pt>
              <c:pt idx="10">
                <c:v>5.2246409468352795E-3</c:v>
              </c:pt>
              <c:pt idx="11">
                <c:v>6.3474485650658607E-3</c:v>
              </c:pt>
              <c:pt idx="12">
                <c:v>5.0259333103895187E-2</c:v>
              </c:pt>
              <c:pt idx="13">
                <c:v>2.2176327183842659E-2</c:v>
              </c:pt>
              <c:pt idx="14">
                <c:v>1.0030161589384079E-2</c:v>
              </c:pt>
              <c:pt idx="15">
                <c:v>1.644541509449482E-2</c:v>
              </c:pt>
              <c:pt idx="16">
                <c:v>6.8405861966311932E-3</c:v>
              </c:pt>
              <c:pt idx="17">
                <c:v>7.6381321996450424E-3</c:v>
              </c:pt>
              <c:pt idx="18">
                <c:v>2.8715142980217934E-2</c:v>
              </c:pt>
              <c:pt idx="19">
                <c:v>1.6797119751572609E-2</c:v>
              </c:pt>
              <c:pt idx="20">
                <c:v>1.6133822500705719E-2</c:v>
              </c:pt>
              <c:pt idx="21">
                <c:v>8.7353549897670746E-3</c:v>
              </c:pt>
              <c:pt idx="22">
                <c:v>1.0590401478111744E-2</c:v>
              </c:pt>
              <c:pt idx="23">
                <c:v>1.4551387168467045E-2</c:v>
              </c:pt>
              <c:pt idx="24">
                <c:v>7.8320344910025597E-3</c:v>
              </c:pt>
              <c:pt idx="25">
                <c:v>9.8058879375457764E-3</c:v>
              </c:pt>
              <c:pt idx="26">
                <c:v>2.6495229452848434E-2</c:v>
              </c:pt>
              <c:pt idx="27">
                <c:v>2.7363570407032967E-2</c:v>
              </c:pt>
              <c:pt idx="28">
                <c:v>7.3160291649401188E-3</c:v>
              </c:pt>
              <c:pt idx="29">
                <c:v>6.5443199127912521E-3</c:v>
              </c:pt>
              <c:pt idx="30">
                <c:v>7.6752654276788235E-3</c:v>
              </c:pt>
              <c:pt idx="31">
                <c:v>1.7853390425443649E-2</c:v>
              </c:pt>
              <c:pt idx="32">
                <c:v>1.3989059254527092E-2</c:v>
              </c:pt>
              <c:pt idx="33">
                <c:v>9.5506990328431129E-3</c:v>
              </c:pt>
              <c:pt idx="34">
                <c:v>9.7386017441749573E-3</c:v>
              </c:pt>
              <c:pt idx="35">
                <c:v>1.2999429367482662E-2</c:v>
              </c:pt>
              <c:pt idx="36">
                <c:v>2.4299550801515579E-2</c:v>
              </c:pt>
              <c:pt idx="37">
                <c:v>8.0039724707603455E-3</c:v>
              </c:pt>
              <c:pt idx="38">
                <c:v>4.3602907098829746E-3</c:v>
              </c:pt>
              <c:pt idx="39">
                <c:v>5.3503457456827164E-3</c:v>
              </c:pt>
              <c:pt idx="40">
                <c:v>7.2443932294845581E-3</c:v>
              </c:pt>
              <c:pt idx="41">
                <c:v>6.6959564574062824E-3</c:v>
              </c:pt>
              <c:pt idx="42">
                <c:v>7.975362241268158E-3</c:v>
              </c:pt>
              <c:pt idx="43">
                <c:v>1.8982088658958673E-3</c:v>
              </c:pt>
            </c:numLit>
          </c:val>
          <c:extLst>
            <c:ext xmlns:c16="http://schemas.microsoft.com/office/drawing/2014/chart" uri="{C3380CC4-5D6E-409C-BE32-E72D297353CC}">
              <c16:uniqueId val="{0000010A-6AFE-4094-8D9F-D738ACEF0DC2}"/>
            </c:ext>
          </c:extLst>
        </c:ser>
        <c:ser>
          <c:idx val="3"/>
          <c:order val="3"/>
          <c:tx>
            <c:v>Kaukolämpö</c:v>
          </c:tx>
          <c:spPr>
            <a:solidFill>
              <a:srgbClr val="99FFFF"/>
            </a:solidFill>
          </c:spPr>
          <c:invertIfNegative val="0"/>
          <c:dPt>
            <c:idx val="0"/>
            <c:invertIfNegative val="0"/>
            <c:bubble3D val="0"/>
            <c:spPr>
              <a:solidFill>
                <a:srgbClr val="99FFFF"/>
              </a:solidFill>
              <a:effectLst/>
            </c:spPr>
            <c:extLst>
              <c:ext xmlns:c16="http://schemas.microsoft.com/office/drawing/2014/chart" uri="{C3380CC4-5D6E-409C-BE32-E72D297353CC}">
                <c16:uniqueId val="{0000010C-6AFE-4094-8D9F-D738ACEF0DC2}"/>
              </c:ext>
            </c:extLst>
          </c:dPt>
          <c:dPt>
            <c:idx val="1"/>
            <c:invertIfNegative val="0"/>
            <c:bubble3D val="0"/>
            <c:spPr>
              <a:solidFill>
                <a:srgbClr val="99FFFF"/>
              </a:solidFill>
              <a:effectLst/>
            </c:spPr>
            <c:extLst>
              <c:ext xmlns:c16="http://schemas.microsoft.com/office/drawing/2014/chart" uri="{C3380CC4-5D6E-409C-BE32-E72D297353CC}">
                <c16:uniqueId val="{0000010E-6AFE-4094-8D9F-D738ACEF0DC2}"/>
              </c:ext>
            </c:extLst>
          </c:dPt>
          <c:dPt>
            <c:idx val="2"/>
            <c:invertIfNegative val="0"/>
            <c:bubble3D val="0"/>
            <c:spPr>
              <a:solidFill>
                <a:srgbClr val="99FFFF"/>
              </a:solidFill>
              <a:effectLst/>
            </c:spPr>
            <c:extLst>
              <c:ext xmlns:c16="http://schemas.microsoft.com/office/drawing/2014/chart" uri="{C3380CC4-5D6E-409C-BE32-E72D297353CC}">
                <c16:uniqueId val="{00000110-6AFE-4094-8D9F-D738ACEF0DC2}"/>
              </c:ext>
            </c:extLst>
          </c:dPt>
          <c:dPt>
            <c:idx val="3"/>
            <c:invertIfNegative val="0"/>
            <c:bubble3D val="0"/>
            <c:spPr>
              <a:solidFill>
                <a:srgbClr val="99FFFF"/>
              </a:solidFill>
              <a:effectLst/>
            </c:spPr>
            <c:extLst>
              <c:ext xmlns:c16="http://schemas.microsoft.com/office/drawing/2014/chart" uri="{C3380CC4-5D6E-409C-BE32-E72D297353CC}">
                <c16:uniqueId val="{00000112-6AFE-4094-8D9F-D738ACEF0DC2}"/>
              </c:ext>
            </c:extLst>
          </c:dPt>
          <c:dPt>
            <c:idx val="4"/>
            <c:invertIfNegative val="0"/>
            <c:bubble3D val="0"/>
            <c:spPr>
              <a:solidFill>
                <a:srgbClr val="99FFFF"/>
              </a:solidFill>
              <a:effectLst/>
            </c:spPr>
            <c:extLst>
              <c:ext xmlns:c16="http://schemas.microsoft.com/office/drawing/2014/chart" uri="{C3380CC4-5D6E-409C-BE32-E72D297353CC}">
                <c16:uniqueId val="{00000114-6AFE-4094-8D9F-D738ACEF0DC2}"/>
              </c:ext>
            </c:extLst>
          </c:dPt>
          <c:dPt>
            <c:idx val="5"/>
            <c:invertIfNegative val="0"/>
            <c:bubble3D val="0"/>
            <c:spPr>
              <a:solidFill>
                <a:srgbClr val="99FFFF"/>
              </a:solidFill>
              <a:effectLst/>
            </c:spPr>
            <c:extLst>
              <c:ext xmlns:c16="http://schemas.microsoft.com/office/drawing/2014/chart" uri="{C3380CC4-5D6E-409C-BE32-E72D297353CC}">
                <c16:uniqueId val="{00000116-6AFE-4094-8D9F-D738ACEF0DC2}"/>
              </c:ext>
            </c:extLst>
          </c:dPt>
          <c:dPt>
            <c:idx val="6"/>
            <c:invertIfNegative val="0"/>
            <c:bubble3D val="0"/>
            <c:spPr>
              <a:solidFill>
                <a:srgbClr val="99FFFF"/>
              </a:solidFill>
              <a:effectLst/>
            </c:spPr>
            <c:extLst>
              <c:ext xmlns:c16="http://schemas.microsoft.com/office/drawing/2014/chart" uri="{C3380CC4-5D6E-409C-BE32-E72D297353CC}">
                <c16:uniqueId val="{00000118-6AFE-4094-8D9F-D738ACEF0DC2}"/>
              </c:ext>
            </c:extLst>
          </c:dPt>
          <c:dPt>
            <c:idx val="7"/>
            <c:invertIfNegative val="0"/>
            <c:bubble3D val="0"/>
            <c:spPr>
              <a:solidFill>
                <a:srgbClr val="99FFFF"/>
              </a:solidFill>
              <a:effectLst/>
            </c:spPr>
            <c:extLst>
              <c:ext xmlns:c16="http://schemas.microsoft.com/office/drawing/2014/chart" uri="{C3380CC4-5D6E-409C-BE32-E72D297353CC}">
                <c16:uniqueId val="{0000011A-6AFE-4094-8D9F-D738ACEF0DC2}"/>
              </c:ext>
            </c:extLst>
          </c:dPt>
          <c:dPt>
            <c:idx val="8"/>
            <c:invertIfNegative val="0"/>
            <c:bubble3D val="0"/>
            <c:spPr>
              <a:solidFill>
                <a:srgbClr val="99FFFF"/>
              </a:solidFill>
              <a:effectLst>
                <a:outerShdw dist="35921" dir="2700000" algn="br">
                  <a:srgbClr val="000000"/>
                </a:outerShdw>
              </a:effectLst>
            </c:spPr>
            <c:extLst>
              <c:ext xmlns:c16="http://schemas.microsoft.com/office/drawing/2014/chart" uri="{C3380CC4-5D6E-409C-BE32-E72D297353CC}">
                <c16:uniqueId val="{0000011C-6AFE-4094-8D9F-D738ACEF0DC2}"/>
              </c:ext>
            </c:extLst>
          </c:dPt>
          <c:dPt>
            <c:idx val="9"/>
            <c:invertIfNegative val="0"/>
            <c:bubble3D val="0"/>
            <c:spPr>
              <a:solidFill>
                <a:srgbClr val="99FFFF"/>
              </a:solidFill>
              <a:effectLst/>
            </c:spPr>
            <c:extLst>
              <c:ext xmlns:c16="http://schemas.microsoft.com/office/drawing/2014/chart" uri="{C3380CC4-5D6E-409C-BE32-E72D297353CC}">
                <c16:uniqueId val="{0000011E-6AFE-4094-8D9F-D738ACEF0DC2}"/>
              </c:ext>
            </c:extLst>
          </c:dPt>
          <c:dPt>
            <c:idx val="10"/>
            <c:invertIfNegative val="0"/>
            <c:bubble3D val="0"/>
            <c:spPr>
              <a:solidFill>
                <a:srgbClr val="99FFFF"/>
              </a:solidFill>
              <a:effectLst/>
            </c:spPr>
            <c:extLst>
              <c:ext xmlns:c16="http://schemas.microsoft.com/office/drawing/2014/chart" uri="{C3380CC4-5D6E-409C-BE32-E72D297353CC}">
                <c16:uniqueId val="{00000120-6AFE-4094-8D9F-D738ACEF0DC2}"/>
              </c:ext>
            </c:extLst>
          </c:dPt>
          <c:dPt>
            <c:idx val="11"/>
            <c:invertIfNegative val="0"/>
            <c:bubble3D val="0"/>
            <c:spPr>
              <a:solidFill>
                <a:srgbClr val="99FFFF"/>
              </a:solidFill>
              <a:effectLst/>
            </c:spPr>
            <c:extLst>
              <c:ext xmlns:c16="http://schemas.microsoft.com/office/drawing/2014/chart" uri="{C3380CC4-5D6E-409C-BE32-E72D297353CC}">
                <c16:uniqueId val="{00000122-6AFE-4094-8D9F-D738ACEF0DC2}"/>
              </c:ext>
            </c:extLst>
          </c:dPt>
          <c:dPt>
            <c:idx val="12"/>
            <c:invertIfNegative val="0"/>
            <c:bubble3D val="0"/>
            <c:spPr>
              <a:solidFill>
                <a:srgbClr val="99FFFF"/>
              </a:solidFill>
              <a:effectLst/>
            </c:spPr>
            <c:extLst>
              <c:ext xmlns:c16="http://schemas.microsoft.com/office/drawing/2014/chart" uri="{C3380CC4-5D6E-409C-BE32-E72D297353CC}">
                <c16:uniqueId val="{00000124-6AFE-4094-8D9F-D738ACEF0DC2}"/>
              </c:ext>
            </c:extLst>
          </c:dPt>
          <c:dPt>
            <c:idx val="13"/>
            <c:invertIfNegative val="0"/>
            <c:bubble3D val="0"/>
            <c:spPr>
              <a:solidFill>
                <a:srgbClr val="99FFFF"/>
              </a:solidFill>
              <a:effectLst/>
            </c:spPr>
            <c:extLst>
              <c:ext xmlns:c16="http://schemas.microsoft.com/office/drawing/2014/chart" uri="{C3380CC4-5D6E-409C-BE32-E72D297353CC}">
                <c16:uniqueId val="{00000126-6AFE-4094-8D9F-D738ACEF0DC2}"/>
              </c:ext>
            </c:extLst>
          </c:dPt>
          <c:dPt>
            <c:idx val="14"/>
            <c:invertIfNegative val="0"/>
            <c:bubble3D val="0"/>
            <c:spPr>
              <a:solidFill>
                <a:srgbClr val="99FFFF"/>
              </a:solidFill>
              <a:effectLst/>
            </c:spPr>
            <c:extLst>
              <c:ext xmlns:c16="http://schemas.microsoft.com/office/drawing/2014/chart" uri="{C3380CC4-5D6E-409C-BE32-E72D297353CC}">
                <c16:uniqueId val="{00000128-6AFE-4094-8D9F-D738ACEF0DC2}"/>
              </c:ext>
            </c:extLst>
          </c:dPt>
          <c:dPt>
            <c:idx val="15"/>
            <c:invertIfNegative val="0"/>
            <c:bubble3D val="0"/>
            <c:spPr>
              <a:solidFill>
                <a:srgbClr val="99FFFF"/>
              </a:solidFill>
              <a:effectLst/>
            </c:spPr>
            <c:extLst>
              <c:ext xmlns:c16="http://schemas.microsoft.com/office/drawing/2014/chart" uri="{C3380CC4-5D6E-409C-BE32-E72D297353CC}">
                <c16:uniqueId val="{0000012A-6AFE-4094-8D9F-D738ACEF0DC2}"/>
              </c:ext>
            </c:extLst>
          </c:dPt>
          <c:dPt>
            <c:idx val="16"/>
            <c:invertIfNegative val="0"/>
            <c:bubble3D val="0"/>
            <c:spPr>
              <a:solidFill>
                <a:srgbClr val="99FFFF"/>
              </a:solidFill>
              <a:effectLst/>
            </c:spPr>
            <c:extLst>
              <c:ext xmlns:c16="http://schemas.microsoft.com/office/drawing/2014/chart" uri="{C3380CC4-5D6E-409C-BE32-E72D297353CC}">
                <c16:uniqueId val="{0000012C-6AFE-4094-8D9F-D738ACEF0DC2}"/>
              </c:ext>
            </c:extLst>
          </c:dPt>
          <c:dPt>
            <c:idx val="17"/>
            <c:invertIfNegative val="0"/>
            <c:bubble3D val="0"/>
            <c:spPr>
              <a:solidFill>
                <a:srgbClr val="99FFFF"/>
              </a:solidFill>
              <a:effectLst/>
            </c:spPr>
            <c:extLst>
              <c:ext xmlns:c16="http://schemas.microsoft.com/office/drawing/2014/chart" uri="{C3380CC4-5D6E-409C-BE32-E72D297353CC}">
                <c16:uniqueId val="{0000012E-6AFE-4094-8D9F-D738ACEF0DC2}"/>
              </c:ext>
            </c:extLst>
          </c:dPt>
          <c:dPt>
            <c:idx val="18"/>
            <c:invertIfNegative val="0"/>
            <c:bubble3D val="0"/>
            <c:spPr>
              <a:solidFill>
                <a:srgbClr val="99FFFF"/>
              </a:solidFill>
              <a:effectLst/>
            </c:spPr>
            <c:extLst>
              <c:ext xmlns:c16="http://schemas.microsoft.com/office/drawing/2014/chart" uri="{C3380CC4-5D6E-409C-BE32-E72D297353CC}">
                <c16:uniqueId val="{00000130-6AFE-4094-8D9F-D738ACEF0DC2}"/>
              </c:ext>
            </c:extLst>
          </c:dPt>
          <c:dPt>
            <c:idx val="19"/>
            <c:invertIfNegative val="0"/>
            <c:bubble3D val="0"/>
            <c:spPr>
              <a:solidFill>
                <a:srgbClr val="99FFFF"/>
              </a:solidFill>
              <a:effectLst/>
            </c:spPr>
            <c:extLst>
              <c:ext xmlns:c16="http://schemas.microsoft.com/office/drawing/2014/chart" uri="{C3380CC4-5D6E-409C-BE32-E72D297353CC}">
                <c16:uniqueId val="{00000132-6AFE-4094-8D9F-D738ACEF0DC2}"/>
              </c:ext>
            </c:extLst>
          </c:dPt>
          <c:dPt>
            <c:idx val="20"/>
            <c:invertIfNegative val="0"/>
            <c:bubble3D val="0"/>
            <c:spPr>
              <a:solidFill>
                <a:srgbClr val="99FFFF"/>
              </a:solidFill>
              <a:effectLst/>
            </c:spPr>
            <c:extLst>
              <c:ext xmlns:c16="http://schemas.microsoft.com/office/drawing/2014/chart" uri="{C3380CC4-5D6E-409C-BE32-E72D297353CC}">
                <c16:uniqueId val="{00000134-6AFE-4094-8D9F-D738ACEF0DC2}"/>
              </c:ext>
            </c:extLst>
          </c:dPt>
          <c:dPt>
            <c:idx val="21"/>
            <c:invertIfNegative val="0"/>
            <c:bubble3D val="0"/>
            <c:spPr>
              <a:solidFill>
                <a:srgbClr val="99FFFF"/>
              </a:solidFill>
              <a:effectLst/>
            </c:spPr>
            <c:extLst>
              <c:ext xmlns:c16="http://schemas.microsoft.com/office/drawing/2014/chart" uri="{C3380CC4-5D6E-409C-BE32-E72D297353CC}">
                <c16:uniqueId val="{00000136-6AFE-4094-8D9F-D738ACEF0DC2}"/>
              </c:ext>
            </c:extLst>
          </c:dPt>
          <c:dPt>
            <c:idx val="22"/>
            <c:invertIfNegative val="0"/>
            <c:bubble3D val="0"/>
            <c:spPr>
              <a:solidFill>
                <a:srgbClr val="99FFFF"/>
              </a:solidFill>
              <a:effectLst/>
            </c:spPr>
            <c:extLst>
              <c:ext xmlns:c16="http://schemas.microsoft.com/office/drawing/2014/chart" uri="{C3380CC4-5D6E-409C-BE32-E72D297353CC}">
                <c16:uniqueId val="{00000138-6AFE-4094-8D9F-D738ACEF0DC2}"/>
              </c:ext>
            </c:extLst>
          </c:dPt>
          <c:dPt>
            <c:idx val="23"/>
            <c:invertIfNegative val="0"/>
            <c:bubble3D val="0"/>
            <c:spPr>
              <a:solidFill>
                <a:srgbClr val="99FFFF"/>
              </a:solidFill>
              <a:effectLst/>
            </c:spPr>
            <c:extLst>
              <c:ext xmlns:c16="http://schemas.microsoft.com/office/drawing/2014/chart" uri="{C3380CC4-5D6E-409C-BE32-E72D297353CC}">
                <c16:uniqueId val="{0000013A-6AFE-4094-8D9F-D738ACEF0DC2}"/>
              </c:ext>
            </c:extLst>
          </c:dPt>
          <c:dPt>
            <c:idx val="24"/>
            <c:invertIfNegative val="0"/>
            <c:bubble3D val="0"/>
            <c:spPr>
              <a:solidFill>
                <a:srgbClr val="99FFFF"/>
              </a:solidFill>
              <a:effectLst/>
            </c:spPr>
            <c:extLst>
              <c:ext xmlns:c16="http://schemas.microsoft.com/office/drawing/2014/chart" uri="{C3380CC4-5D6E-409C-BE32-E72D297353CC}">
                <c16:uniqueId val="{0000013C-6AFE-4094-8D9F-D738ACEF0DC2}"/>
              </c:ext>
            </c:extLst>
          </c:dPt>
          <c:dPt>
            <c:idx val="25"/>
            <c:invertIfNegative val="0"/>
            <c:bubble3D val="0"/>
            <c:spPr>
              <a:solidFill>
                <a:srgbClr val="99FFFF"/>
              </a:solidFill>
              <a:effectLst/>
            </c:spPr>
            <c:extLst>
              <c:ext xmlns:c16="http://schemas.microsoft.com/office/drawing/2014/chart" uri="{C3380CC4-5D6E-409C-BE32-E72D297353CC}">
                <c16:uniqueId val="{0000013E-6AFE-4094-8D9F-D738ACEF0DC2}"/>
              </c:ext>
            </c:extLst>
          </c:dPt>
          <c:dPt>
            <c:idx val="26"/>
            <c:invertIfNegative val="0"/>
            <c:bubble3D val="0"/>
            <c:spPr>
              <a:solidFill>
                <a:srgbClr val="99FFFF"/>
              </a:solidFill>
              <a:effectLst/>
            </c:spPr>
            <c:extLst>
              <c:ext xmlns:c16="http://schemas.microsoft.com/office/drawing/2014/chart" uri="{C3380CC4-5D6E-409C-BE32-E72D297353CC}">
                <c16:uniqueId val="{00000140-6AFE-4094-8D9F-D738ACEF0DC2}"/>
              </c:ext>
            </c:extLst>
          </c:dPt>
          <c:dPt>
            <c:idx val="27"/>
            <c:invertIfNegative val="0"/>
            <c:bubble3D val="0"/>
            <c:spPr>
              <a:solidFill>
                <a:srgbClr val="99FFFF"/>
              </a:solidFill>
              <a:effectLst/>
            </c:spPr>
            <c:extLst>
              <c:ext xmlns:c16="http://schemas.microsoft.com/office/drawing/2014/chart" uri="{C3380CC4-5D6E-409C-BE32-E72D297353CC}">
                <c16:uniqueId val="{00000142-6AFE-4094-8D9F-D738ACEF0DC2}"/>
              </c:ext>
            </c:extLst>
          </c:dPt>
          <c:dPt>
            <c:idx val="28"/>
            <c:invertIfNegative val="0"/>
            <c:bubble3D val="0"/>
            <c:spPr>
              <a:solidFill>
                <a:srgbClr val="99FFFF"/>
              </a:solidFill>
              <a:effectLst/>
            </c:spPr>
            <c:extLst>
              <c:ext xmlns:c16="http://schemas.microsoft.com/office/drawing/2014/chart" uri="{C3380CC4-5D6E-409C-BE32-E72D297353CC}">
                <c16:uniqueId val="{00000144-6AFE-4094-8D9F-D738ACEF0DC2}"/>
              </c:ext>
            </c:extLst>
          </c:dPt>
          <c:dPt>
            <c:idx val="29"/>
            <c:invertIfNegative val="0"/>
            <c:bubble3D val="0"/>
            <c:spPr>
              <a:solidFill>
                <a:srgbClr val="99FFFF"/>
              </a:solidFill>
              <a:effectLst/>
            </c:spPr>
            <c:extLst>
              <c:ext xmlns:c16="http://schemas.microsoft.com/office/drawing/2014/chart" uri="{C3380CC4-5D6E-409C-BE32-E72D297353CC}">
                <c16:uniqueId val="{00000146-6AFE-4094-8D9F-D738ACEF0DC2}"/>
              </c:ext>
            </c:extLst>
          </c:dPt>
          <c:dPt>
            <c:idx val="30"/>
            <c:invertIfNegative val="0"/>
            <c:bubble3D val="0"/>
            <c:spPr>
              <a:solidFill>
                <a:srgbClr val="99FFFF"/>
              </a:solidFill>
              <a:effectLst/>
            </c:spPr>
            <c:extLst>
              <c:ext xmlns:c16="http://schemas.microsoft.com/office/drawing/2014/chart" uri="{C3380CC4-5D6E-409C-BE32-E72D297353CC}">
                <c16:uniqueId val="{00000148-6AFE-4094-8D9F-D738ACEF0DC2}"/>
              </c:ext>
            </c:extLst>
          </c:dPt>
          <c:dPt>
            <c:idx val="31"/>
            <c:invertIfNegative val="0"/>
            <c:bubble3D val="0"/>
            <c:spPr>
              <a:solidFill>
                <a:srgbClr val="99FFFF"/>
              </a:solidFill>
              <a:effectLst/>
            </c:spPr>
            <c:extLst>
              <c:ext xmlns:c16="http://schemas.microsoft.com/office/drawing/2014/chart" uri="{C3380CC4-5D6E-409C-BE32-E72D297353CC}">
                <c16:uniqueId val="{0000014A-6AFE-4094-8D9F-D738ACEF0DC2}"/>
              </c:ext>
            </c:extLst>
          </c:dPt>
          <c:dPt>
            <c:idx val="32"/>
            <c:invertIfNegative val="0"/>
            <c:bubble3D val="0"/>
            <c:spPr>
              <a:solidFill>
                <a:srgbClr val="99FFFF"/>
              </a:solidFill>
              <a:effectLst/>
            </c:spPr>
            <c:extLst>
              <c:ext xmlns:c16="http://schemas.microsoft.com/office/drawing/2014/chart" uri="{C3380CC4-5D6E-409C-BE32-E72D297353CC}">
                <c16:uniqueId val="{0000014C-6AFE-4094-8D9F-D738ACEF0DC2}"/>
              </c:ext>
            </c:extLst>
          </c:dPt>
          <c:dPt>
            <c:idx val="33"/>
            <c:invertIfNegative val="0"/>
            <c:bubble3D val="0"/>
            <c:spPr>
              <a:solidFill>
                <a:srgbClr val="99FFFF"/>
              </a:solidFill>
              <a:effectLst/>
            </c:spPr>
            <c:extLst>
              <c:ext xmlns:c16="http://schemas.microsoft.com/office/drawing/2014/chart" uri="{C3380CC4-5D6E-409C-BE32-E72D297353CC}">
                <c16:uniqueId val="{0000014E-6AFE-4094-8D9F-D738ACEF0DC2}"/>
              </c:ext>
            </c:extLst>
          </c:dPt>
          <c:dPt>
            <c:idx val="34"/>
            <c:invertIfNegative val="0"/>
            <c:bubble3D val="0"/>
            <c:spPr>
              <a:solidFill>
                <a:srgbClr val="99FFFF"/>
              </a:solidFill>
              <a:effectLst/>
            </c:spPr>
            <c:extLst>
              <c:ext xmlns:c16="http://schemas.microsoft.com/office/drawing/2014/chart" uri="{C3380CC4-5D6E-409C-BE32-E72D297353CC}">
                <c16:uniqueId val="{00000150-6AFE-4094-8D9F-D738ACEF0DC2}"/>
              </c:ext>
            </c:extLst>
          </c:dPt>
          <c:dPt>
            <c:idx val="35"/>
            <c:invertIfNegative val="0"/>
            <c:bubble3D val="0"/>
            <c:spPr>
              <a:solidFill>
                <a:srgbClr val="99FFFF"/>
              </a:solidFill>
              <a:effectLst/>
            </c:spPr>
            <c:extLst>
              <c:ext xmlns:c16="http://schemas.microsoft.com/office/drawing/2014/chart" uri="{C3380CC4-5D6E-409C-BE32-E72D297353CC}">
                <c16:uniqueId val="{00000152-6AFE-4094-8D9F-D738ACEF0DC2}"/>
              </c:ext>
            </c:extLst>
          </c:dPt>
          <c:dPt>
            <c:idx val="36"/>
            <c:invertIfNegative val="0"/>
            <c:bubble3D val="0"/>
            <c:spPr>
              <a:solidFill>
                <a:srgbClr val="99FFFF"/>
              </a:solidFill>
              <a:effectLst/>
            </c:spPr>
            <c:extLst>
              <c:ext xmlns:c16="http://schemas.microsoft.com/office/drawing/2014/chart" uri="{C3380CC4-5D6E-409C-BE32-E72D297353CC}">
                <c16:uniqueId val="{00000154-6AFE-4094-8D9F-D738ACEF0DC2}"/>
              </c:ext>
            </c:extLst>
          </c:dPt>
          <c:dPt>
            <c:idx val="37"/>
            <c:invertIfNegative val="0"/>
            <c:bubble3D val="0"/>
            <c:spPr>
              <a:solidFill>
                <a:srgbClr val="99FFFF"/>
              </a:solidFill>
              <a:effectLst/>
            </c:spPr>
            <c:extLst>
              <c:ext xmlns:c16="http://schemas.microsoft.com/office/drawing/2014/chart" uri="{C3380CC4-5D6E-409C-BE32-E72D297353CC}">
                <c16:uniqueId val="{00000156-6AFE-4094-8D9F-D738ACEF0DC2}"/>
              </c:ext>
            </c:extLst>
          </c:dPt>
          <c:dPt>
            <c:idx val="38"/>
            <c:invertIfNegative val="0"/>
            <c:bubble3D val="0"/>
            <c:spPr>
              <a:solidFill>
                <a:srgbClr val="99FFFF"/>
              </a:solidFill>
              <a:effectLst/>
            </c:spPr>
            <c:extLst>
              <c:ext xmlns:c16="http://schemas.microsoft.com/office/drawing/2014/chart" uri="{C3380CC4-5D6E-409C-BE32-E72D297353CC}">
                <c16:uniqueId val="{00000158-6AFE-4094-8D9F-D738ACEF0DC2}"/>
              </c:ext>
            </c:extLst>
          </c:dPt>
          <c:dPt>
            <c:idx val="39"/>
            <c:invertIfNegative val="0"/>
            <c:bubble3D val="0"/>
            <c:spPr>
              <a:solidFill>
                <a:srgbClr val="99FFFF"/>
              </a:solidFill>
              <a:effectLst/>
            </c:spPr>
            <c:extLst>
              <c:ext xmlns:c16="http://schemas.microsoft.com/office/drawing/2014/chart" uri="{C3380CC4-5D6E-409C-BE32-E72D297353CC}">
                <c16:uniqueId val="{0000015A-6AFE-4094-8D9F-D738ACEF0DC2}"/>
              </c:ext>
            </c:extLst>
          </c:dPt>
          <c:dPt>
            <c:idx val="40"/>
            <c:invertIfNegative val="0"/>
            <c:bubble3D val="0"/>
            <c:spPr>
              <a:solidFill>
                <a:srgbClr val="99FFFF"/>
              </a:solidFill>
              <a:effectLst/>
            </c:spPr>
            <c:extLst>
              <c:ext xmlns:c16="http://schemas.microsoft.com/office/drawing/2014/chart" uri="{C3380CC4-5D6E-409C-BE32-E72D297353CC}">
                <c16:uniqueId val="{0000015C-6AFE-4094-8D9F-D738ACEF0DC2}"/>
              </c:ext>
            </c:extLst>
          </c:dPt>
          <c:dPt>
            <c:idx val="41"/>
            <c:invertIfNegative val="0"/>
            <c:bubble3D val="0"/>
            <c:spPr>
              <a:solidFill>
                <a:srgbClr val="99FFFF"/>
              </a:solidFill>
              <a:effectLst/>
            </c:spPr>
            <c:extLst>
              <c:ext xmlns:c16="http://schemas.microsoft.com/office/drawing/2014/chart" uri="{C3380CC4-5D6E-409C-BE32-E72D297353CC}">
                <c16:uniqueId val="{0000015E-6AFE-4094-8D9F-D738ACEF0DC2}"/>
              </c:ext>
            </c:extLst>
          </c:dPt>
          <c:dPt>
            <c:idx val="42"/>
            <c:invertIfNegative val="0"/>
            <c:bubble3D val="0"/>
            <c:spPr>
              <a:solidFill>
                <a:srgbClr val="99FFFF"/>
              </a:solidFill>
              <a:effectLst/>
            </c:spPr>
            <c:extLst>
              <c:ext xmlns:c16="http://schemas.microsoft.com/office/drawing/2014/chart" uri="{C3380CC4-5D6E-409C-BE32-E72D297353CC}">
                <c16:uniqueId val="{00000160-6AFE-4094-8D9F-D738ACEF0DC2}"/>
              </c:ext>
            </c:extLst>
          </c:dPt>
          <c:dPt>
            <c:idx val="43"/>
            <c:invertIfNegative val="0"/>
            <c:bubble3D val="0"/>
            <c:spPr>
              <a:solidFill>
                <a:srgbClr val="99FFFF"/>
              </a:solidFill>
              <a:effectLst/>
            </c:spPr>
            <c:extLst>
              <c:ext xmlns:c16="http://schemas.microsoft.com/office/drawing/2014/chart" uri="{C3380CC4-5D6E-409C-BE32-E72D297353CC}">
                <c16:uniqueId val="{00000162-6AFE-4094-8D9F-D738ACEF0DC2}"/>
              </c:ext>
            </c:extLst>
          </c:dPt>
          <c:cat>
            <c:strLit>
              <c:ptCount val="44"/>
              <c:pt idx="0">
                <c:v>Turku</c:v>
              </c:pt>
              <c:pt idx="1">
                <c:v>Tampere</c:v>
              </c:pt>
              <c:pt idx="2">
                <c:v>Imatra</c:v>
              </c:pt>
              <c:pt idx="3">
                <c:v>Joensuu</c:v>
              </c:pt>
              <c:pt idx="4">
                <c:v>Lahti</c:v>
              </c:pt>
              <c:pt idx="5">
                <c:v>Naantali</c:v>
              </c:pt>
              <c:pt idx="6">
                <c:v>Nokia</c:v>
              </c:pt>
              <c:pt idx="7">
                <c:v>Kirkkonummi</c:v>
              </c:pt>
              <c:pt idx="8">
                <c:v>Rauma</c:v>
              </c:pt>
              <c:pt idx="9">
                <c:v>Vantaa</c:v>
              </c:pt>
              <c:pt idx="10">
                <c:v>Lappeenranta</c:v>
              </c:pt>
              <c:pt idx="11">
                <c:v>Kemi</c:v>
              </c:pt>
              <c:pt idx="12">
                <c:v>Pirkkala</c:v>
              </c:pt>
              <c:pt idx="13">
                <c:v>Ylöjärvi</c:v>
              </c:pt>
              <c:pt idx="14">
                <c:v>Kotka</c:v>
              </c:pt>
              <c:pt idx="15">
                <c:v>Hanko</c:v>
              </c:pt>
              <c:pt idx="16">
                <c:v>Hyvinkää</c:v>
              </c:pt>
              <c:pt idx="17">
                <c:v>Uusikaupunki</c:v>
              </c:pt>
              <c:pt idx="18">
                <c:v>Masku</c:v>
              </c:pt>
              <c:pt idx="19">
                <c:v>Kangasala</c:v>
              </c:pt>
              <c:pt idx="20">
                <c:v>Kokkola</c:v>
              </c:pt>
              <c:pt idx="21">
                <c:v>Kouvola</c:v>
              </c:pt>
              <c:pt idx="22">
                <c:v>Lohja</c:v>
              </c:pt>
              <c:pt idx="23">
                <c:v>Ylivieska</c:v>
              </c:pt>
              <c:pt idx="24">
                <c:v>Seinäjoki</c:v>
              </c:pt>
              <c:pt idx="25">
                <c:v>Hollola</c:v>
              </c:pt>
              <c:pt idx="26">
                <c:v>Lempäälä</c:v>
              </c:pt>
              <c:pt idx="27">
                <c:v>Hamina</c:v>
              </c:pt>
              <c:pt idx="28">
                <c:v>Äänekoski</c:v>
              </c:pt>
              <c:pt idx="29">
                <c:v>Paimio</c:v>
              </c:pt>
              <c:pt idx="30">
                <c:v>Ilomantsi</c:v>
              </c:pt>
              <c:pt idx="31">
                <c:v>Loviisa</c:v>
              </c:pt>
              <c:pt idx="32">
                <c:v>Sastamala</c:v>
              </c:pt>
              <c:pt idx="33">
                <c:v>Hämeenkyrö</c:v>
              </c:pt>
              <c:pt idx="34">
                <c:v>Orivesi</c:v>
              </c:pt>
              <c:pt idx="35">
                <c:v>Mäntsälä</c:v>
              </c:pt>
              <c:pt idx="36">
                <c:v>Orimattila</c:v>
              </c:pt>
              <c:pt idx="37">
                <c:v>Kuhmoinen</c:v>
              </c:pt>
              <c:pt idx="38">
                <c:v>Padasjoki</c:v>
              </c:pt>
              <c:pt idx="39">
                <c:v>Laitila</c:v>
              </c:pt>
              <c:pt idx="40">
                <c:v>Jokioinen</c:v>
              </c:pt>
              <c:pt idx="41">
                <c:v>Mynämäki</c:v>
              </c:pt>
              <c:pt idx="42">
                <c:v>Loimaa</c:v>
              </c:pt>
              <c:pt idx="43">
                <c:v>Punkalaidun</c:v>
              </c:pt>
            </c:strLit>
          </c:cat>
          <c:val>
            <c:numLit>
              <c:formatCode>General</c:formatCode>
              <c:ptCount val="44"/>
              <c:pt idx="0">
                <c:v>0.34990718960762024</c:v>
              </c:pt>
              <c:pt idx="1">
                <c:v>0.73057955503463745</c:v>
              </c:pt>
              <c:pt idx="2">
                <c:v>2.5350037962198257E-2</c:v>
              </c:pt>
              <c:pt idx="3">
                <c:v>0.48932632803916931</c:v>
              </c:pt>
              <c:pt idx="4">
                <c:v>0.54495519399642944</c:v>
              </c:pt>
              <c:pt idx="5">
                <c:v>0.27865815162658691</c:v>
              </c:pt>
              <c:pt idx="6">
                <c:v>0.21415527164936066</c:v>
              </c:pt>
              <c:pt idx="7">
                <c:v>0.33527413010597229</c:v>
              </c:pt>
              <c:pt idx="8">
                <c:v>0.44004267454147339</c:v>
              </c:pt>
              <c:pt idx="9">
                <c:v>1.1694028377532959</c:v>
              </c:pt>
              <c:pt idx="10">
                <c:v>0.36083579063415527</c:v>
              </c:pt>
              <c:pt idx="11">
                <c:v>0.52481180429458618</c:v>
              </c:pt>
              <c:pt idx="12">
                <c:v>0.56409448385238647</c:v>
              </c:pt>
              <c:pt idx="13">
                <c:v>0.29443037509918213</c:v>
              </c:pt>
              <c:pt idx="14">
                <c:v>0.79047304391860962</c:v>
              </c:pt>
              <c:pt idx="15">
                <c:v>7.838556170463562E-2</c:v>
              </c:pt>
              <c:pt idx="16">
                <c:v>0.92040681838989258</c:v>
              </c:pt>
              <c:pt idx="17">
                <c:v>1.2896398082375526E-2</c:v>
              </c:pt>
              <c:pt idx="18">
                <c:v>3.5716821439564228E-3</c:v>
              </c:pt>
              <c:pt idx="19">
                <c:v>0.21213062107563019</c:v>
              </c:pt>
              <c:pt idx="20">
                <c:v>0.55213230848312378</c:v>
              </c:pt>
              <c:pt idx="21">
                <c:v>0.31285962462425232</c:v>
              </c:pt>
              <c:pt idx="22">
                <c:v>0.20304258167743683</c:v>
              </c:pt>
              <c:pt idx="23">
                <c:v>0.34165894985198975</c:v>
              </c:pt>
              <c:pt idx="24">
                <c:v>0.68098098039627075</c:v>
              </c:pt>
              <c:pt idx="25">
                <c:v>0.23543623089790344</c:v>
              </c:pt>
              <c:pt idx="26">
                <c:v>0.26675698161125183</c:v>
              </c:pt>
              <c:pt idx="27">
                <c:v>0.18070828914642334</c:v>
              </c:pt>
              <c:pt idx="28">
                <c:v>0.13127292692661285</c:v>
              </c:pt>
              <c:pt idx="29">
                <c:v>4.5217745006084442E-2</c:v>
              </c:pt>
              <c:pt idx="30">
                <c:v>1.7532708644866943</c:v>
              </c:pt>
              <c:pt idx="31">
                <c:v>3.8114748895168304E-2</c:v>
              </c:pt>
              <c:pt idx="32">
                <c:v>6.1686128377914429E-2</c:v>
              </c:pt>
              <c:pt idx="33">
                <c:v>0.12062300741672516</c:v>
              </c:pt>
              <c:pt idx="34">
                <c:v>4.6918909996747971E-2</c:v>
              </c:pt>
              <c:pt idx="35">
                <c:v>0.11677694320678711</c:v>
              </c:pt>
              <c:pt idx="36">
                <c:v>0.20567601919174194</c:v>
              </c:pt>
              <c:pt idx="37">
                <c:v>1.1331765912473202E-2</c:v>
              </c:pt>
              <c:pt idx="38">
                <c:v>0.51536649465560913</c:v>
              </c:pt>
              <c:pt idx="39">
                <c:v>2.5326432660222054E-2</c:v>
              </c:pt>
              <c:pt idx="40">
                <c:v>9.6227586269378662E-2</c:v>
              </c:pt>
              <c:pt idx="41">
                <c:v>1.0724938474595547E-2</c:v>
              </c:pt>
              <c:pt idx="42">
                <c:v>2.370891347527504E-2</c:v>
              </c:pt>
              <c:pt idx="43">
                <c:v>2.0036082714796066E-3</c:v>
              </c:pt>
            </c:numLit>
          </c:val>
          <c:extLst>
            <c:ext xmlns:c16="http://schemas.microsoft.com/office/drawing/2014/chart" uri="{C3380CC4-5D6E-409C-BE32-E72D297353CC}">
              <c16:uniqueId val="{00000163-6AFE-4094-8D9F-D738ACEF0DC2}"/>
            </c:ext>
          </c:extLst>
        </c:ser>
        <c:ser>
          <c:idx val="4"/>
          <c:order val="4"/>
          <c:tx>
            <c:v>Erillislämmitys</c:v>
          </c:tx>
          <c:spPr>
            <a:solidFill>
              <a:srgbClr val="00CCCC"/>
            </a:solidFill>
          </c:spPr>
          <c:invertIfNegative val="0"/>
          <c:dPt>
            <c:idx val="0"/>
            <c:invertIfNegative val="0"/>
            <c:bubble3D val="0"/>
            <c:spPr>
              <a:solidFill>
                <a:srgbClr val="00CCCC"/>
              </a:solidFill>
              <a:effectLst/>
            </c:spPr>
            <c:extLst>
              <c:ext xmlns:c16="http://schemas.microsoft.com/office/drawing/2014/chart" uri="{C3380CC4-5D6E-409C-BE32-E72D297353CC}">
                <c16:uniqueId val="{00000165-6AFE-4094-8D9F-D738ACEF0DC2}"/>
              </c:ext>
            </c:extLst>
          </c:dPt>
          <c:dPt>
            <c:idx val="1"/>
            <c:invertIfNegative val="0"/>
            <c:bubble3D val="0"/>
            <c:spPr>
              <a:solidFill>
                <a:srgbClr val="00CCCC"/>
              </a:solidFill>
              <a:effectLst/>
            </c:spPr>
            <c:extLst>
              <c:ext xmlns:c16="http://schemas.microsoft.com/office/drawing/2014/chart" uri="{C3380CC4-5D6E-409C-BE32-E72D297353CC}">
                <c16:uniqueId val="{00000167-6AFE-4094-8D9F-D738ACEF0DC2}"/>
              </c:ext>
            </c:extLst>
          </c:dPt>
          <c:dPt>
            <c:idx val="2"/>
            <c:invertIfNegative val="0"/>
            <c:bubble3D val="0"/>
            <c:spPr>
              <a:solidFill>
                <a:srgbClr val="00CCCC"/>
              </a:solidFill>
              <a:effectLst/>
            </c:spPr>
            <c:extLst>
              <c:ext xmlns:c16="http://schemas.microsoft.com/office/drawing/2014/chart" uri="{C3380CC4-5D6E-409C-BE32-E72D297353CC}">
                <c16:uniqueId val="{00000169-6AFE-4094-8D9F-D738ACEF0DC2}"/>
              </c:ext>
            </c:extLst>
          </c:dPt>
          <c:dPt>
            <c:idx val="3"/>
            <c:invertIfNegative val="0"/>
            <c:bubble3D val="0"/>
            <c:spPr>
              <a:solidFill>
                <a:srgbClr val="00CCCC"/>
              </a:solidFill>
              <a:effectLst/>
            </c:spPr>
            <c:extLst>
              <c:ext xmlns:c16="http://schemas.microsoft.com/office/drawing/2014/chart" uri="{C3380CC4-5D6E-409C-BE32-E72D297353CC}">
                <c16:uniqueId val="{0000016B-6AFE-4094-8D9F-D738ACEF0DC2}"/>
              </c:ext>
            </c:extLst>
          </c:dPt>
          <c:dPt>
            <c:idx val="4"/>
            <c:invertIfNegative val="0"/>
            <c:bubble3D val="0"/>
            <c:spPr>
              <a:solidFill>
                <a:srgbClr val="00CCCC"/>
              </a:solidFill>
              <a:effectLst/>
            </c:spPr>
            <c:extLst>
              <c:ext xmlns:c16="http://schemas.microsoft.com/office/drawing/2014/chart" uri="{C3380CC4-5D6E-409C-BE32-E72D297353CC}">
                <c16:uniqueId val="{0000016D-6AFE-4094-8D9F-D738ACEF0DC2}"/>
              </c:ext>
            </c:extLst>
          </c:dPt>
          <c:dPt>
            <c:idx val="5"/>
            <c:invertIfNegative val="0"/>
            <c:bubble3D val="0"/>
            <c:spPr>
              <a:solidFill>
                <a:srgbClr val="00CCCC"/>
              </a:solidFill>
              <a:effectLst/>
            </c:spPr>
            <c:extLst>
              <c:ext xmlns:c16="http://schemas.microsoft.com/office/drawing/2014/chart" uri="{C3380CC4-5D6E-409C-BE32-E72D297353CC}">
                <c16:uniqueId val="{0000016F-6AFE-4094-8D9F-D738ACEF0DC2}"/>
              </c:ext>
            </c:extLst>
          </c:dPt>
          <c:dPt>
            <c:idx val="6"/>
            <c:invertIfNegative val="0"/>
            <c:bubble3D val="0"/>
            <c:spPr>
              <a:solidFill>
                <a:srgbClr val="00CCCC"/>
              </a:solidFill>
              <a:effectLst/>
            </c:spPr>
            <c:extLst>
              <c:ext xmlns:c16="http://schemas.microsoft.com/office/drawing/2014/chart" uri="{C3380CC4-5D6E-409C-BE32-E72D297353CC}">
                <c16:uniqueId val="{00000171-6AFE-4094-8D9F-D738ACEF0DC2}"/>
              </c:ext>
            </c:extLst>
          </c:dPt>
          <c:dPt>
            <c:idx val="7"/>
            <c:invertIfNegative val="0"/>
            <c:bubble3D val="0"/>
            <c:spPr>
              <a:solidFill>
                <a:srgbClr val="00CCCC"/>
              </a:solidFill>
              <a:effectLst/>
            </c:spPr>
            <c:extLst>
              <c:ext xmlns:c16="http://schemas.microsoft.com/office/drawing/2014/chart" uri="{C3380CC4-5D6E-409C-BE32-E72D297353CC}">
                <c16:uniqueId val="{00000173-6AFE-4094-8D9F-D738ACEF0DC2}"/>
              </c:ext>
            </c:extLst>
          </c:dPt>
          <c:dPt>
            <c:idx val="8"/>
            <c:invertIfNegative val="0"/>
            <c:bubble3D val="0"/>
            <c:spPr>
              <a:solidFill>
                <a:srgbClr val="00CCCC"/>
              </a:solidFill>
              <a:effectLst>
                <a:outerShdw dist="35921" dir="2700000" algn="br">
                  <a:srgbClr val="000000"/>
                </a:outerShdw>
              </a:effectLst>
            </c:spPr>
            <c:extLst>
              <c:ext xmlns:c16="http://schemas.microsoft.com/office/drawing/2014/chart" uri="{C3380CC4-5D6E-409C-BE32-E72D297353CC}">
                <c16:uniqueId val="{00000175-6AFE-4094-8D9F-D738ACEF0DC2}"/>
              </c:ext>
            </c:extLst>
          </c:dPt>
          <c:dPt>
            <c:idx val="9"/>
            <c:invertIfNegative val="0"/>
            <c:bubble3D val="0"/>
            <c:spPr>
              <a:solidFill>
                <a:srgbClr val="00CCCC"/>
              </a:solidFill>
              <a:effectLst/>
            </c:spPr>
            <c:extLst>
              <c:ext xmlns:c16="http://schemas.microsoft.com/office/drawing/2014/chart" uri="{C3380CC4-5D6E-409C-BE32-E72D297353CC}">
                <c16:uniqueId val="{00000177-6AFE-4094-8D9F-D738ACEF0DC2}"/>
              </c:ext>
            </c:extLst>
          </c:dPt>
          <c:dPt>
            <c:idx val="10"/>
            <c:invertIfNegative val="0"/>
            <c:bubble3D val="0"/>
            <c:spPr>
              <a:solidFill>
                <a:srgbClr val="00CCCC"/>
              </a:solidFill>
              <a:effectLst/>
            </c:spPr>
            <c:extLst>
              <c:ext xmlns:c16="http://schemas.microsoft.com/office/drawing/2014/chart" uri="{C3380CC4-5D6E-409C-BE32-E72D297353CC}">
                <c16:uniqueId val="{00000179-6AFE-4094-8D9F-D738ACEF0DC2}"/>
              </c:ext>
            </c:extLst>
          </c:dPt>
          <c:dPt>
            <c:idx val="11"/>
            <c:invertIfNegative val="0"/>
            <c:bubble3D val="0"/>
            <c:spPr>
              <a:solidFill>
                <a:srgbClr val="00CCCC"/>
              </a:solidFill>
              <a:effectLst/>
            </c:spPr>
            <c:extLst>
              <c:ext xmlns:c16="http://schemas.microsoft.com/office/drawing/2014/chart" uri="{C3380CC4-5D6E-409C-BE32-E72D297353CC}">
                <c16:uniqueId val="{0000017B-6AFE-4094-8D9F-D738ACEF0DC2}"/>
              </c:ext>
            </c:extLst>
          </c:dPt>
          <c:dPt>
            <c:idx val="12"/>
            <c:invertIfNegative val="0"/>
            <c:bubble3D val="0"/>
            <c:spPr>
              <a:solidFill>
                <a:srgbClr val="00CCCC"/>
              </a:solidFill>
              <a:effectLst/>
            </c:spPr>
            <c:extLst>
              <c:ext xmlns:c16="http://schemas.microsoft.com/office/drawing/2014/chart" uri="{C3380CC4-5D6E-409C-BE32-E72D297353CC}">
                <c16:uniqueId val="{0000017D-6AFE-4094-8D9F-D738ACEF0DC2}"/>
              </c:ext>
            </c:extLst>
          </c:dPt>
          <c:dPt>
            <c:idx val="13"/>
            <c:invertIfNegative val="0"/>
            <c:bubble3D val="0"/>
            <c:spPr>
              <a:solidFill>
                <a:srgbClr val="00CCCC"/>
              </a:solidFill>
              <a:effectLst/>
            </c:spPr>
            <c:extLst>
              <c:ext xmlns:c16="http://schemas.microsoft.com/office/drawing/2014/chart" uri="{C3380CC4-5D6E-409C-BE32-E72D297353CC}">
                <c16:uniqueId val="{0000017F-6AFE-4094-8D9F-D738ACEF0DC2}"/>
              </c:ext>
            </c:extLst>
          </c:dPt>
          <c:dPt>
            <c:idx val="14"/>
            <c:invertIfNegative val="0"/>
            <c:bubble3D val="0"/>
            <c:spPr>
              <a:solidFill>
                <a:srgbClr val="00CCCC"/>
              </a:solidFill>
              <a:effectLst/>
            </c:spPr>
            <c:extLst>
              <c:ext xmlns:c16="http://schemas.microsoft.com/office/drawing/2014/chart" uri="{C3380CC4-5D6E-409C-BE32-E72D297353CC}">
                <c16:uniqueId val="{00000181-6AFE-4094-8D9F-D738ACEF0DC2}"/>
              </c:ext>
            </c:extLst>
          </c:dPt>
          <c:dPt>
            <c:idx val="15"/>
            <c:invertIfNegative val="0"/>
            <c:bubble3D val="0"/>
            <c:spPr>
              <a:solidFill>
                <a:srgbClr val="00CCCC"/>
              </a:solidFill>
              <a:effectLst/>
            </c:spPr>
            <c:extLst>
              <c:ext xmlns:c16="http://schemas.microsoft.com/office/drawing/2014/chart" uri="{C3380CC4-5D6E-409C-BE32-E72D297353CC}">
                <c16:uniqueId val="{00000183-6AFE-4094-8D9F-D738ACEF0DC2}"/>
              </c:ext>
            </c:extLst>
          </c:dPt>
          <c:dPt>
            <c:idx val="16"/>
            <c:invertIfNegative val="0"/>
            <c:bubble3D val="0"/>
            <c:spPr>
              <a:solidFill>
                <a:srgbClr val="00CCCC"/>
              </a:solidFill>
              <a:effectLst/>
            </c:spPr>
            <c:extLst>
              <c:ext xmlns:c16="http://schemas.microsoft.com/office/drawing/2014/chart" uri="{C3380CC4-5D6E-409C-BE32-E72D297353CC}">
                <c16:uniqueId val="{00000185-6AFE-4094-8D9F-D738ACEF0DC2}"/>
              </c:ext>
            </c:extLst>
          </c:dPt>
          <c:dPt>
            <c:idx val="17"/>
            <c:invertIfNegative val="0"/>
            <c:bubble3D val="0"/>
            <c:spPr>
              <a:solidFill>
                <a:srgbClr val="00CCCC"/>
              </a:solidFill>
              <a:effectLst/>
            </c:spPr>
            <c:extLst>
              <c:ext xmlns:c16="http://schemas.microsoft.com/office/drawing/2014/chart" uri="{C3380CC4-5D6E-409C-BE32-E72D297353CC}">
                <c16:uniqueId val="{00000187-6AFE-4094-8D9F-D738ACEF0DC2}"/>
              </c:ext>
            </c:extLst>
          </c:dPt>
          <c:dPt>
            <c:idx val="18"/>
            <c:invertIfNegative val="0"/>
            <c:bubble3D val="0"/>
            <c:spPr>
              <a:solidFill>
                <a:srgbClr val="00CCCC"/>
              </a:solidFill>
              <a:effectLst/>
            </c:spPr>
            <c:extLst>
              <c:ext xmlns:c16="http://schemas.microsoft.com/office/drawing/2014/chart" uri="{C3380CC4-5D6E-409C-BE32-E72D297353CC}">
                <c16:uniqueId val="{00000189-6AFE-4094-8D9F-D738ACEF0DC2}"/>
              </c:ext>
            </c:extLst>
          </c:dPt>
          <c:dPt>
            <c:idx val="19"/>
            <c:invertIfNegative val="0"/>
            <c:bubble3D val="0"/>
            <c:spPr>
              <a:solidFill>
                <a:srgbClr val="00CCCC"/>
              </a:solidFill>
              <a:effectLst/>
            </c:spPr>
            <c:extLst>
              <c:ext xmlns:c16="http://schemas.microsoft.com/office/drawing/2014/chart" uri="{C3380CC4-5D6E-409C-BE32-E72D297353CC}">
                <c16:uniqueId val="{0000018B-6AFE-4094-8D9F-D738ACEF0DC2}"/>
              </c:ext>
            </c:extLst>
          </c:dPt>
          <c:dPt>
            <c:idx val="20"/>
            <c:invertIfNegative val="0"/>
            <c:bubble3D val="0"/>
            <c:spPr>
              <a:solidFill>
                <a:srgbClr val="00CCCC"/>
              </a:solidFill>
              <a:effectLst/>
            </c:spPr>
            <c:extLst>
              <c:ext xmlns:c16="http://schemas.microsoft.com/office/drawing/2014/chart" uri="{C3380CC4-5D6E-409C-BE32-E72D297353CC}">
                <c16:uniqueId val="{0000018D-6AFE-4094-8D9F-D738ACEF0DC2}"/>
              </c:ext>
            </c:extLst>
          </c:dPt>
          <c:dPt>
            <c:idx val="21"/>
            <c:invertIfNegative val="0"/>
            <c:bubble3D val="0"/>
            <c:spPr>
              <a:solidFill>
                <a:srgbClr val="00CCCC"/>
              </a:solidFill>
              <a:effectLst/>
            </c:spPr>
            <c:extLst>
              <c:ext xmlns:c16="http://schemas.microsoft.com/office/drawing/2014/chart" uri="{C3380CC4-5D6E-409C-BE32-E72D297353CC}">
                <c16:uniqueId val="{0000018F-6AFE-4094-8D9F-D738ACEF0DC2}"/>
              </c:ext>
            </c:extLst>
          </c:dPt>
          <c:dPt>
            <c:idx val="22"/>
            <c:invertIfNegative val="0"/>
            <c:bubble3D val="0"/>
            <c:spPr>
              <a:solidFill>
                <a:srgbClr val="00CCCC"/>
              </a:solidFill>
              <a:effectLst/>
            </c:spPr>
            <c:extLst>
              <c:ext xmlns:c16="http://schemas.microsoft.com/office/drawing/2014/chart" uri="{C3380CC4-5D6E-409C-BE32-E72D297353CC}">
                <c16:uniqueId val="{00000191-6AFE-4094-8D9F-D738ACEF0DC2}"/>
              </c:ext>
            </c:extLst>
          </c:dPt>
          <c:dPt>
            <c:idx val="23"/>
            <c:invertIfNegative val="0"/>
            <c:bubble3D val="0"/>
            <c:spPr>
              <a:solidFill>
                <a:srgbClr val="00CCCC"/>
              </a:solidFill>
              <a:effectLst/>
            </c:spPr>
            <c:extLst>
              <c:ext xmlns:c16="http://schemas.microsoft.com/office/drawing/2014/chart" uri="{C3380CC4-5D6E-409C-BE32-E72D297353CC}">
                <c16:uniqueId val="{00000193-6AFE-4094-8D9F-D738ACEF0DC2}"/>
              </c:ext>
            </c:extLst>
          </c:dPt>
          <c:dPt>
            <c:idx val="24"/>
            <c:invertIfNegative val="0"/>
            <c:bubble3D val="0"/>
            <c:spPr>
              <a:solidFill>
                <a:srgbClr val="00CCCC"/>
              </a:solidFill>
              <a:effectLst/>
            </c:spPr>
            <c:extLst>
              <c:ext xmlns:c16="http://schemas.microsoft.com/office/drawing/2014/chart" uri="{C3380CC4-5D6E-409C-BE32-E72D297353CC}">
                <c16:uniqueId val="{00000195-6AFE-4094-8D9F-D738ACEF0DC2}"/>
              </c:ext>
            </c:extLst>
          </c:dPt>
          <c:dPt>
            <c:idx val="25"/>
            <c:invertIfNegative val="0"/>
            <c:bubble3D val="0"/>
            <c:spPr>
              <a:solidFill>
                <a:srgbClr val="00CCCC"/>
              </a:solidFill>
              <a:effectLst/>
            </c:spPr>
            <c:extLst>
              <c:ext xmlns:c16="http://schemas.microsoft.com/office/drawing/2014/chart" uri="{C3380CC4-5D6E-409C-BE32-E72D297353CC}">
                <c16:uniqueId val="{00000197-6AFE-4094-8D9F-D738ACEF0DC2}"/>
              </c:ext>
            </c:extLst>
          </c:dPt>
          <c:dPt>
            <c:idx val="26"/>
            <c:invertIfNegative val="0"/>
            <c:bubble3D val="0"/>
            <c:spPr>
              <a:solidFill>
                <a:srgbClr val="00CCCC"/>
              </a:solidFill>
              <a:effectLst/>
            </c:spPr>
            <c:extLst>
              <c:ext xmlns:c16="http://schemas.microsoft.com/office/drawing/2014/chart" uri="{C3380CC4-5D6E-409C-BE32-E72D297353CC}">
                <c16:uniqueId val="{00000199-6AFE-4094-8D9F-D738ACEF0DC2}"/>
              </c:ext>
            </c:extLst>
          </c:dPt>
          <c:dPt>
            <c:idx val="27"/>
            <c:invertIfNegative val="0"/>
            <c:bubble3D val="0"/>
            <c:spPr>
              <a:solidFill>
                <a:srgbClr val="00CCCC"/>
              </a:solidFill>
              <a:effectLst/>
            </c:spPr>
            <c:extLst>
              <c:ext xmlns:c16="http://schemas.microsoft.com/office/drawing/2014/chart" uri="{C3380CC4-5D6E-409C-BE32-E72D297353CC}">
                <c16:uniqueId val="{0000019B-6AFE-4094-8D9F-D738ACEF0DC2}"/>
              </c:ext>
            </c:extLst>
          </c:dPt>
          <c:dPt>
            <c:idx val="28"/>
            <c:invertIfNegative val="0"/>
            <c:bubble3D val="0"/>
            <c:spPr>
              <a:solidFill>
                <a:srgbClr val="00CCCC"/>
              </a:solidFill>
              <a:effectLst/>
            </c:spPr>
            <c:extLst>
              <c:ext xmlns:c16="http://schemas.microsoft.com/office/drawing/2014/chart" uri="{C3380CC4-5D6E-409C-BE32-E72D297353CC}">
                <c16:uniqueId val="{0000019D-6AFE-4094-8D9F-D738ACEF0DC2}"/>
              </c:ext>
            </c:extLst>
          </c:dPt>
          <c:dPt>
            <c:idx val="29"/>
            <c:invertIfNegative val="0"/>
            <c:bubble3D val="0"/>
            <c:spPr>
              <a:solidFill>
                <a:srgbClr val="00CCCC"/>
              </a:solidFill>
              <a:effectLst/>
            </c:spPr>
            <c:extLst>
              <c:ext xmlns:c16="http://schemas.microsoft.com/office/drawing/2014/chart" uri="{C3380CC4-5D6E-409C-BE32-E72D297353CC}">
                <c16:uniqueId val="{0000019F-6AFE-4094-8D9F-D738ACEF0DC2}"/>
              </c:ext>
            </c:extLst>
          </c:dPt>
          <c:dPt>
            <c:idx val="30"/>
            <c:invertIfNegative val="0"/>
            <c:bubble3D val="0"/>
            <c:spPr>
              <a:solidFill>
                <a:srgbClr val="00CCCC"/>
              </a:solidFill>
              <a:effectLst/>
            </c:spPr>
            <c:extLst>
              <c:ext xmlns:c16="http://schemas.microsoft.com/office/drawing/2014/chart" uri="{C3380CC4-5D6E-409C-BE32-E72D297353CC}">
                <c16:uniqueId val="{000001A1-6AFE-4094-8D9F-D738ACEF0DC2}"/>
              </c:ext>
            </c:extLst>
          </c:dPt>
          <c:dPt>
            <c:idx val="31"/>
            <c:invertIfNegative val="0"/>
            <c:bubble3D val="0"/>
            <c:spPr>
              <a:solidFill>
                <a:srgbClr val="00CCCC"/>
              </a:solidFill>
              <a:effectLst/>
            </c:spPr>
            <c:extLst>
              <c:ext xmlns:c16="http://schemas.microsoft.com/office/drawing/2014/chart" uri="{C3380CC4-5D6E-409C-BE32-E72D297353CC}">
                <c16:uniqueId val="{000001A3-6AFE-4094-8D9F-D738ACEF0DC2}"/>
              </c:ext>
            </c:extLst>
          </c:dPt>
          <c:dPt>
            <c:idx val="32"/>
            <c:invertIfNegative val="0"/>
            <c:bubble3D val="0"/>
            <c:spPr>
              <a:solidFill>
                <a:srgbClr val="00CCCC"/>
              </a:solidFill>
              <a:effectLst/>
            </c:spPr>
            <c:extLst>
              <c:ext xmlns:c16="http://schemas.microsoft.com/office/drawing/2014/chart" uri="{C3380CC4-5D6E-409C-BE32-E72D297353CC}">
                <c16:uniqueId val="{000001A5-6AFE-4094-8D9F-D738ACEF0DC2}"/>
              </c:ext>
            </c:extLst>
          </c:dPt>
          <c:dPt>
            <c:idx val="33"/>
            <c:invertIfNegative val="0"/>
            <c:bubble3D val="0"/>
            <c:spPr>
              <a:solidFill>
                <a:srgbClr val="00CCCC"/>
              </a:solidFill>
              <a:effectLst/>
            </c:spPr>
            <c:extLst>
              <c:ext xmlns:c16="http://schemas.microsoft.com/office/drawing/2014/chart" uri="{C3380CC4-5D6E-409C-BE32-E72D297353CC}">
                <c16:uniqueId val="{000001A7-6AFE-4094-8D9F-D738ACEF0DC2}"/>
              </c:ext>
            </c:extLst>
          </c:dPt>
          <c:dPt>
            <c:idx val="34"/>
            <c:invertIfNegative val="0"/>
            <c:bubble3D val="0"/>
            <c:spPr>
              <a:solidFill>
                <a:srgbClr val="00CCCC"/>
              </a:solidFill>
              <a:effectLst/>
            </c:spPr>
            <c:extLst>
              <c:ext xmlns:c16="http://schemas.microsoft.com/office/drawing/2014/chart" uri="{C3380CC4-5D6E-409C-BE32-E72D297353CC}">
                <c16:uniqueId val="{000001A9-6AFE-4094-8D9F-D738ACEF0DC2}"/>
              </c:ext>
            </c:extLst>
          </c:dPt>
          <c:dPt>
            <c:idx val="35"/>
            <c:invertIfNegative val="0"/>
            <c:bubble3D val="0"/>
            <c:spPr>
              <a:solidFill>
                <a:srgbClr val="00CCCC"/>
              </a:solidFill>
              <a:effectLst/>
            </c:spPr>
            <c:extLst>
              <c:ext xmlns:c16="http://schemas.microsoft.com/office/drawing/2014/chart" uri="{C3380CC4-5D6E-409C-BE32-E72D297353CC}">
                <c16:uniqueId val="{000001AB-6AFE-4094-8D9F-D738ACEF0DC2}"/>
              </c:ext>
            </c:extLst>
          </c:dPt>
          <c:dPt>
            <c:idx val="36"/>
            <c:invertIfNegative val="0"/>
            <c:bubble3D val="0"/>
            <c:spPr>
              <a:solidFill>
                <a:srgbClr val="00CCCC"/>
              </a:solidFill>
              <a:effectLst/>
            </c:spPr>
            <c:extLst>
              <c:ext xmlns:c16="http://schemas.microsoft.com/office/drawing/2014/chart" uri="{C3380CC4-5D6E-409C-BE32-E72D297353CC}">
                <c16:uniqueId val="{000001AD-6AFE-4094-8D9F-D738ACEF0DC2}"/>
              </c:ext>
            </c:extLst>
          </c:dPt>
          <c:dPt>
            <c:idx val="37"/>
            <c:invertIfNegative val="0"/>
            <c:bubble3D val="0"/>
            <c:spPr>
              <a:solidFill>
                <a:srgbClr val="00CCCC"/>
              </a:solidFill>
              <a:effectLst/>
            </c:spPr>
            <c:extLst>
              <c:ext xmlns:c16="http://schemas.microsoft.com/office/drawing/2014/chart" uri="{C3380CC4-5D6E-409C-BE32-E72D297353CC}">
                <c16:uniqueId val="{000001AF-6AFE-4094-8D9F-D738ACEF0DC2}"/>
              </c:ext>
            </c:extLst>
          </c:dPt>
          <c:dPt>
            <c:idx val="38"/>
            <c:invertIfNegative val="0"/>
            <c:bubble3D val="0"/>
            <c:spPr>
              <a:solidFill>
                <a:srgbClr val="00CCCC"/>
              </a:solidFill>
              <a:effectLst/>
            </c:spPr>
            <c:extLst>
              <c:ext xmlns:c16="http://schemas.microsoft.com/office/drawing/2014/chart" uri="{C3380CC4-5D6E-409C-BE32-E72D297353CC}">
                <c16:uniqueId val="{000001B1-6AFE-4094-8D9F-D738ACEF0DC2}"/>
              </c:ext>
            </c:extLst>
          </c:dPt>
          <c:dPt>
            <c:idx val="39"/>
            <c:invertIfNegative val="0"/>
            <c:bubble3D val="0"/>
            <c:spPr>
              <a:solidFill>
                <a:srgbClr val="00CCCC"/>
              </a:solidFill>
              <a:effectLst/>
            </c:spPr>
            <c:extLst>
              <c:ext xmlns:c16="http://schemas.microsoft.com/office/drawing/2014/chart" uri="{C3380CC4-5D6E-409C-BE32-E72D297353CC}">
                <c16:uniqueId val="{000001B3-6AFE-4094-8D9F-D738ACEF0DC2}"/>
              </c:ext>
            </c:extLst>
          </c:dPt>
          <c:dPt>
            <c:idx val="40"/>
            <c:invertIfNegative val="0"/>
            <c:bubble3D val="0"/>
            <c:spPr>
              <a:solidFill>
                <a:srgbClr val="00CCCC"/>
              </a:solidFill>
              <a:effectLst/>
            </c:spPr>
            <c:extLst>
              <c:ext xmlns:c16="http://schemas.microsoft.com/office/drawing/2014/chart" uri="{C3380CC4-5D6E-409C-BE32-E72D297353CC}">
                <c16:uniqueId val="{000001B5-6AFE-4094-8D9F-D738ACEF0DC2}"/>
              </c:ext>
            </c:extLst>
          </c:dPt>
          <c:dPt>
            <c:idx val="41"/>
            <c:invertIfNegative val="0"/>
            <c:bubble3D val="0"/>
            <c:spPr>
              <a:solidFill>
                <a:srgbClr val="00CCCC"/>
              </a:solidFill>
              <a:effectLst/>
            </c:spPr>
            <c:extLst>
              <c:ext xmlns:c16="http://schemas.microsoft.com/office/drawing/2014/chart" uri="{C3380CC4-5D6E-409C-BE32-E72D297353CC}">
                <c16:uniqueId val="{000001B7-6AFE-4094-8D9F-D738ACEF0DC2}"/>
              </c:ext>
            </c:extLst>
          </c:dPt>
          <c:dPt>
            <c:idx val="42"/>
            <c:invertIfNegative val="0"/>
            <c:bubble3D val="0"/>
            <c:spPr>
              <a:solidFill>
                <a:srgbClr val="00CCCC"/>
              </a:solidFill>
              <a:effectLst/>
            </c:spPr>
            <c:extLst>
              <c:ext xmlns:c16="http://schemas.microsoft.com/office/drawing/2014/chart" uri="{C3380CC4-5D6E-409C-BE32-E72D297353CC}">
                <c16:uniqueId val="{000001B9-6AFE-4094-8D9F-D738ACEF0DC2}"/>
              </c:ext>
            </c:extLst>
          </c:dPt>
          <c:dPt>
            <c:idx val="43"/>
            <c:invertIfNegative val="0"/>
            <c:bubble3D val="0"/>
            <c:spPr>
              <a:solidFill>
                <a:srgbClr val="00CCCC"/>
              </a:solidFill>
              <a:effectLst/>
            </c:spPr>
            <c:extLst>
              <c:ext xmlns:c16="http://schemas.microsoft.com/office/drawing/2014/chart" uri="{C3380CC4-5D6E-409C-BE32-E72D297353CC}">
                <c16:uniqueId val="{000001BB-6AFE-4094-8D9F-D738ACEF0DC2}"/>
              </c:ext>
            </c:extLst>
          </c:dPt>
          <c:cat>
            <c:strLit>
              <c:ptCount val="44"/>
              <c:pt idx="0">
                <c:v>Turku</c:v>
              </c:pt>
              <c:pt idx="1">
                <c:v>Tampere</c:v>
              </c:pt>
              <c:pt idx="2">
                <c:v>Imatra</c:v>
              </c:pt>
              <c:pt idx="3">
                <c:v>Joensuu</c:v>
              </c:pt>
              <c:pt idx="4">
                <c:v>Lahti</c:v>
              </c:pt>
              <c:pt idx="5">
                <c:v>Naantali</c:v>
              </c:pt>
              <c:pt idx="6">
                <c:v>Nokia</c:v>
              </c:pt>
              <c:pt idx="7">
                <c:v>Kirkkonummi</c:v>
              </c:pt>
              <c:pt idx="8">
                <c:v>Rauma</c:v>
              </c:pt>
              <c:pt idx="9">
                <c:v>Vantaa</c:v>
              </c:pt>
              <c:pt idx="10">
                <c:v>Lappeenranta</c:v>
              </c:pt>
              <c:pt idx="11">
                <c:v>Kemi</c:v>
              </c:pt>
              <c:pt idx="12">
                <c:v>Pirkkala</c:v>
              </c:pt>
              <c:pt idx="13">
                <c:v>Ylöjärvi</c:v>
              </c:pt>
              <c:pt idx="14">
                <c:v>Kotka</c:v>
              </c:pt>
              <c:pt idx="15">
                <c:v>Hanko</c:v>
              </c:pt>
              <c:pt idx="16">
                <c:v>Hyvinkää</c:v>
              </c:pt>
              <c:pt idx="17">
                <c:v>Uusikaupunki</c:v>
              </c:pt>
              <c:pt idx="18">
                <c:v>Masku</c:v>
              </c:pt>
              <c:pt idx="19">
                <c:v>Kangasala</c:v>
              </c:pt>
              <c:pt idx="20">
                <c:v>Kokkola</c:v>
              </c:pt>
              <c:pt idx="21">
                <c:v>Kouvola</c:v>
              </c:pt>
              <c:pt idx="22">
                <c:v>Lohja</c:v>
              </c:pt>
              <c:pt idx="23">
                <c:v>Ylivieska</c:v>
              </c:pt>
              <c:pt idx="24">
                <c:v>Seinäjoki</c:v>
              </c:pt>
              <c:pt idx="25">
                <c:v>Hollola</c:v>
              </c:pt>
              <c:pt idx="26">
                <c:v>Lempäälä</c:v>
              </c:pt>
              <c:pt idx="27">
                <c:v>Hamina</c:v>
              </c:pt>
              <c:pt idx="28">
                <c:v>Äänekoski</c:v>
              </c:pt>
              <c:pt idx="29">
                <c:v>Paimio</c:v>
              </c:pt>
              <c:pt idx="30">
                <c:v>Ilomantsi</c:v>
              </c:pt>
              <c:pt idx="31">
                <c:v>Loviisa</c:v>
              </c:pt>
              <c:pt idx="32">
                <c:v>Sastamala</c:v>
              </c:pt>
              <c:pt idx="33">
                <c:v>Hämeenkyrö</c:v>
              </c:pt>
              <c:pt idx="34">
                <c:v>Orivesi</c:v>
              </c:pt>
              <c:pt idx="35">
                <c:v>Mäntsälä</c:v>
              </c:pt>
              <c:pt idx="36">
                <c:v>Orimattila</c:v>
              </c:pt>
              <c:pt idx="37">
                <c:v>Kuhmoinen</c:v>
              </c:pt>
              <c:pt idx="38">
                <c:v>Padasjoki</c:v>
              </c:pt>
              <c:pt idx="39">
                <c:v>Laitila</c:v>
              </c:pt>
              <c:pt idx="40">
                <c:v>Jokioinen</c:v>
              </c:pt>
              <c:pt idx="41">
                <c:v>Mynämäki</c:v>
              </c:pt>
              <c:pt idx="42">
                <c:v>Loimaa</c:v>
              </c:pt>
              <c:pt idx="43">
                <c:v>Punkalaidun</c:v>
              </c:pt>
            </c:strLit>
          </c:cat>
          <c:val>
            <c:numLit>
              <c:formatCode>General</c:formatCode>
              <c:ptCount val="44"/>
              <c:pt idx="0">
                <c:v>0.15859384834766388</c:v>
              </c:pt>
              <c:pt idx="1">
                <c:v>0.10998725146055222</c:v>
              </c:pt>
              <c:pt idx="2">
                <c:v>0.55365896224975586</c:v>
              </c:pt>
              <c:pt idx="3">
                <c:v>0.13004626333713531</c:v>
              </c:pt>
              <c:pt idx="4">
                <c:v>0.19286665320396423</c:v>
              </c:pt>
              <c:pt idx="5">
                <c:v>0.2650454044342041</c:v>
              </c:pt>
              <c:pt idx="6">
                <c:v>0.30803436040878296</c:v>
              </c:pt>
              <c:pt idx="7">
                <c:v>0.19305980205535889</c:v>
              </c:pt>
              <c:pt idx="8">
                <c:v>0.40614795684814453</c:v>
              </c:pt>
              <c:pt idx="9">
                <c:v>8.174721896648407E-2</c:v>
              </c:pt>
              <c:pt idx="10">
                <c:v>0.23543176054954529</c:v>
              </c:pt>
              <c:pt idx="11">
                <c:v>0.39381742477416992</c:v>
              </c:pt>
              <c:pt idx="12">
                <c:v>0.31406033039093018</c:v>
              </c:pt>
              <c:pt idx="13">
                <c:v>0.33413982391357422</c:v>
              </c:pt>
              <c:pt idx="14">
                <c:v>0.48295429348945618</c:v>
              </c:pt>
              <c:pt idx="15">
                <c:v>1.0515363216400146</c:v>
              </c:pt>
              <c:pt idx="16">
                <c:v>0.18117329478263855</c:v>
              </c:pt>
              <c:pt idx="17">
                <c:v>0.51750248670578003</c:v>
              </c:pt>
              <c:pt idx="18">
                <c:v>0.40166273713111877</c:v>
              </c:pt>
              <c:pt idx="19">
                <c:v>0.44592908024787903</c:v>
              </c:pt>
              <c:pt idx="20">
                <c:v>0.36057305335998535</c:v>
              </c:pt>
              <c:pt idx="21">
                <c:v>0.51141899824142456</c:v>
              </c:pt>
              <c:pt idx="22">
                <c:v>0.51730942726135254</c:v>
              </c:pt>
              <c:pt idx="23">
                <c:v>0.3981630802154541</c:v>
              </c:pt>
              <c:pt idx="24">
                <c:v>0.29428300261497498</c:v>
              </c:pt>
              <c:pt idx="25">
                <c:v>0.36736515164375305</c:v>
              </c:pt>
              <c:pt idx="26">
                <c:v>0.42028909921646118</c:v>
              </c:pt>
              <c:pt idx="27">
                <c:v>0.66372257471084595</c:v>
              </c:pt>
              <c:pt idx="28">
                <c:v>0.41245737671852112</c:v>
              </c:pt>
              <c:pt idx="29">
                <c:v>0.2943975031375885</c:v>
              </c:pt>
              <c:pt idx="30">
                <c:v>0.29160690307617188</c:v>
              </c:pt>
              <c:pt idx="31">
                <c:v>0.44551959633827209</c:v>
              </c:pt>
              <c:pt idx="32">
                <c:v>0.61863136291503906</c:v>
              </c:pt>
              <c:pt idx="33">
                <c:v>0.39037370681762695</c:v>
              </c:pt>
              <c:pt idx="34">
                <c:v>0.43715867400169373</c:v>
              </c:pt>
              <c:pt idx="35">
                <c:v>0.3800208568572998</c:v>
              </c:pt>
              <c:pt idx="36">
                <c:v>0.55172896385192871</c:v>
              </c:pt>
              <c:pt idx="37">
                <c:v>0.35594737529754639</c:v>
              </c:pt>
              <c:pt idx="38">
                <c:v>0.26515409350395203</c:v>
              </c:pt>
              <c:pt idx="39">
                <c:v>0.50438201427459717</c:v>
              </c:pt>
              <c:pt idx="40">
                <c:v>0.43026614189147949</c:v>
              </c:pt>
              <c:pt idx="41">
                <c:v>0.30828383564949036</c:v>
              </c:pt>
              <c:pt idx="42">
                <c:v>0.71800142526626587</c:v>
              </c:pt>
              <c:pt idx="43">
                <c:v>0.6563117504119873</c:v>
              </c:pt>
            </c:numLit>
          </c:val>
          <c:extLst>
            <c:ext xmlns:c16="http://schemas.microsoft.com/office/drawing/2014/chart" uri="{C3380CC4-5D6E-409C-BE32-E72D297353CC}">
              <c16:uniqueId val="{000001BC-6AFE-4094-8D9F-D738ACEF0DC2}"/>
            </c:ext>
          </c:extLst>
        </c:ser>
        <c:ser>
          <c:idx val="5"/>
          <c:order val="5"/>
          <c:tx>
            <c:v>Tieliikenne</c:v>
          </c:tx>
          <c:spPr>
            <a:solidFill>
              <a:srgbClr val="006666"/>
            </a:solidFill>
          </c:spPr>
          <c:invertIfNegative val="0"/>
          <c:dPt>
            <c:idx val="0"/>
            <c:invertIfNegative val="0"/>
            <c:bubble3D val="0"/>
            <c:spPr>
              <a:solidFill>
                <a:srgbClr val="006666"/>
              </a:solidFill>
              <a:effectLst/>
            </c:spPr>
            <c:extLst>
              <c:ext xmlns:c16="http://schemas.microsoft.com/office/drawing/2014/chart" uri="{C3380CC4-5D6E-409C-BE32-E72D297353CC}">
                <c16:uniqueId val="{000001BE-6AFE-4094-8D9F-D738ACEF0DC2}"/>
              </c:ext>
            </c:extLst>
          </c:dPt>
          <c:dPt>
            <c:idx val="1"/>
            <c:invertIfNegative val="0"/>
            <c:bubble3D val="0"/>
            <c:spPr>
              <a:solidFill>
                <a:srgbClr val="006666"/>
              </a:solidFill>
              <a:effectLst/>
            </c:spPr>
            <c:extLst>
              <c:ext xmlns:c16="http://schemas.microsoft.com/office/drawing/2014/chart" uri="{C3380CC4-5D6E-409C-BE32-E72D297353CC}">
                <c16:uniqueId val="{000001C0-6AFE-4094-8D9F-D738ACEF0DC2}"/>
              </c:ext>
            </c:extLst>
          </c:dPt>
          <c:dPt>
            <c:idx val="2"/>
            <c:invertIfNegative val="0"/>
            <c:bubble3D val="0"/>
            <c:spPr>
              <a:solidFill>
                <a:srgbClr val="006666"/>
              </a:solidFill>
              <a:effectLst/>
            </c:spPr>
            <c:extLst>
              <c:ext xmlns:c16="http://schemas.microsoft.com/office/drawing/2014/chart" uri="{C3380CC4-5D6E-409C-BE32-E72D297353CC}">
                <c16:uniqueId val="{000001C2-6AFE-4094-8D9F-D738ACEF0DC2}"/>
              </c:ext>
            </c:extLst>
          </c:dPt>
          <c:dPt>
            <c:idx val="3"/>
            <c:invertIfNegative val="0"/>
            <c:bubble3D val="0"/>
            <c:spPr>
              <a:solidFill>
                <a:srgbClr val="006666"/>
              </a:solidFill>
              <a:effectLst/>
            </c:spPr>
            <c:extLst>
              <c:ext xmlns:c16="http://schemas.microsoft.com/office/drawing/2014/chart" uri="{C3380CC4-5D6E-409C-BE32-E72D297353CC}">
                <c16:uniqueId val="{000001C4-6AFE-4094-8D9F-D738ACEF0DC2}"/>
              </c:ext>
            </c:extLst>
          </c:dPt>
          <c:dPt>
            <c:idx val="4"/>
            <c:invertIfNegative val="0"/>
            <c:bubble3D val="0"/>
            <c:spPr>
              <a:solidFill>
                <a:srgbClr val="006666"/>
              </a:solidFill>
              <a:effectLst/>
            </c:spPr>
            <c:extLst>
              <c:ext xmlns:c16="http://schemas.microsoft.com/office/drawing/2014/chart" uri="{C3380CC4-5D6E-409C-BE32-E72D297353CC}">
                <c16:uniqueId val="{000001C6-6AFE-4094-8D9F-D738ACEF0DC2}"/>
              </c:ext>
            </c:extLst>
          </c:dPt>
          <c:dPt>
            <c:idx val="5"/>
            <c:invertIfNegative val="0"/>
            <c:bubble3D val="0"/>
            <c:spPr>
              <a:solidFill>
                <a:srgbClr val="006666"/>
              </a:solidFill>
              <a:effectLst/>
            </c:spPr>
            <c:extLst>
              <c:ext xmlns:c16="http://schemas.microsoft.com/office/drawing/2014/chart" uri="{C3380CC4-5D6E-409C-BE32-E72D297353CC}">
                <c16:uniqueId val="{000001C8-6AFE-4094-8D9F-D738ACEF0DC2}"/>
              </c:ext>
            </c:extLst>
          </c:dPt>
          <c:dPt>
            <c:idx val="6"/>
            <c:invertIfNegative val="0"/>
            <c:bubble3D val="0"/>
            <c:spPr>
              <a:solidFill>
                <a:srgbClr val="006666"/>
              </a:solidFill>
              <a:effectLst/>
            </c:spPr>
            <c:extLst>
              <c:ext xmlns:c16="http://schemas.microsoft.com/office/drawing/2014/chart" uri="{C3380CC4-5D6E-409C-BE32-E72D297353CC}">
                <c16:uniqueId val="{000001CA-6AFE-4094-8D9F-D738ACEF0DC2}"/>
              </c:ext>
            </c:extLst>
          </c:dPt>
          <c:dPt>
            <c:idx val="7"/>
            <c:invertIfNegative val="0"/>
            <c:bubble3D val="0"/>
            <c:spPr>
              <a:solidFill>
                <a:srgbClr val="006666"/>
              </a:solidFill>
              <a:effectLst/>
            </c:spPr>
            <c:extLst>
              <c:ext xmlns:c16="http://schemas.microsoft.com/office/drawing/2014/chart" uri="{C3380CC4-5D6E-409C-BE32-E72D297353CC}">
                <c16:uniqueId val="{000001CC-6AFE-4094-8D9F-D738ACEF0DC2}"/>
              </c:ext>
            </c:extLst>
          </c:dPt>
          <c:dPt>
            <c:idx val="8"/>
            <c:invertIfNegative val="0"/>
            <c:bubble3D val="0"/>
            <c:spPr>
              <a:solidFill>
                <a:srgbClr val="006666"/>
              </a:solidFill>
              <a:effectLst>
                <a:outerShdw dist="35921" dir="2700000" algn="br">
                  <a:srgbClr val="000000"/>
                </a:outerShdw>
              </a:effectLst>
            </c:spPr>
            <c:extLst>
              <c:ext xmlns:c16="http://schemas.microsoft.com/office/drawing/2014/chart" uri="{C3380CC4-5D6E-409C-BE32-E72D297353CC}">
                <c16:uniqueId val="{000001CE-6AFE-4094-8D9F-D738ACEF0DC2}"/>
              </c:ext>
            </c:extLst>
          </c:dPt>
          <c:dPt>
            <c:idx val="9"/>
            <c:invertIfNegative val="0"/>
            <c:bubble3D val="0"/>
            <c:spPr>
              <a:solidFill>
                <a:srgbClr val="006666"/>
              </a:solidFill>
              <a:effectLst/>
            </c:spPr>
            <c:extLst>
              <c:ext xmlns:c16="http://schemas.microsoft.com/office/drawing/2014/chart" uri="{C3380CC4-5D6E-409C-BE32-E72D297353CC}">
                <c16:uniqueId val="{000001D0-6AFE-4094-8D9F-D738ACEF0DC2}"/>
              </c:ext>
            </c:extLst>
          </c:dPt>
          <c:dPt>
            <c:idx val="10"/>
            <c:invertIfNegative val="0"/>
            <c:bubble3D val="0"/>
            <c:spPr>
              <a:solidFill>
                <a:srgbClr val="006666"/>
              </a:solidFill>
              <a:effectLst/>
            </c:spPr>
            <c:extLst>
              <c:ext xmlns:c16="http://schemas.microsoft.com/office/drawing/2014/chart" uri="{C3380CC4-5D6E-409C-BE32-E72D297353CC}">
                <c16:uniqueId val="{000001D2-6AFE-4094-8D9F-D738ACEF0DC2}"/>
              </c:ext>
            </c:extLst>
          </c:dPt>
          <c:dPt>
            <c:idx val="11"/>
            <c:invertIfNegative val="0"/>
            <c:bubble3D val="0"/>
            <c:spPr>
              <a:solidFill>
                <a:srgbClr val="006666"/>
              </a:solidFill>
              <a:effectLst/>
            </c:spPr>
            <c:extLst>
              <c:ext xmlns:c16="http://schemas.microsoft.com/office/drawing/2014/chart" uri="{C3380CC4-5D6E-409C-BE32-E72D297353CC}">
                <c16:uniqueId val="{000001D4-6AFE-4094-8D9F-D738ACEF0DC2}"/>
              </c:ext>
            </c:extLst>
          </c:dPt>
          <c:dPt>
            <c:idx val="12"/>
            <c:invertIfNegative val="0"/>
            <c:bubble3D val="0"/>
            <c:spPr>
              <a:solidFill>
                <a:srgbClr val="006666"/>
              </a:solidFill>
              <a:effectLst/>
            </c:spPr>
            <c:extLst>
              <c:ext xmlns:c16="http://schemas.microsoft.com/office/drawing/2014/chart" uri="{C3380CC4-5D6E-409C-BE32-E72D297353CC}">
                <c16:uniqueId val="{000001D6-6AFE-4094-8D9F-D738ACEF0DC2}"/>
              </c:ext>
            </c:extLst>
          </c:dPt>
          <c:dPt>
            <c:idx val="13"/>
            <c:invertIfNegative val="0"/>
            <c:bubble3D val="0"/>
            <c:spPr>
              <a:solidFill>
                <a:srgbClr val="006666"/>
              </a:solidFill>
              <a:effectLst/>
            </c:spPr>
            <c:extLst>
              <c:ext xmlns:c16="http://schemas.microsoft.com/office/drawing/2014/chart" uri="{C3380CC4-5D6E-409C-BE32-E72D297353CC}">
                <c16:uniqueId val="{000001D8-6AFE-4094-8D9F-D738ACEF0DC2}"/>
              </c:ext>
            </c:extLst>
          </c:dPt>
          <c:dPt>
            <c:idx val="14"/>
            <c:invertIfNegative val="0"/>
            <c:bubble3D val="0"/>
            <c:spPr>
              <a:solidFill>
                <a:srgbClr val="006666"/>
              </a:solidFill>
              <a:effectLst/>
            </c:spPr>
            <c:extLst>
              <c:ext xmlns:c16="http://schemas.microsoft.com/office/drawing/2014/chart" uri="{C3380CC4-5D6E-409C-BE32-E72D297353CC}">
                <c16:uniqueId val="{000001DA-6AFE-4094-8D9F-D738ACEF0DC2}"/>
              </c:ext>
            </c:extLst>
          </c:dPt>
          <c:dPt>
            <c:idx val="15"/>
            <c:invertIfNegative val="0"/>
            <c:bubble3D val="0"/>
            <c:spPr>
              <a:solidFill>
                <a:srgbClr val="006666"/>
              </a:solidFill>
              <a:effectLst/>
            </c:spPr>
            <c:extLst>
              <c:ext xmlns:c16="http://schemas.microsoft.com/office/drawing/2014/chart" uri="{C3380CC4-5D6E-409C-BE32-E72D297353CC}">
                <c16:uniqueId val="{000001DC-6AFE-4094-8D9F-D738ACEF0DC2}"/>
              </c:ext>
            </c:extLst>
          </c:dPt>
          <c:dPt>
            <c:idx val="16"/>
            <c:invertIfNegative val="0"/>
            <c:bubble3D val="0"/>
            <c:spPr>
              <a:solidFill>
                <a:srgbClr val="006666"/>
              </a:solidFill>
              <a:effectLst/>
            </c:spPr>
            <c:extLst>
              <c:ext xmlns:c16="http://schemas.microsoft.com/office/drawing/2014/chart" uri="{C3380CC4-5D6E-409C-BE32-E72D297353CC}">
                <c16:uniqueId val="{000001DE-6AFE-4094-8D9F-D738ACEF0DC2}"/>
              </c:ext>
            </c:extLst>
          </c:dPt>
          <c:dPt>
            <c:idx val="17"/>
            <c:invertIfNegative val="0"/>
            <c:bubble3D val="0"/>
            <c:spPr>
              <a:solidFill>
                <a:srgbClr val="006666"/>
              </a:solidFill>
              <a:effectLst/>
            </c:spPr>
            <c:extLst>
              <c:ext xmlns:c16="http://schemas.microsoft.com/office/drawing/2014/chart" uri="{C3380CC4-5D6E-409C-BE32-E72D297353CC}">
                <c16:uniqueId val="{000001E0-6AFE-4094-8D9F-D738ACEF0DC2}"/>
              </c:ext>
            </c:extLst>
          </c:dPt>
          <c:dPt>
            <c:idx val="18"/>
            <c:invertIfNegative val="0"/>
            <c:bubble3D val="0"/>
            <c:spPr>
              <a:solidFill>
                <a:srgbClr val="006666"/>
              </a:solidFill>
              <a:effectLst/>
            </c:spPr>
            <c:extLst>
              <c:ext xmlns:c16="http://schemas.microsoft.com/office/drawing/2014/chart" uri="{C3380CC4-5D6E-409C-BE32-E72D297353CC}">
                <c16:uniqueId val="{000001E2-6AFE-4094-8D9F-D738ACEF0DC2}"/>
              </c:ext>
            </c:extLst>
          </c:dPt>
          <c:dPt>
            <c:idx val="19"/>
            <c:invertIfNegative val="0"/>
            <c:bubble3D val="0"/>
            <c:spPr>
              <a:solidFill>
                <a:srgbClr val="006666"/>
              </a:solidFill>
              <a:effectLst/>
            </c:spPr>
            <c:extLst>
              <c:ext xmlns:c16="http://schemas.microsoft.com/office/drawing/2014/chart" uri="{C3380CC4-5D6E-409C-BE32-E72D297353CC}">
                <c16:uniqueId val="{000001E4-6AFE-4094-8D9F-D738ACEF0DC2}"/>
              </c:ext>
            </c:extLst>
          </c:dPt>
          <c:dPt>
            <c:idx val="20"/>
            <c:invertIfNegative val="0"/>
            <c:bubble3D val="0"/>
            <c:spPr>
              <a:solidFill>
                <a:srgbClr val="006666"/>
              </a:solidFill>
              <a:effectLst/>
            </c:spPr>
            <c:extLst>
              <c:ext xmlns:c16="http://schemas.microsoft.com/office/drawing/2014/chart" uri="{C3380CC4-5D6E-409C-BE32-E72D297353CC}">
                <c16:uniqueId val="{000001E6-6AFE-4094-8D9F-D738ACEF0DC2}"/>
              </c:ext>
            </c:extLst>
          </c:dPt>
          <c:dPt>
            <c:idx val="21"/>
            <c:invertIfNegative val="0"/>
            <c:bubble3D val="0"/>
            <c:spPr>
              <a:solidFill>
                <a:srgbClr val="006666"/>
              </a:solidFill>
              <a:effectLst/>
            </c:spPr>
            <c:extLst>
              <c:ext xmlns:c16="http://schemas.microsoft.com/office/drawing/2014/chart" uri="{C3380CC4-5D6E-409C-BE32-E72D297353CC}">
                <c16:uniqueId val="{000001E8-6AFE-4094-8D9F-D738ACEF0DC2}"/>
              </c:ext>
            </c:extLst>
          </c:dPt>
          <c:dPt>
            <c:idx val="22"/>
            <c:invertIfNegative val="0"/>
            <c:bubble3D val="0"/>
            <c:spPr>
              <a:solidFill>
                <a:srgbClr val="006666"/>
              </a:solidFill>
              <a:effectLst/>
            </c:spPr>
            <c:extLst>
              <c:ext xmlns:c16="http://schemas.microsoft.com/office/drawing/2014/chart" uri="{C3380CC4-5D6E-409C-BE32-E72D297353CC}">
                <c16:uniqueId val="{000001EA-6AFE-4094-8D9F-D738ACEF0DC2}"/>
              </c:ext>
            </c:extLst>
          </c:dPt>
          <c:dPt>
            <c:idx val="23"/>
            <c:invertIfNegative val="0"/>
            <c:bubble3D val="0"/>
            <c:spPr>
              <a:solidFill>
                <a:srgbClr val="006666"/>
              </a:solidFill>
              <a:effectLst/>
            </c:spPr>
            <c:extLst>
              <c:ext xmlns:c16="http://schemas.microsoft.com/office/drawing/2014/chart" uri="{C3380CC4-5D6E-409C-BE32-E72D297353CC}">
                <c16:uniqueId val="{000001EC-6AFE-4094-8D9F-D738ACEF0DC2}"/>
              </c:ext>
            </c:extLst>
          </c:dPt>
          <c:dPt>
            <c:idx val="24"/>
            <c:invertIfNegative val="0"/>
            <c:bubble3D val="0"/>
            <c:spPr>
              <a:solidFill>
                <a:srgbClr val="006666"/>
              </a:solidFill>
              <a:effectLst/>
            </c:spPr>
            <c:extLst>
              <c:ext xmlns:c16="http://schemas.microsoft.com/office/drawing/2014/chart" uri="{C3380CC4-5D6E-409C-BE32-E72D297353CC}">
                <c16:uniqueId val="{000001EE-6AFE-4094-8D9F-D738ACEF0DC2}"/>
              </c:ext>
            </c:extLst>
          </c:dPt>
          <c:dPt>
            <c:idx val="25"/>
            <c:invertIfNegative val="0"/>
            <c:bubble3D val="0"/>
            <c:spPr>
              <a:solidFill>
                <a:srgbClr val="006666"/>
              </a:solidFill>
              <a:effectLst/>
            </c:spPr>
            <c:extLst>
              <c:ext xmlns:c16="http://schemas.microsoft.com/office/drawing/2014/chart" uri="{C3380CC4-5D6E-409C-BE32-E72D297353CC}">
                <c16:uniqueId val="{000001F0-6AFE-4094-8D9F-D738ACEF0DC2}"/>
              </c:ext>
            </c:extLst>
          </c:dPt>
          <c:dPt>
            <c:idx val="26"/>
            <c:invertIfNegative val="0"/>
            <c:bubble3D val="0"/>
            <c:spPr>
              <a:solidFill>
                <a:srgbClr val="006666"/>
              </a:solidFill>
              <a:effectLst/>
            </c:spPr>
            <c:extLst>
              <c:ext xmlns:c16="http://schemas.microsoft.com/office/drawing/2014/chart" uri="{C3380CC4-5D6E-409C-BE32-E72D297353CC}">
                <c16:uniqueId val="{000001F2-6AFE-4094-8D9F-D738ACEF0DC2}"/>
              </c:ext>
            </c:extLst>
          </c:dPt>
          <c:dPt>
            <c:idx val="27"/>
            <c:invertIfNegative val="0"/>
            <c:bubble3D val="0"/>
            <c:spPr>
              <a:solidFill>
                <a:srgbClr val="006666"/>
              </a:solidFill>
              <a:effectLst/>
            </c:spPr>
            <c:extLst>
              <c:ext xmlns:c16="http://schemas.microsoft.com/office/drawing/2014/chart" uri="{C3380CC4-5D6E-409C-BE32-E72D297353CC}">
                <c16:uniqueId val="{000001F4-6AFE-4094-8D9F-D738ACEF0DC2}"/>
              </c:ext>
            </c:extLst>
          </c:dPt>
          <c:dPt>
            <c:idx val="28"/>
            <c:invertIfNegative val="0"/>
            <c:bubble3D val="0"/>
            <c:spPr>
              <a:solidFill>
                <a:srgbClr val="006666"/>
              </a:solidFill>
              <a:effectLst/>
            </c:spPr>
            <c:extLst>
              <c:ext xmlns:c16="http://schemas.microsoft.com/office/drawing/2014/chart" uri="{C3380CC4-5D6E-409C-BE32-E72D297353CC}">
                <c16:uniqueId val="{000001F6-6AFE-4094-8D9F-D738ACEF0DC2}"/>
              </c:ext>
            </c:extLst>
          </c:dPt>
          <c:dPt>
            <c:idx val="29"/>
            <c:invertIfNegative val="0"/>
            <c:bubble3D val="0"/>
            <c:spPr>
              <a:solidFill>
                <a:srgbClr val="006666"/>
              </a:solidFill>
              <a:effectLst/>
            </c:spPr>
            <c:extLst>
              <c:ext xmlns:c16="http://schemas.microsoft.com/office/drawing/2014/chart" uri="{C3380CC4-5D6E-409C-BE32-E72D297353CC}">
                <c16:uniqueId val="{000001F8-6AFE-4094-8D9F-D738ACEF0DC2}"/>
              </c:ext>
            </c:extLst>
          </c:dPt>
          <c:dPt>
            <c:idx val="30"/>
            <c:invertIfNegative val="0"/>
            <c:bubble3D val="0"/>
            <c:spPr>
              <a:solidFill>
                <a:srgbClr val="006666"/>
              </a:solidFill>
              <a:effectLst/>
            </c:spPr>
            <c:extLst>
              <c:ext xmlns:c16="http://schemas.microsoft.com/office/drawing/2014/chart" uri="{C3380CC4-5D6E-409C-BE32-E72D297353CC}">
                <c16:uniqueId val="{000001FA-6AFE-4094-8D9F-D738ACEF0DC2}"/>
              </c:ext>
            </c:extLst>
          </c:dPt>
          <c:dPt>
            <c:idx val="31"/>
            <c:invertIfNegative val="0"/>
            <c:bubble3D val="0"/>
            <c:spPr>
              <a:solidFill>
                <a:srgbClr val="006666"/>
              </a:solidFill>
              <a:effectLst/>
            </c:spPr>
            <c:extLst>
              <c:ext xmlns:c16="http://schemas.microsoft.com/office/drawing/2014/chart" uri="{C3380CC4-5D6E-409C-BE32-E72D297353CC}">
                <c16:uniqueId val="{000001FC-6AFE-4094-8D9F-D738ACEF0DC2}"/>
              </c:ext>
            </c:extLst>
          </c:dPt>
          <c:dPt>
            <c:idx val="32"/>
            <c:invertIfNegative val="0"/>
            <c:bubble3D val="0"/>
            <c:spPr>
              <a:solidFill>
                <a:srgbClr val="006666"/>
              </a:solidFill>
              <a:effectLst/>
            </c:spPr>
            <c:extLst>
              <c:ext xmlns:c16="http://schemas.microsoft.com/office/drawing/2014/chart" uri="{C3380CC4-5D6E-409C-BE32-E72D297353CC}">
                <c16:uniqueId val="{000001FE-6AFE-4094-8D9F-D738ACEF0DC2}"/>
              </c:ext>
            </c:extLst>
          </c:dPt>
          <c:dPt>
            <c:idx val="33"/>
            <c:invertIfNegative val="0"/>
            <c:bubble3D val="0"/>
            <c:spPr>
              <a:solidFill>
                <a:srgbClr val="006666"/>
              </a:solidFill>
              <a:effectLst/>
            </c:spPr>
            <c:extLst>
              <c:ext xmlns:c16="http://schemas.microsoft.com/office/drawing/2014/chart" uri="{C3380CC4-5D6E-409C-BE32-E72D297353CC}">
                <c16:uniqueId val="{00000200-6AFE-4094-8D9F-D738ACEF0DC2}"/>
              </c:ext>
            </c:extLst>
          </c:dPt>
          <c:dPt>
            <c:idx val="34"/>
            <c:invertIfNegative val="0"/>
            <c:bubble3D val="0"/>
            <c:spPr>
              <a:solidFill>
                <a:srgbClr val="006666"/>
              </a:solidFill>
              <a:effectLst/>
            </c:spPr>
            <c:extLst>
              <c:ext xmlns:c16="http://schemas.microsoft.com/office/drawing/2014/chart" uri="{C3380CC4-5D6E-409C-BE32-E72D297353CC}">
                <c16:uniqueId val="{00000202-6AFE-4094-8D9F-D738ACEF0DC2}"/>
              </c:ext>
            </c:extLst>
          </c:dPt>
          <c:dPt>
            <c:idx val="35"/>
            <c:invertIfNegative val="0"/>
            <c:bubble3D val="0"/>
            <c:spPr>
              <a:solidFill>
                <a:srgbClr val="006666"/>
              </a:solidFill>
              <a:effectLst/>
            </c:spPr>
            <c:extLst>
              <c:ext xmlns:c16="http://schemas.microsoft.com/office/drawing/2014/chart" uri="{C3380CC4-5D6E-409C-BE32-E72D297353CC}">
                <c16:uniqueId val="{00000204-6AFE-4094-8D9F-D738ACEF0DC2}"/>
              </c:ext>
            </c:extLst>
          </c:dPt>
          <c:dPt>
            <c:idx val="36"/>
            <c:invertIfNegative val="0"/>
            <c:bubble3D val="0"/>
            <c:spPr>
              <a:solidFill>
                <a:srgbClr val="006666"/>
              </a:solidFill>
              <a:effectLst/>
            </c:spPr>
            <c:extLst>
              <c:ext xmlns:c16="http://schemas.microsoft.com/office/drawing/2014/chart" uri="{C3380CC4-5D6E-409C-BE32-E72D297353CC}">
                <c16:uniqueId val="{00000206-6AFE-4094-8D9F-D738ACEF0DC2}"/>
              </c:ext>
            </c:extLst>
          </c:dPt>
          <c:dPt>
            <c:idx val="37"/>
            <c:invertIfNegative val="0"/>
            <c:bubble3D val="0"/>
            <c:spPr>
              <a:solidFill>
                <a:srgbClr val="006666"/>
              </a:solidFill>
              <a:effectLst/>
            </c:spPr>
            <c:extLst>
              <c:ext xmlns:c16="http://schemas.microsoft.com/office/drawing/2014/chart" uri="{C3380CC4-5D6E-409C-BE32-E72D297353CC}">
                <c16:uniqueId val="{00000208-6AFE-4094-8D9F-D738ACEF0DC2}"/>
              </c:ext>
            </c:extLst>
          </c:dPt>
          <c:dPt>
            <c:idx val="38"/>
            <c:invertIfNegative val="0"/>
            <c:bubble3D val="0"/>
            <c:spPr>
              <a:solidFill>
                <a:srgbClr val="006666"/>
              </a:solidFill>
              <a:effectLst/>
            </c:spPr>
            <c:extLst>
              <c:ext xmlns:c16="http://schemas.microsoft.com/office/drawing/2014/chart" uri="{C3380CC4-5D6E-409C-BE32-E72D297353CC}">
                <c16:uniqueId val="{0000020A-6AFE-4094-8D9F-D738ACEF0DC2}"/>
              </c:ext>
            </c:extLst>
          </c:dPt>
          <c:dPt>
            <c:idx val="39"/>
            <c:invertIfNegative val="0"/>
            <c:bubble3D val="0"/>
            <c:spPr>
              <a:solidFill>
                <a:srgbClr val="006666"/>
              </a:solidFill>
              <a:effectLst/>
            </c:spPr>
            <c:extLst>
              <c:ext xmlns:c16="http://schemas.microsoft.com/office/drawing/2014/chart" uri="{C3380CC4-5D6E-409C-BE32-E72D297353CC}">
                <c16:uniqueId val="{0000020C-6AFE-4094-8D9F-D738ACEF0DC2}"/>
              </c:ext>
            </c:extLst>
          </c:dPt>
          <c:dPt>
            <c:idx val="40"/>
            <c:invertIfNegative val="0"/>
            <c:bubble3D val="0"/>
            <c:spPr>
              <a:solidFill>
                <a:srgbClr val="006666"/>
              </a:solidFill>
              <a:effectLst/>
            </c:spPr>
            <c:extLst>
              <c:ext xmlns:c16="http://schemas.microsoft.com/office/drawing/2014/chart" uri="{C3380CC4-5D6E-409C-BE32-E72D297353CC}">
                <c16:uniqueId val="{0000020E-6AFE-4094-8D9F-D738ACEF0DC2}"/>
              </c:ext>
            </c:extLst>
          </c:dPt>
          <c:dPt>
            <c:idx val="41"/>
            <c:invertIfNegative val="0"/>
            <c:bubble3D val="0"/>
            <c:spPr>
              <a:solidFill>
                <a:srgbClr val="006666"/>
              </a:solidFill>
              <a:effectLst/>
            </c:spPr>
            <c:extLst>
              <c:ext xmlns:c16="http://schemas.microsoft.com/office/drawing/2014/chart" uri="{C3380CC4-5D6E-409C-BE32-E72D297353CC}">
                <c16:uniqueId val="{00000210-6AFE-4094-8D9F-D738ACEF0DC2}"/>
              </c:ext>
            </c:extLst>
          </c:dPt>
          <c:dPt>
            <c:idx val="42"/>
            <c:invertIfNegative val="0"/>
            <c:bubble3D val="0"/>
            <c:spPr>
              <a:solidFill>
                <a:srgbClr val="006666"/>
              </a:solidFill>
              <a:effectLst/>
            </c:spPr>
            <c:extLst>
              <c:ext xmlns:c16="http://schemas.microsoft.com/office/drawing/2014/chart" uri="{C3380CC4-5D6E-409C-BE32-E72D297353CC}">
                <c16:uniqueId val="{00000212-6AFE-4094-8D9F-D738ACEF0DC2}"/>
              </c:ext>
            </c:extLst>
          </c:dPt>
          <c:dPt>
            <c:idx val="43"/>
            <c:invertIfNegative val="0"/>
            <c:bubble3D val="0"/>
            <c:spPr>
              <a:solidFill>
                <a:srgbClr val="006666"/>
              </a:solidFill>
              <a:effectLst/>
            </c:spPr>
            <c:extLst>
              <c:ext xmlns:c16="http://schemas.microsoft.com/office/drawing/2014/chart" uri="{C3380CC4-5D6E-409C-BE32-E72D297353CC}">
                <c16:uniqueId val="{00000214-6AFE-4094-8D9F-D738ACEF0DC2}"/>
              </c:ext>
            </c:extLst>
          </c:dPt>
          <c:cat>
            <c:strLit>
              <c:ptCount val="44"/>
              <c:pt idx="0">
                <c:v>Turku</c:v>
              </c:pt>
              <c:pt idx="1">
                <c:v>Tampere</c:v>
              </c:pt>
              <c:pt idx="2">
                <c:v>Imatra</c:v>
              </c:pt>
              <c:pt idx="3">
                <c:v>Joensuu</c:v>
              </c:pt>
              <c:pt idx="4">
                <c:v>Lahti</c:v>
              </c:pt>
              <c:pt idx="5">
                <c:v>Naantali</c:v>
              </c:pt>
              <c:pt idx="6">
                <c:v>Nokia</c:v>
              </c:pt>
              <c:pt idx="7">
                <c:v>Kirkkonummi</c:v>
              </c:pt>
              <c:pt idx="8">
                <c:v>Rauma</c:v>
              </c:pt>
              <c:pt idx="9">
                <c:v>Vantaa</c:v>
              </c:pt>
              <c:pt idx="10">
                <c:v>Lappeenranta</c:v>
              </c:pt>
              <c:pt idx="11">
                <c:v>Kemi</c:v>
              </c:pt>
              <c:pt idx="12">
                <c:v>Pirkkala</c:v>
              </c:pt>
              <c:pt idx="13">
                <c:v>Ylöjärvi</c:v>
              </c:pt>
              <c:pt idx="14">
                <c:v>Kotka</c:v>
              </c:pt>
              <c:pt idx="15">
                <c:v>Hanko</c:v>
              </c:pt>
              <c:pt idx="16">
                <c:v>Hyvinkää</c:v>
              </c:pt>
              <c:pt idx="17">
                <c:v>Uusikaupunki</c:v>
              </c:pt>
              <c:pt idx="18">
                <c:v>Masku</c:v>
              </c:pt>
              <c:pt idx="19">
                <c:v>Kangasala</c:v>
              </c:pt>
              <c:pt idx="20">
                <c:v>Kokkola</c:v>
              </c:pt>
              <c:pt idx="21">
                <c:v>Kouvola</c:v>
              </c:pt>
              <c:pt idx="22">
                <c:v>Lohja</c:v>
              </c:pt>
              <c:pt idx="23">
                <c:v>Ylivieska</c:v>
              </c:pt>
              <c:pt idx="24">
                <c:v>Seinäjoki</c:v>
              </c:pt>
              <c:pt idx="25">
                <c:v>Hollola</c:v>
              </c:pt>
              <c:pt idx="26">
                <c:v>Lempäälä</c:v>
              </c:pt>
              <c:pt idx="27">
                <c:v>Hamina</c:v>
              </c:pt>
              <c:pt idx="28">
                <c:v>Äänekoski</c:v>
              </c:pt>
              <c:pt idx="29">
                <c:v>Paimio</c:v>
              </c:pt>
              <c:pt idx="30">
                <c:v>Ilomantsi</c:v>
              </c:pt>
              <c:pt idx="31">
                <c:v>Loviisa</c:v>
              </c:pt>
              <c:pt idx="32">
                <c:v>Sastamala</c:v>
              </c:pt>
              <c:pt idx="33">
                <c:v>Hämeenkyrö</c:v>
              </c:pt>
              <c:pt idx="34">
                <c:v>Orivesi</c:v>
              </c:pt>
              <c:pt idx="35">
                <c:v>Mäntsälä</c:v>
              </c:pt>
              <c:pt idx="36">
                <c:v>Orimattila</c:v>
              </c:pt>
              <c:pt idx="37">
                <c:v>Kuhmoinen</c:v>
              </c:pt>
              <c:pt idx="38">
                <c:v>Padasjoki</c:v>
              </c:pt>
              <c:pt idx="39">
                <c:v>Laitila</c:v>
              </c:pt>
              <c:pt idx="40">
                <c:v>Jokioinen</c:v>
              </c:pt>
              <c:pt idx="41">
                <c:v>Mynämäki</c:v>
              </c:pt>
              <c:pt idx="42">
                <c:v>Loimaa</c:v>
              </c:pt>
              <c:pt idx="43">
                <c:v>Punkalaidun</c:v>
              </c:pt>
            </c:strLit>
          </c:cat>
          <c:val>
            <c:numLit>
              <c:formatCode>General</c:formatCode>
              <c:ptCount val="44"/>
              <c:pt idx="0">
                <c:v>0.65945905447006226</c:v>
              </c:pt>
              <c:pt idx="1">
                <c:v>0.80139827728271484</c:v>
              </c:pt>
              <c:pt idx="2">
                <c:v>0.95000338554382324</c:v>
              </c:pt>
              <c:pt idx="3">
                <c:v>1.0804928541183472</c:v>
              </c:pt>
              <c:pt idx="4">
                <c:v>1.1599447727203369</c:v>
              </c:pt>
              <c:pt idx="5">
                <c:v>0.8954588770866394</c:v>
              </c:pt>
              <c:pt idx="6">
                <c:v>1.4209433794021606</c:v>
              </c:pt>
              <c:pt idx="7">
                <c:v>1.6012948751449585</c:v>
              </c:pt>
              <c:pt idx="8">
                <c:v>1.1476001739501953</c:v>
              </c:pt>
              <c:pt idx="9">
                <c:v>1.2733432054519653</c:v>
              </c:pt>
              <c:pt idx="10">
                <c:v>1.3706187009811401</c:v>
              </c:pt>
              <c:pt idx="11">
                <c:v>1.3211383819580078</c:v>
              </c:pt>
              <c:pt idx="12">
                <c:v>1.6222374439239502</c:v>
              </c:pt>
              <c:pt idx="13">
                <c:v>1.5545444488525391</c:v>
              </c:pt>
              <c:pt idx="14">
                <c:v>1.1084098815917969</c:v>
              </c:pt>
              <c:pt idx="15">
                <c:v>1.5481947660446167</c:v>
              </c:pt>
              <c:pt idx="16">
                <c:v>1.6199430227279663</c:v>
              </c:pt>
              <c:pt idx="17">
                <c:v>1.3166345357894897</c:v>
              </c:pt>
              <c:pt idx="18">
                <c:v>2.0593090057373047</c:v>
              </c:pt>
              <c:pt idx="19">
                <c:v>1.6189301013946533</c:v>
              </c:pt>
              <c:pt idx="20">
                <c:v>1.3033539056777954</c:v>
              </c:pt>
              <c:pt idx="21">
                <c:v>1.6813294887542725</c:v>
              </c:pt>
              <c:pt idx="22">
                <c:v>2.3330469131469727</c:v>
              </c:pt>
              <c:pt idx="23">
                <c:v>1.7532604932785034</c:v>
              </c:pt>
              <c:pt idx="24">
                <c:v>1.2835643291473389</c:v>
              </c:pt>
              <c:pt idx="25">
                <c:v>2.2032129764556885</c:v>
              </c:pt>
              <c:pt idx="26">
                <c:v>2.9969527721405029</c:v>
              </c:pt>
              <c:pt idx="27">
                <c:v>1.7835326194763184</c:v>
              </c:pt>
              <c:pt idx="28">
                <c:v>2.7265870571136475</c:v>
              </c:pt>
              <c:pt idx="29">
                <c:v>3.2003285884857178</c:v>
              </c:pt>
              <c:pt idx="30">
                <c:v>1.7642372846603394</c:v>
              </c:pt>
              <c:pt idx="31">
                <c:v>3.6144886016845703</c:v>
              </c:pt>
              <c:pt idx="32">
                <c:v>2.5346319675445557</c:v>
              </c:pt>
              <c:pt idx="33">
                <c:v>3.0790855884552002</c:v>
              </c:pt>
              <c:pt idx="34">
                <c:v>3.6777663230895996</c:v>
              </c:pt>
              <c:pt idx="35">
                <c:v>4.5877065658569336</c:v>
              </c:pt>
              <c:pt idx="36">
                <c:v>2.9676923751831055</c:v>
              </c:pt>
              <c:pt idx="37">
                <c:v>3.9070606231689453</c:v>
              </c:pt>
              <c:pt idx="38">
                <c:v>3.3916850090026855</c:v>
              </c:pt>
              <c:pt idx="39">
                <c:v>3.0080349445343018</c:v>
              </c:pt>
              <c:pt idx="40">
                <c:v>3.0447354316711426</c:v>
              </c:pt>
              <c:pt idx="41">
                <c:v>2.7629921436309814</c:v>
              </c:pt>
              <c:pt idx="42">
                <c:v>2.5983567237854004</c:v>
              </c:pt>
              <c:pt idx="43">
                <c:v>2.264265775680542</c:v>
              </c:pt>
            </c:numLit>
          </c:val>
          <c:extLst>
            <c:ext xmlns:c16="http://schemas.microsoft.com/office/drawing/2014/chart" uri="{C3380CC4-5D6E-409C-BE32-E72D297353CC}">
              <c16:uniqueId val="{00000215-6AFE-4094-8D9F-D738ACEF0DC2}"/>
            </c:ext>
          </c:extLst>
        </c:ser>
        <c:ser>
          <c:idx val="6"/>
          <c:order val="6"/>
          <c:tx>
            <c:v>Maatalous</c:v>
          </c:tx>
          <c:spPr>
            <a:solidFill>
              <a:srgbClr val="0080FF"/>
            </a:solidFill>
          </c:spPr>
          <c:invertIfNegative val="0"/>
          <c:dPt>
            <c:idx val="0"/>
            <c:invertIfNegative val="0"/>
            <c:bubble3D val="0"/>
            <c:spPr>
              <a:solidFill>
                <a:srgbClr val="0080FF"/>
              </a:solidFill>
              <a:effectLst/>
            </c:spPr>
            <c:extLst>
              <c:ext xmlns:c16="http://schemas.microsoft.com/office/drawing/2014/chart" uri="{C3380CC4-5D6E-409C-BE32-E72D297353CC}">
                <c16:uniqueId val="{00000217-6AFE-4094-8D9F-D738ACEF0DC2}"/>
              </c:ext>
            </c:extLst>
          </c:dPt>
          <c:dPt>
            <c:idx val="1"/>
            <c:invertIfNegative val="0"/>
            <c:bubble3D val="0"/>
            <c:spPr>
              <a:solidFill>
                <a:srgbClr val="0080FF"/>
              </a:solidFill>
              <a:effectLst/>
            </c:spPr>
            <c:extLst>
              <c:ext xmlns:c16="http://schemas.microsoft.com/office/drawing/2014/chart" uri="{C3380CC4-5D6E-409C-BE32-E72D297353CC}">
                <c16:uniqueId val="{00000219-6AFE-4094-8D9F-D738ACEF0DC2}"/>
              </c:ext>
            </c:extLst>
          </c:dPt>
          <c:dPt>
            <c:idx val="2"/>
            <c:invertIfNegative val="0"/>
            <c:bubble3D val="0"/>
            <c:spPr>
              <a:solidFill>
                <a:srgbClr val="0080FF"/>
              </a:solidFill>
              <a:effectLst/>
            </c:spPr>
            <c:extLst>
              <c:ext xmlns:c16="http://schemas.microsoft.com/office/drawing/2014/chart" uri="{C3380CC4-5D6E-409C-BE32-E72D297353CC}">
                <c16:uniqueId val="{0000021B-6AFE-4094-8D9F-D738ACEF0DC2}"/>
              </c:ext>
            </c:extLst>
          </c:dPt>
          <c:dPt>
            <c:idx val="3"/>
            <c:invertIfNegative val="0"/>
            <c:bubble3D val="0"/>
            <c:spPr>
              <a:solidFill>
                <a:srgbClr val="0080FF"/>
              </a:solidFill>
              <a:effectLst/>
            </c:spPr>
            <c:extLst>
              <c:ext xmlns:c16="http://schemas.microsoft.com/office/drawing/2014/chart" uri="{C3380CC4-5D6E-409C-BE32-E72D297353CC}">
                <c16:uniqueId val="{0000021D-6AFE-4094-8D9F-D738ACEF0DC2}"/>
              </c:ext>
            </c:extLst>
          </c:dPt>
          <c:dPt>
            <c:idx val="4"/>
            <c:invertIfNegative val="0"/>
            <c:bubble3D val="0"/>
            <c:spPr>
              <a:solidFill>
                <a:srgbClr val="0080FF"/>
              </a:solidFill>
              <a:effectLst/>
            </c:spPr>
            <c:extLst>
              <c:ext xmlns:c16="http://schemas.microsoft.com/office/drawing/2014/chart" uri="{C3380CC4-5D6E-409C-BE32-E72D297353CC}">
                <c16:uniqueId val="{0000021F-6AFE-4094-8D9F-D738ACEF0DC2}"/>
              </c:ext>
            </c:extLst>
          </c:dPt>
          <c:dPt>
            <c:idx val="5"/>
            <c:invertIfNegative val="0"/>
            <c:bubble3D val="0"/>
            <c:spPr>
              <a:solidFill>
                <a:srgbClr val="0080FF"/>
              </a:solidFill>
              <a:effectLst/>
            </c:spPr>
            <c:extLst>
              <c:ext xmlns:c16="http://schemas.microsoft.com/office/drawing/2014/chart" uri="{C3380CC4-5D6E-409C-BE32-E72D297353CC}">
                <c16:uniqueId val="{00000221-6AFE-4094-8D9F-D738ACEF0DC2}"/>
              </c:ext>
            </c:extLst>
          </c:dPt>
          <c:dPt>
            <c:idx val="6"/>
            <c:invertIfNegative val="0"/>
            <c:bubble3D val="0"/>
            <c:spPr>
              <a:solidFill>
                <a:srgbClr val="0080FF"/>
              </a:solidFill>
              <a:effectLst/>
            </c:spPr>
            <c:extLst>
              <c:ext xmlns:c16="http://schemas.microsoft.com/office/drawing/2014/chart" uri="{C3380CC4-5D6E-409C-BE32-E72D297353CC}">
                <c16:uniqueId val="{00000223-6AFE-4094-8D9F-D738ACEF0DC2}"/>
              </c:ext>
            </c:extLst>
          </c:dPt>
          <c:dPt>
            <c:idx val="7"/>
            <c:invertIfNegative val="0"/>
            <c:bubble3D val="0"/>
            <c:spPr>
              <a:solidFill>
                <a:srgbClr val="0080FF"/>
              </a:solidFill>
              <a:effectLst/>
            </c:spPr>
            <c:extLst>
              <c:ext xmlns:c16="http://schemas.microsoft.com/office/drawing/2014/chart" uri="{C3380CC4-5D6E-409C-BE32-E72D297353CC}">
                <c16:uniqueId val="{00000225-6AFE-4094-8D9F-D738ACEF0DC2}"/>
              </c:ext>
            </c:extLst>
          </c:dPt>
          <c:dPt>
            <c:idx val="8"/>
            <c:invertIfNegative val="0"/>
            <c:bubble3D val="0"/>
            <c:spPr>
              <a:solidFill>
                <a:srgbClr val="0080FF"/>
              </a:solidFill>
              <a:effectLst>
                <a:outerShdw dist="35921" dir="2700000" algn="br">
                  <a:srgbClr val="000000"/>
                </a:outerShdw>
              </a:effectLst>
            </c:spPr>
            <c:extLst>
              <c:ext xmlns:c16="http://schemas.microsoft.com/office/drawing/2014/chart" uri="{C3380CC4-5D6E-409C-BE32-E72D297353CC}">
                <c16:uniqueId val="{00000227-6AFE-4094-8D9F-D738ACEF0DC2}"/>
              </c:ext>
            </c:extLst>
          </c:dPt>
          <c:dPt>
            <c:idx val="9"/>
            <c:invertIfNegative val="0"/>
            <c:bubble3D val="0"/>
            <c:spPr>
              <a:solidFill>
                <a:srgbClr val="0080FF"/>
              </a:solidFill>
              <a:effectLst/>
            </c:spPr>
            <c:extLst>
              <c:ext xmlns:c16="http://schemas.microsoft.com/office/drawing/2014/chart" uri="{C3380CC4-5D6E-409C-BE32-E72D297353CC}">
                <c16:uniqueId val="{00000229-6AFE-4094-8D9F-D738ACEF0DC2}"/>
              </c:ext>
            </c:extLst>
          </c:dPt>
          <c:dPt>
            <c:idx val="10"/>
            <c:invertIfNegative val="0"/>
            <c:bubble3D val="0"/>
            <c:spPr>
              <a:solidFill>
                <a:srgbClr val="0080FF"/>
              </a:solidFill>
              <a:effectLst/>
            </c:spPr>
            <c:extLst>
              <c:ext xmlns:c16="http://schemas.microsoft.com/office/drawing/2014/chart" uri="{C3380CC4-5D6E-409C-BE32-E72D297353CC}">
                <c16:uniqueId val="{0000022B-6AFE-4094-8D9F-D738ACEF0DC2}"/>
              </c:ext>
            </c:extLst>
          </c:dPt>
          <c:dPt>
            <c:idx val="11"/>
            <c:invertIfNegative val="0"/>
            <c:bubble3D val="0"/>
            <c:spPr>
              <a:solidFill>
                <a:srgbClr val="0080FF"/>
              </a:solidFill>
              <a:effectLst/>
            </c:spPr>
            <c:extLst>
              <c:ext xmlns:c16="http://schemas.microsoft.com/office/drawing/2014/chart" uri="{C3380CC4-5D6E-409C-BE32-E72D297353CC}">
                <c16:uniqueId val="{0000022D-6AFE-4094-8D9F-D738ACEF0DC2}"/>
              </c:ext>
            </c:extLst>
          </c:dPt>
          <c:dPt>
            <c:idx val="12"/>
            <c:invertIfNegative val="0"/>
            <c:bubble3D val="0"/>
            <c:spPr>
              <a:solidFill>
                <a:srgbClr val="0080FF"/>
              </a:solidFill>
              <a:effectLst/>
            </c:spPr>
            <c:extLst>
              <c:ext xmlns:c16="http://schemas.microsoft.com/office/drawing/2014/chart" uri="{C3380CC4-5D6E-409C-BE32-E72D297353CC}">
                <c16:uniqueId val="{0000022F-6AFE-4094-8D9F-D738ACEF0DC2}"/>
              </c:ext>
            </c:extLst>
          </c:dPt>
          <c:dPt>
            <c:idx val="13"/>
            <c:invertIfNegative val="0"/>
            <c:bubble3D val="0"/>
            <c:spPr>
              <a:solidFill>
                <a:srgbClr val="0080FF"/>
              </a:solidFill>
              <a:effectLst/>
            </c:spPr>
            <c:extLst>
              <c:ext xmlns:c16="http://schemas.microsoft.com/office/drawing/2014/chart" uri="{C3380CC4-5D6E-409C-BE32-E72D297353CC}">
                <c16:uniqueId val="{00000231-6AFE-4094-8D9F-D738ACEF0DC2}"/>
              </c:ext>
            </c:extLst>
          </c:dPt>
          <c:dPt>
            <c:idx val="14"/>
            <c:invertIfNegative val="0"/>
            <c:bubble3D val="0"/>
            <c:spPr>
              <a:solidFill>
                <a:srgbClr val="0080FF"/>
              </a:solidFill>
              <a:effectLst/>
            </c:spPr>
            <c:extLst>
              <c:ext xmlns:c16="http://schemas.microsoft.com/office/drawing/2014/chart" uri="{C3380CC4-5D6E-409C-BE32-E72D297353CC}">
                <c16:uniqueId val="{00000233-6AFE-4094-8D9F-D738ACEF0DC2}"/>
              </c:ext>
            </c:extLst>
          </c:dPt>
          <c:dPt>
            <c:idx val="15"/>
            <c:invertIfNegative val="0"/>
            <c:bubble3D val="0"/>
            <c:spPr>
              <a:solidFill>
                <a:srgbClr val="0080FF"/>
              </a:solidFill>
              <a:effectLst/>
            </c:spPr>
            <c:extLst>
              <c:ext xmlns:c16="http://schemas.microsoft.com/office/drawing/2014/chart" uri="{C3380CC4-5D6E-409C-BE32-E72D297353CC}">
                <c16:uniqueId val="{00000235-6AFE-4094-8D9F-D738ACEF0DC2}"/>
              </c:ext>
            </c:extLst>
          </c:dPt>
          <c:dPt>
            <c:idx val="16"/>
            <c:invertIfNegative val="0"/>
            <c:bubble3D val="0"/>
            <c:spPr>
              <a:solidFill>
                <a:srgbClr val="0080FF"/>
              </a:solidFill>
              <a:effectLst/>
            </c:spPr>
            <c:extLst>
              <c:ext xmlns:c16="http://schemas.microsoft.com/office/drawing/2014/chart" uri="{C3380CC4-5D6E-409C-BE32-E72D297353CC}">
                <c16:uniqueId val="{00000237-6AFE-4094-8D9F-D738ACEF0DC2}"/>
              </c:ext>
            </c:extLst>
          </c:dPt>
          <c:dPt>
            <c:idx val="17"/>
            <c:invertIfNegative val="0"/>
            <c:bubble3D val="0"/>
            <c:spPr>
              <a:solidFill>
                <a:srgbClr val="0080FF"/>
              </a:solidFill>
              <a:effectLst/>
            </c:spPr>
            <c:extLst>
              <c:ext xmlns:c16="http://schemas.microsoft.com/office/drawing/2014/chart" uri="{C3380CC4-5D6E-409C-BE32-E72D297353CC}">
                <c16:uniqueId val="{00000239-6AFE-4094-8D9F-D738ACEF0DC2}"/>
              </c:ext>
            </c:extLst>
          </c:dPt>
          <c:dPt>
            <c:idx val="18"/>
            <c:invertIfNegative val="0"/>
            <c:bubble3D val="0"/>
            <c:spPr>
              <a:solidFill>
                <a:srgbClr val="0080FF"/>
              </a:solidFill>
              <a:effectLst/>
            </c:spPr>
            <c:extLst>
              <c:ext xmlns:c16="http://schemas.microsoft.com/office/drawing/2014/chart" uri="{C3380CC4-5D6E-409C-BE32-E72D297353CC}">
                <c16:uniqueId val="{0000023B-6AFE-4094-8D9F-D738ACEF0DC2}"/>
              </c:ext>
            </c:extLst>
          </c:dPt>
          <c:dPt>
            <c:idx val="19"/>
            <c:invertIfNegative val="0"/>
            <c:bubble3D val="0"/>
            <c:spPr>
              <a:solidFill>
                <a:srgbClr val="0080FF"/>
              </a:solidFill>
              <a:effectLst/>
            </c:spPr>
            <c:extLst>
              <c:ext xmlns:c16="http://schemas.microsoft.com/office/drawing/2014/chart" uri="{C3380CC4-5D6E-409C-BE32-E72D297353CC}">
                <c16:uniqueId val="{0000023D-6AFE-4094-8D9F-D738ACEF0DC2}"/>
              </c:ext>
            </c:extLst>
          </c:dPt>
          <c:dPt>
            <c:idx val="20"/>
            <c:invertIfNegative val="0"/>
            <c:bubble3D val="0"/>
            <c:spPr>
              <a:solidFill>
                <a:srgbClr val="0080FF"/>
              </a:solidFill>
              <a:effectLst/>
            </c:spPr>
            <c:extLst>
              <c:ext xmlns:c16="http://schemas.microsoft.com/office/drawing/2014/chart" uri="{C3380CC4-5D6E-409C-BE32-E72D297353CC}">
                <c16:uniqueId val="{0000023F-6AFE-4094-8D9F-D738ACEF0DC2}"/>
              </c:ext>
            </c:extLst>
          </c:dPt>
          <c:dPt>
            <c:idx val="21"/>
            <c:invertIfNegative val="0"/>
            <c:bubble3D val="0"/>
            <c:spPr>
              <a:solidFill>
                <a:srgbClr val="0080FF"/>
              </a:solidFill>
              <a:effectLst/>
            </c:spPr>
            <c:extLst>
              <c:ext xmlns:c16="http://schemas.microsoft.com/office/drawing/2014/chart" uri="{C3380CC4-5D6E-409C-BE32-E72D297353CC}">
                <c16:uniqueId val="{00000241-6AFE-4094-8D9F-D738ACEF0DC2}"/>
              </c:ext>
            </c:extLst>
          </c:dPt>
          <c:dPt>
            <c:idx val="22"/>
            <c:invertIfNegative val="0"/>
            <c:bubble3D val="0"/>
            <c:spPr>
              <a:solidFill>
                <a:srgbClr val="0080FF"/>
              </a:solidFill>
              <a:effectLst/>
            </c:spPr>
            <c:extLst>
              <c:ext xmlns:c16="http://schemas.microsoft.com/office/drawing/2014/chart" uri="{C3380CC4-5D6E-409C-BE32-E72D297353CC}">
                <c16:uniqueId val="{00000243-6AFE-4094-8D9F-D738ACEF0DC2}"/>
              </c:ext>
            </c:extLst>
          </c:dPt>
          <c:dPt>
            <c:idx val="23"/>
            <c:invertIfNegative val="0"/>
            <c:bubble3D val="0"/>
            <c:spPr>
              <a:solidFill>
                <a:srgbClr val="0080FF"/>
              </a:solidFill>
              <a:effectLst/>
            </c:spPr>
            <c:extLst>
              <c:ext xmlns:c16="http://schemas.microsoft.com/office/drawing/2014/chart" uri="{C3380CC4-5D6E-409C-BE32-E72D297353CC}">
                <c16:uniqueId val="{00000245-6AFE-4094-8D9F-D738ACEF0DC2}"/>
              </c:ext>
            </c:extLst>
          </c:dPt>
          <c:dPt>
            <c:idx val="24"/>
            <c:invertIfNegative val="0"/>
            <c:bubble3D val="0"/>
            <c:spPr>
              <a:solidFill>
                <a:srgbClr val="0080FF"/>
              </a:solidFill>
              <a:effectLst/>
            </c:spPr>
            <c:extLst>
              <c:ext xmlns:c16="http://schemas.microsoft.com/office/drawing/2014/chart" uri="{C3380CC4-5D6E-409C-BE32-E72D297353CC}">
                <c16:uniqueId val="{00000247-6AFE-4094-8D9F-D738ACEF0DC2}"/>
              </c:ext>
            </c:extLst>
          </c:dPt>
          <c:dPt>
            <c:idx val="25"/>
            <c:invertIfNegative val="0"/>
            <c:bubble3D val="0"/>
            <c:spPr>
              <a:solidFill>
                <a:srgbClr val="0080FF"/>
              </a:solidFill>
              <a:effectLst/>
            </c:spPr>
            <c:extLst>
              <c:ext xmlns:c16="http://schemas.microsoft.com/office/drawing/2014/chart" uri="{C3380CC4-5D6E-409C-BE32-E72D297353CC}">
                <c16:uniqueId val="{00000249-6AFE-4094-8D9F-D738ACEF0DC2}"/>
              </c:ext>
            </c:extLst>
          </c:dPt>
          <c:dPt>
            <c:idx val="26"/>
            <c:invertIfNegative val="0"/>
            <c:bubble3D val="0"/>
            <c:spPr>
              <a:solidFill>
                <a:srgbClr val="0080FF"/>
              </a:solidFill>
              <a:effectLst/>
            </c:spPr>
            <c:extLst>
              <c:ext xmlns:c16="http://schemas.microsoft.com/office/drawing/2014/chart" uri="{C3380CC4-5D6E-409C-BE32-E72D297353CC}">
                <c16:uniqueId val="{0000024B-6AFE-4094-8D9F-D738ACEF0DC2}"/>
              </c:ext>
            </c:extLst>
          </c:dPt>
          <c:dPt>
            <c:idx val="27"/>
            <c:invertIfNegative val="0"/>
            <c:bubble3D val="0"/>
            <c:spPr>
              <a:solidFill>
                <a:srgbClr val="0080FF"/>
              </a:solidFill>
              <a:effectLst/>
            </c:spPr>
            <c:extLst>
              <c:ext xmlns:c16="http://schemas.microsoft.com/office/drawing/2014/chart" uri="{C3380CC4-5D6E-409C-BE32-E72D297353CC}">
                <c16:uniqueId val="{0000024D-6AFE-4094-8D9F-D738ACEF0DC2}"/>
              </c:ext>
            </c:extLst>
          </c:dPt>
          <c:dPt>
            <c:idx val="28"/>
            <c:invertIfNegative val="0"/>
            <c:bubble3D val="0"/>
            <c:spPr>
              <a:solidFill>
                <a:srgbClr val="0080FF"/>
              </a:solidFill>
              <a:effectLst/>
            </c:spPr>
            <c:extLst>
              <c:ext xmlns:c16="http://schemas.microsoft.com/office/drawing/2014/chart" uri="{C3380CC4-5D6E-409C-BE32-E72D297353CC}">
                <c16:uniqueId val="{0000024F-6AFE-4094-8D9F-D738ACEF0DC2}"/>
              </c:ext>
            </c:extLst>
          </c:dPt>
          <c:dPt>
            <c:idx val="29"/>
            <c:invertIfNegative val="0"/>
            <c:bubble3D val="0"/>
            <c:spPr>
              <a:solidFill>
                <a:srgbClr val="0080FF"/>
              </a:solidFill>
              <a:effectLst/>
            </c:spPr>
            <c:extLst>
              <c:ext xmlns:c16="http://schemas.microsoft.com/office/drawing/2014/chart" uri="{C3380CC4-5D6E-409C-BE32-E72D297353CC}">
                <c16:uniqueId val="{00000251-6AFE-4094-8D9F-D738ACEF0DC2}"/>
              </c:ext>
            </c:extLst>
          </c:dPt>
          <c:dPt>
            <c:idx val="30"/>
            <c:invertIfNegative val="0"/>
            <c:bubble3D val="0"/>
            <c:spPr>
              <a:solidFill>
                <a:srgbClr val="0080FF"/>
              </a:solidFill>
              <a:effectLst/>
            </c:spPr>
            <c:extLst>
              <c:ext xmlns:c16="http://schemas.microsoft.com/office/drawing/2014/chart" uri="{C3380CC4-5D6E-409C-BE32-E72D297353CC}">
                <c16:uniqueId val="{00000253-6AFE-4094-8D9F-D738ACEF0DC2}"/>
              </c:ext>
            </c:extLst>
          </c:dPt>
          <c:dPt>
            <c:idx val="31"/>
            <c:invertIfNegative val="0"/>
            <c:bubble3D val="0"/>
            <c:spPr>
              <a:solidFill>
                <a:srgbClr val="0080FF"/>
              </a:solidFill>
              <a:effectLst/>
            </c:spPr>
            <c:extLst>
              <c:ext xmlns:c16="http://schemas.microsoft.com/office/drawing/2014/chart" uri="{C3380CC4-5D6E-409C-BE32-E72D297353CC}">
                <c16:uniqueId val="{00000255-6AFE-4094-8D9F-D738ACEF0DC2}"/>
              </c:ext>
            </c:extLst>
          </c:dPt>
          <c:dPt>
            <c:idx val="32"/>
            <c:invertIfNegative val="0"/>
            <c:bubble3D val="0"/>
            <c:spPr>
              <a:solidFill>
                <a:srgbClr val="0080FF"/>
              </a:solidFill>
              <a:effectLst/>
            </c:spPr>
            <c:extLst>
              <c:ext xmlns:c16="http://schemas.microsoft.com/office/drawing/2014/chart" uri="{C3380CC4-5D6E-409C-BE32-E72D297353CC}">
                <c16:uniqueId val="{00000257-6AFE-4094-8D9F-D738ACEF0DC2}"/>
              </c:ext>
            </c:extLst>
          </c:dPt>
          <c:dPt>
            <c:idx val="33"/>
            <c:invertIfNegative val="0"/>
            <c:bubble3D val="0"/>
            <c:spPr>
              <a:solidFill>
                <a:srgbClr val="0080FF"/>
              </a:solidFill>
              <a:effectLst/>
            </c:spPr>
            <c:extLst>
              <c:ext xmlns:c16="http://schemas.microsoft.com/office/drawing/2014/chart" uri="{C3380CC4-5D6E-409C-BE32-E72D297353CC}">
                <c16:uniqueId val="{00000259-6AFE-4094-8D9F-D738ACEF0DC2}"/>
              </c:ext>
            </c:extLst>
          </c:dPt>
          <c:dPt>
            <c:idx val="34"/>
            <c:invertIfNegative val="0"/>
            <c:bubble3D val="0"/>
            <c:spPr>
              <a:solidFill>
                <a:srgbClr val="0080FF"/>
              </a:solidFill>
              <a:effectLst/>
            </c:spPr>
            <c:extLst>
              <c:ext xmlns:c16="http://schemas.microsoft.com/office/drawing/2014/chart" uri="{C3380CC4-5D6E-409C-BE32-E72D297353CC}">
                <c16:uniqueId val="{0000025B-6AFE-4094-8D9F-D738ACEF0DC2}"/>
              </c:ext>
            </c:extLst>
          </c:dPt>
          <c:dPt>
            <c:idx val="35"/>
            <c:invertIfNegative val="0"/>
            <c:bubble3D val="0"/>
            <c:spPr>
              <a:solidFill>
                <a:srgbClr val="0080FF"/>
              </a:solidFill>
              <a:effectLst/>
            </c:spPr>
            <c:extLst>
              <c:ext xmlns:c16="http://schemas.microsoft.com/office/drawing/2014/chart" uri="{C3380CC4-5D6E-409C-BE32-E72D297353CC}">
                <c16:uniqueId val="{0000025D-6AFE-4094-8D9F-D738ACEF0DC2}"/>
              </c:ext>
            </c:extLst>
          </c:dPt>
          <c:dPt>
            <c:idx val="36"/>
            <c:invertIfNegative val="0"/>
            <c:bubble3D val="0"/>
            <c:spPr>
              <a:solidFill>
                <a:srgbClr val="0080FF"/>
              </a:solidFill>
              <a:effectLst/>
            </c:spPr>
            <c:extLst>
              <c:ext xmlns:c16="http://schemas.microsoft.com/office/drawing/2014/chart" uri="{C3380CC4-5D6E-409C-BE32-E72D297353CC}">
                <c16:uniqueId val="{0000025F-6AFE-4094-8D9F-D738ACEF0DC2}"/>
              </c:ext>
            </c:extLst>
          </c:dPt>
          <c:dPt>
            <c:idx val="37"/>
            <c:invertIfNegative val="0"/>
            <c:bubble3D val="0"/>
            <c:spPr>
              <a:solidFill>
                <a:srgbClr val="0080FF"/>
              </a:solidFill>
              <a:effectLst/>
            </c:spPr>
            <c:extLst>
              <c:ext xmlns:c16="http://schemas.microsoft.com/office/drawing/2014/chart" uri="{C3380CC4-5D6E-409C-BE32-E72D297353CC}">
                <c16:uniqueId val="{00000261-6AFE-4094-8D9F-D738ACEF0DC2}"/>
              </c:ext>
            </c:extLst>
          </c:dPt>
          <c:dPt>
            <c:idx val="38"/>
            <c:invertIfNegative val="0"/>
            <c:bubble3D val="0"/>
            <c:spPr>
              <a:solidFill>
                <a:srgbClr val="0080FF"/>
              </a:solidFill>
              <a:effectLst/>
            </c:spPr>
            <c:extLst>
              <c:ext xmlns:c16="http://schemas.microsoft.com/office/drawing/2014/chart" uri="{C3380CC4-5D6E-409C-BE32-E72D297353CC}">
                <c16:uniqueId val="{00000263-6AFE-4094-8D9F-D738ACEF0DC2}"/>
              </c:ext>
            </c:extLst>
          </c:dPt>
          <c:dPt>
            <c:idx val="39"/>
            <c:invertIfNegative val="0"/>
            <c:bubble3D val="0"/>
            <c:spPr>
              <a:solidFill>
                <a:srgbClr val="0080FF"/>
              </a:solidFill>
              <a:effectLst/>
            </c:spPr>
            <c:extLst>
              <c:ext xmlns:c16="http://schemas.microsoft.com/office/drawing/2014/chart" uri="{C3380CC4-5D6E-409C-BE32-E72D297353CC}">
                <c16:uniqueId val="{00000265-6AFE-4094-8D9F-D738ACEF0DC2}"/>
              </c:ext>
            </c:extLst>
          </c:dPt>
          <c:dPt>
            <c:idx val="40"/>
            <c:invertIfNegative val="0"/>
            <c:bubble3D val="0"/>
            <c:spPr>
              <a:solidFill>
                <a:srgbClr val="0080FF"/>
              </a:solidFill>
              <a:effectLst/>
            </c:spPr>
            <c:extLst>
              <c:ext xmlns:c16="http://schemas.microsoft.com/office/drawing/2014/chart" uri="{C3380CC4-5D6E-409C-BE32-E72D297353CC}">
                <c16:uniqueId val="{00000267-6AFE-4094-8D9F-D738ACEF0DC2}"/>
              </c:ext>
            </c:extLst>
          </c:dPt>
          <c:dPt>
            <c:idx val="41"/>
            <c:invertIfNegative val="0"/>
            <c:bubble3D val="0"/>
            <c:spPr>
              <a:solidFill>
                <a:srgbClr val="0080FF"/>
              </a:solidFill>
              <a:effectLst/>
            </c:spPr>
            <c:extLst>
              <c:ext xmlns:c16="http://schemas.microsoft.com/office/drawing/2014/chart" uri="{C3380CC4-5D6E-409C-BE32-E72D297353CC}">
                <c16:uniqueId val="{00000269-6AFE-4094-8D9F-D738ACEF0DC2}"/>
              </c:ext>
            </c:extLst>
          </c:dPt>
          <c:dPt>
            <c:idx val="42"/>
            <c:invertIfNegative val="0"/>
            <c:bubble3D val="0"/>
            <c:spPr>
              <a:solidFill>
                <a:srgbClr val="0080FF"/>
              </a:solidFill>
              <a:effectLst/>
            </c:spPr>
            <c:extLst>
              <c:ext xmlns:c16="http://schemas.microsoft.com/office/drawing/2014/chart" uri="{C3380CC4-5D6E-409C-BE32-E72D297353CC}">
                <c16:uniqueId val="{0000026B-6AFE-4094-8D9F-D738ACEF0DC2}"/>
              </c:ext>
            </c:extLst>
          </c:dPt>
          <c:dPt>
            <c:idx val="43"/>
            <c:invertIfNegative val="0"/>
            <c:bubble3D val="0"/>
            <c:spPr>
              <a:solidFill>
                <a:srgbClr val="0080FF"/>
              </a:solidFill>
              <a:effectLst/>
            </c:spPr>
            <c:extLst>
              <c:ext xmlns:c16="http://schemas.microsoft.com/office/drawing/2014/chart" uri="{C3380CC4-5D6E-409C-BE32-E72D297353CC}">
                <c16:uniqueId val="{0000026D-6AFE-4094-8D9F-D738ACEF0DC2}"/>
              </c:ext>
            </c:extLst>
          </c:dPt>
          <c:cat>
            <c:strLit>
              <c:ptCount val="44"/>
              <c:pt idx="0">
                <c:v>Turku</c:v>
              </c:pt>
              <c:pt idx="1">
                <c:v>Tampere</c:v>
              </c:pt>
              <c:pt idx="2">
                <c:v>Imatra</c:v>
              </c:pt>
              <c:pt idx="3">
                <c:v>Joensuu</c:v>
              </c:pt>
              <c:pt idx="4">
                <c:v>Lahti</c:v>
              </c:pt>
              <c:pt idx="5">
                <c:v>Naantali</c:v>
              </c:pt>
              <c:pt idx="6">
                <c:v>Nokia</c:v>
              </c:pt>
              <c:pt idx="7">
                <c:v>Kirkkonummi</c:v>
              </c:pt>
              <c:pt idx="8">
                <c:v>Rauma</c:v>
              </c:pt>
              <c:pt idx="9">
                <c:v>Vantaa</c:v>
              </c:pt>
              <c:pt idx="10">
                <c:v>Lappeenranta</c:v>
              </c:pt>
              <c:pt idx="11">
                <c:v>Kemi</c:v>
              </c:pt>
              <c:pt idx="12">
                <c:v>Pirkkala</c:v>
              </c:pt>
              <c:pt idx="13">
                <c:v>Ylöjärvi</c:v>
              </c:pt>
              <c:pt idx="14">
                <c:v>Kotka</c:v>
              </c:pt>
              <c:pt idx="15">
                <c:v>Hanko</c:v>
              </c:pt>
              <c:pt idx="16">
                <c:v>Hyvinkää</c:v>
              </c:pt>
              <c:pt idx="17">
                <c:v>Uusikaupunki</c:v>
              </c:pt>
              <c:pt idx="18">
                <c:v>Masku</c:v>
              </c:pt>
              <c:pt idx="19">
                <c:v>Kangasala</c:v>
              </c:pt>
              <c:pt idx="20">
                <c:v>Kokkola</c:v>
              </c:pt>
              <c:pt idx="21">
                <c:v>Kouvola</c:v>
              </c:pt>
              <c:pt idx="22">
                <c:v>Lohja</c:v>
              </c:pt>
              <c:pt idx="23">
                <c:v>Ylivieska</c:v>
              </c:pt>
              <c:pt idx="24">
                <c:v>Seinäjoki</c:v>
              </c:pt>
              <c:pt idx="25">
                <c:v>Hollola</c:v>
              </c:pt>
              <c:pt idx="26">
                <c:v>Lempäälä</c:v>
              </c:pt>
              <c:pt idx="27">
                <c:v>Hamina</c:v>
              </c:pt>
              <c:pt idx="28">
                <c:v>Äänekoski</c:v>
              </c:pt>
              <c:pt idx="29">
                <c:v>Paimio</c:v>
              </c:pt>
              <c:pt idx="30">
                <c:v>Ilomantsi</c:v>
              </c:pt>
              <c:pt idx="31">
                <c:v>Loviisa</c:v>
              </c:pt>
              <c:pt idx="32">
                <c:v>Sastamala</c:v>
              </c:pt>
              <c:pt idx="33">
                <c:v>Hämeenkyrö</c:v>
              </c:pt>
              <c:pt idx="34">
                <c:v>Orivesi</c:v>
              </c:pt>
              <c:pt idx="35">
                <c:v>Mäntsälä</c:v>
              </c:pt>
              <c:pt idx="36">
                <c:v>Orimattila</c:v>
              </c:pt>
              <c:pt idx="37">
                <c:v>Kuhmoinen</c:v>
              </c:pt>
              <c:pt idx="38">
                <c:v>Padasjoki</c:v>
              </c:pt>
              <c:pt idx="39">
                <c:v>Laitila</c:v>
              </c:pt>
              <c:pt idx="40">
                <c:v>Jokioinen</c:v>
              </c:pt>
              <c:pt idx="41">
                <c:v>Mynämäki</c:v>
              </c:pt>
              <c:pt idx="42">
                <c:v>Loimaa</c:v>
              </c:pt>
              <c:pt idx="43">
                <c:v>Punkalaidun</c:v>
              </c:pt>
            </c:strLit>
          </c:cat>
          <c:val>
            <c:numLit>
              <c:formatCode>General</c:formatCode>
              <c:ptCount val="44"/>
              <c:pt idx="0">
                <c:v>2.7336917817592621E-2</c:v>
              </c:pt>
              <c:pt idx="1">
                <c:v>2.7488876134157181E-2</c:v>
              </c:pt>
              <c:pt idx="2">
                <c:v>8.0132238566875458E-2</c:v>
              </c:pt>
              <c:pt idx="3">
                <c:v>0.22291158139705658</c:v>
              </c:pt>
              <c:pt idx="4">
                <c:v>6.0542285442352295E-2</c:v>
              </c:pt>
              <c:pt idx="5">
                <c:v>0.31476849317550659</c:v>
              </c:pt>
              <c:pt idx="6">
                <c:v>0.1881573349237442</c:v>
              </c:pt>
              <c:pt idx="7">
                <c:v>0.151847243309021</c:v>
              </c:pt>
              <c:pt idx="8">
                <c:v>0.25021737813949585</c:v>
              </c:pt>
              <c:pt idx="9">
                <c:v>1.6607025638222694E-2</c:v>
              </c:pt>
              <c:pt idx="10">
                <c:v>0.42352443933486938</c:v>
              </c:pt>
              <c:pt idx="11">
                <c:v>1.2700301595032215E-2</c:v>
              </c:pt>
              <c:pt idx="12">
                <c:v>3.54112908244133E-2</c:v>
              </c:pt>
              <c:pt idx="13">
                <c:v>0.43106657266616821</c:v>
              </c:pt>
              <c:pt idx="14">
                <c:v>7.923600822687149E-2</c:v>
              </c:pt>
              <c:pt idx="15">
                <c:v>5.2345778793096542E-2</c:v>
              </c:pt>
              <c:pt idx="16">
                <c:v>0.1651899516582489</c:v>
              </c:pt>
              <c:pt idx="17">
                <c:v>1.0928565263748169</c:v>
              </c:pt>
              <c:pt idx="18">
                <c:v>0.66511446237564087</c:v>
              </c:pt>
              <c:pt idx="19">
                <c:v>0.83017599582672119</c:v>
              </c:pt>
              <c:pt idx="20">
                <c:v>1.150861382484436</c:v>
              </c:pt>
              <c:pt idx="21">
                <c:v>0.78998762369155884</c:v>
              </c:pt>
              <c:pt idx="22">
                <c:v>0.47239908576011658</c:v>
              </c:pt>
              <c:pt idx="23">
                <c:v>1.1280786991119385</c:v>
              </c:pt>
              <c:pt idx="24">
                <c:v>1.4044514894485474</c:v>
              </c:pt>
              <c:pt idx="25">
                <c:v>1.0683389902114868</c:v>
              </c:pt>
              <c:pt idx="26">
                <c:v>0.27602377533912659</c:v>
              </c:pt>
              <c:pt idx="27">
                <c:v>0.55745112895965576</c:v>
              </c:pt>
              <c:pt idx="28">
                <c:v>0.44019436836242676</c:v>
              </c:pt>
              <c:pt idx="29">
                <c:v>1.0160542726516724</c:v>
              </c:pt>
              <c:pt idx="30">
                <c:v>0.80528521537780762</c:v>
              </c:pt>
              <c:pt idx="31">
                <c:v>1.2035104036331177</c:v>
              </c:pt>
              <c:pt idx="32">
                <c:v>2.2273440361022949</c:v>
              </c:pt>
              <c:pt idx="33">
                <c:v>1.9207463264465332</c:v>
              </c:pt>
              <c:pt idx="34">
                <c:v>1.5698553323745728</c:v>
              </c:pt>
              <c:pt idx="35">
                <c:v>0.94067889451980591</c:v>
              </c:pt>
              <c:pt idx="36">
                <c:v>2.4288613796234131</c:v>
              </c:pt>
              <c:pt idx="37">
                <c:v>2.0171949863433838</c:v>
              </c:pt>
              <c:pt idx="38">
                <c:v>2.1451690196990967</c:v>
              </c:pt>
              <c:pt idx="39">
                <c:v>3.2480094432830811</c:v>
              </c:pt>
              <c:pt idx="40">
                <c:v>3.1237690448760986</c:v>
              </c:pt>
              <c:pt idx="41">
                <c:v>4.1352524757385254</c:v>
              </c:pt>
              <c:pt idx="42">
                <c:v>5.1353726387023926</c:v>
              </c:pt>
              <c:pt idx="43">
                <c:v>9.8981542587280273</c:v>
              </c:pt>
            </c:numLit>
          </c:val>
          <c:extLst>
            <c:ext xmlns:c16="http://schemas.microsoft.com/office/drawing/2014/chart" uri="{C3380CC4-5D6E-409C-BE32-E72D297353CC}">
              <c16:uniqueId val="{0000026E-6AFE-4094-8D9F-D738ACEF0DC2}"/>
            </c:ext>
          </c:extLst>
        </c:ser>
        <c:ser>
          <c:idx val="7"/>
          <c:order val="7"/>
          <c:tx>
            <c:v>Jätehuolto</c:v>
          </c:tx>
          <c:spPr>
            <a:solidFill>
              <a:srgbClr val="004C99"/>
            </a:solidFill>
          </c:spPr>
          <c:invertIfNegative val="0"/>
          <c:dPt>
            <c:idx val="0"/>
            <c:invertIfNegative val="0"/>
            <c:bubble3D val="0"/>
            <c:spPr>
              <a:solidFill>
                <a:srgbClr val="004C99"/>
              </a:solidFill>
              <a:effectLst/>
            </c:spPr>
            <c:extLst>
              <c:ext xmlns:c16="http://schemas.microsoft.com/office/drawing/2014/chart" uri="{C3380CC4-5D6E-409C-BE32-E72D297353CC}">
                <c16:uniqueId val="{00000270-6AFE-4094-8D9F-D738ACEF0DC2}"/>
              </c:ext>
            </c:extLst>
          </c:dPt>
          <c:dPt>
            <c:idx val="1"/>
            <c:invertIfNegative val="0"/>
            <c:bubble3D val="0"/>
            <c:spPr>
              <a:solidFill>
                <a:srgbClr val="004C99"/>
              </a:solidFill>
              <a:effectLst/>
            </c:spPr>
            <c:extLst>
              <c:ext xmlns:c16="http://schemas.microsoft.com/office/drawing/2014/chart" uri="{C3380CC4-5D6E-409C-BE32-E72D297353CC}">
                <c16:uniqueId val="{00000272-6AFE-4094-8D9F-D738ACEF0DC2}"/>
              </c:ext>
            </c:extLst>
          </c:dPt>
          <c:dPt>
            <c:idx val="2"/>
            <c:invertIfNegative val="0"/>
            <c:bubble3D val="0"/>
            <c:spPr>
              <a:solidFill>
                <a:srgbClr val="004C99"/>
              </a:solidFill>
              <a:effectLst/>
            </c:spPr>
            <c:extLst>
              <c:ext xmlns:c16="http://schemas.microsoft.com/office/drawing/2014/chart" uri="{C3380CC4-5D6E-409C-BE32-E72D297353CC}">
                <c16:uniqueId val="{00000274-6AFE-4094-8D9F-D738ACEF0DC2}"/>
              </c:ext>
            </c:extLst>
          </c:dPt>
          <c:dPt>
            <c:idx val="3"/>
            <c:invertIfNegative val="0"/>
            <c:bubble3D val="0"/>
            <c:spPr>
              <a:solidFill>
                <a:srgbClr val="004C99"/>
              </a:solidFill>
              <a:effectLst/>
            </c:spPr>
            <c:extLst>
              <c:ext xmlns:c16="http://schemas.microsoft.com/office/drawing/2014/chart" uri="{C3380CC4-5D6E-409C-BE32-E72D297353CC}">
                <c16:uniqueId val="{00000276-6AFE-4094-8D9F-D738ACEF0DC2}"/>
              </c:ext>
            </c:extLst>
          </c:dPt>
          <c:dPt>
            <c:idx val="4"/>
            <c:invertIfNegative val="0"/>
            <c:bubble3D val="0"/>
            <c:spPr>
              <a:solidFill>
                <a:srgbClr val="004C99"/>
              </a:solidFill>
              <a:effectLst/>
            </c:spPr>
            <c:extLst>
              <c:ext xmlns:c16="http://schemas.microsoft.com/office/drawing/2014/chart" uri="{C3380CC4-5D6E-409C-BE32-E72D297353CC}">
                <c16:uniqueId val="{00000278-6AFE-4094-8D9F-D738ACEF0DC2}"/>
              </c:ext>
            </c:extLst>
          </c:dPt>
          <c:dPt>
            <c:idx val="5"/>
            <c:invertIfNegative val="0"/>
            <c:bubble3D val="0"/>
            <c:spPr>
              <a:solidFill>
                <a:srgbClr val="004C99"/>
              </a:solidFill>
              <a:effectLst/>
            </c:spPr>
            <c:extLst>
              <c:ext xmlns:c16="http://schemas.microsoft.com/office/drawing/2014/chart" uri="{C3380CC4-5D6E-409C-BE32-E72D297353CC}">
                <c16:uniqueId val="{0000027A-6AFE-4094-8D9F-D738ACEF0DC2}"/>
              </c:ext>
            </c:extLst>
          </c:dPt>
          <c:dPt>
            <c:idx val="6"/>
            <c:invertIfNegative val="0"/>
            <c:bubble3D val="0"/>
            <c:spPr>
              <a:solidFill>
                <a:srgbClr val="004C99"/>
              </a:solidFill>
              <a:effectLst/>
            </c:spPr>
            <c:extLst>
              <c:ext xmlns:c16="http://schemas.microsoft.com/office/drawing/2014/chart" uri="{C3380CC4-5D6E-409C-BE32-E72D297353CC}">
                <c16:uniqueId val="{0000027C-6AFE-4094-8D9F-D738ACEF0DC2}"/>
              </c:ext>
            </c:extLst>
          </c:dPt>
          <c:dPt>
            <c:idx val="7"/>
            <c:invertIfNegative val="0"/>
            <c:bubble3D val="0"/>
            <c:spPr>
              <a:solidFill>
                <a:srgbClr val="004C99"/>
              </a:solidFill>
              <a:effectLst/>
            </c:spPr>
            <c:extLst>
              <c:ext xmlns:c16="http://schemas.microsoft.com/office/drawing/2014/chart" uri="{C3380CC4-5D6E-409C-BE32-E72D297353CC}">
                <c16:uniqueId val="{0000027E-6AFE-4094-8D9F-D738ACEF0DC2}"/>
              </c:ext>
            </c:extLst>
          </c:dPt>
          <c:dPt>
            <c:idx val="8"/>
            <c:invertIfNegative val="0"/>
            <c:bubble3D val="0"/>
            <c:spPr>
              <a:solidFill>
                <a:srgbClr val="004C99"/>
              </a:solidFill>
              <a:effectLst>
                <a:outerShdw dist="35921" dir="2700000" algn="br">
                  <a:srgbClr val="000000"/>
                </a:outerShdw>
              </a:effectLst>
            </c:spPr>
            <c:extLst>
              <c:ext xmlns:c16="http://schemas.microsoft.com/office/drawing/2014/chart" uri="{C3380CC4-5D6E-409C-BE32-E72D297353CC}">
                <c16:uniqueId val="{00000280-6AFE-4094-8D9F-D738ACEF0DC2}"/>
              </c:ext>
            </c:extLst>
          </c:dPt>
          <c:dPt>
            <c:idx val="9"/>
            <c:invertIfNegative val="0"/>
            <c:bubble3D val="0"/>
            <c:spPr>
              <a:solidFill>
                <a:srgbClr val="004C99"/>
              </a:solidFill>
              <a:effectLst/>
            </c:spPr>
            <c:extLst>
              <c:ext xmlns:c16="http://schemas.microsoft.com/office/drawing/2014/chart" uri="{C3380CC4-5D6E-409C-BE32-E72D297353CC}">
                <c16:uniqueId val="{00000282-6AFE-4094-8D9F-D738ACEF0DC2}"/>
              </c:ext>
            </c:extLst>
          </c:dPt>
          <c:dPt>
            <c:idx val="10"/>
            <c:invertIfNegative val="0"/>
            <c:bubble3D val="0"/>
            <c:spPr>
              <a:solidFill>
                <a:srgbClr val="004C99"/>
              </a:solidFill>
              <a:effectLst/>
            </c:spPr>
            <c:extLst>
              <c:ext xmlns:c16="http://schemas.microsoft.com/office/drawing/2014/chart" uri="{C3380CC4-5D6E-409C-BE32-E72D297353CC}">
                <c16:uniqueId val="{00000284-6AFE-4094-8D9F-D738ACEF0DC2}"/>
              </c:ext>
            </c:extLst>
          </c:dPt>
          <c:dPt>
            <c:idx val="11"/>
            <c:invertIfNegative val="0"/>
            <c:bubble3D val="0"/>
            <c:spPr>
              <a:solidFill>
                <a:srgbClr val="004C99"/>
              </a:solidFill>
              <a:effectLst/>
            </c:spPr>
            <c:extLst>
              <c:ext xmlns:c16="http://schemas.microsoft.com/office/drawing/2014/chart" uri="{C3380CC4-5D6E-409C-BE32-E72D297353CC}">
                <c16:uniqueId val="{00000286-6AFE-4094-8D9F-D738ACEF0DC2}"/>
              </c:ext>
            </c:extLst>
          </c:dPt>
          <c:dPt>
            <c:idx val="12"/>
            <c:invertIfNegative val="0"/>
            <c:bubble3D val="0"/>
            <c:spPr>
              <a:solidFill>
                <a:srgbClr val="004C99"/>
              </a:solidFill>
              <a:effectLst/>
            </c:spPr>
            <c:extLst>
              <c:ext xmlns:c16="http://schemas.microsoft.com/office/drawing/2014/chart" uri="{C3380CC4-5D6E-409C-BE32-E72D297353CC}">
                <c16:uniqueId val="{00000288-6AFE-4094-8D9F-D738ACEF0DC2}"/>
              </c:ext>
            </c:extLst>
          </c:dPt>
          <c:dPt>
            <c:idx val="13"/>
            <c:invertIfNegative val="0"/>
            <c:bubble3D val="0"/>
            <c:spPr>
              <a:solidFill>
                <a:srgbClr val="004C99"/>
              </a:solidFill>
              <a:effectLst/>
            </c:spPr>
            <c:extLst>
              <c:ext xmlns:c16="http://schemas.microsoft.com/office/drawing/2014/chart" uri="{C3380CC4-5D6E-409C-BE32-E72D297353CC}">
                <c16:uniqueId val="{0000028A-6AFE-4094-8D9F-D738ACEF0DC2}"/>
              </c:ext>
            </c:extLst>
          </c:dPt>
          <c:dPt>
            <c:idx val="14"/>
            <c:invertIfNegative val="0"/>
            <c:bubble3D val="0"/>
            <c:spPr>
              <a:solidFill>
                <a:srgbClr val="004C99"/>
              </a:solidFill>
              <a:effectLst/>
            </c:spPr>
            <c:extLst>
              <c:ext xmlns:c16="http://schemas.microsoft.com/office/drawing/2014/chart" uri="{C3380CC4-5D6E-409C-BE32-E72D297353CC}">
                <c16:uniqueId val="{0000028C-6AFE-4094-8D9F-D738ACEF0DC2}"/>
              </c:ext>
            </c:extLst>
          </c:dPt>
          <c:dPt>
            <c:idx val="15"/>
            <c:invertIfNegative val="0"/>
            <c:bubble3D val="0"/>
            <c:spPr>
              <a:solidFill>
                <a:srgbClr val="004C99"/>
              </a:solidFill>
              <a:effectLst/>
            </c:spPr>
            <c:extLst>
              <c:ext xmlns:c16="http://schemas.microsoft.com/office/drawing/2014/chart" uri="{C3380CC4-5D6E-409C-BE32-E72D297353CC}">
                <c16:uniqueId val="{0000028E-6AFE-4094-8D9F-D738ACEF0DC2}"/>
              </c:ext>
            </c:extLst>
          </c:dPt>
          <c:dPt>
            <c:idx val="16"/>
            <c:invertIfNegative val="0"/>
            <c:bubble3D val="0"/>
            <c:spPr>
              <a:solidFill>
                <a:srgbClr val="004C99"/>
              </a:solidFill>
              <a:effectLst/>
            </c:spPr>
            <c:extLst>
              <c:ext xmlns:c16="http://schemas.microsoft.com/office/drawing/2014/chart" uri="{C3380CC4-5D6E-409C-BE32-E72D297353CC}">
                <c16:uniqueId val="{00000290-6AFE-4094-8D9F-D738ACEF0DC2}"/>
              </c:ext>
            </c:extLst>
          </c:dPt>
          <c:dPt>
            <c:idx val="17"/>
            <c:invertIfNegative val="0"/>
            <c:bubble3D val="0"/>
            <c:spPr>
              <a:solidFill>
                <a:srgbClr val="004C99"/>
              </a:solidFill>
              <a:effectLst/>
            </c:spPr>
            <c:extLst>
              <c:ext xmlns:c16="http://schemas.microsoft.com/office/drawing/2014/chart" uri="{C3380CC4-5D6E-409C-BE32-E72D297353CC}">
                <c16:uniqueId val="{00000292-6AFE-4094-8D9F-D738ACEF0DC2}"/>
              </c:ext>
            </c:extLst>
          </c:dPt>
          <c:dPt>
            <c:idx val="18"/>
            <c:invertIfNegative val="0"/>
            <c:bubble3D val="0"/>
            <c:spPr>
              <a:solidFill>
                <a:srgbClr val="004C99"/>
              </a:solidFill>
              <a:effectLst/>
            </c:spPr>
            <c:extLst>
              <c:ext xmlns:c16="http://schemas.microsoft.com/office/drawing/2014/chart" uri="{C3380CC4-5D6E-409C-BE32-E72D297353CC}">
                <c16:uniqueId val="{00000294-6AFE-4094-8D9F-D738ACEF0DC2}"/>
              </c:ext>
            </c:extLst>
          </c:dPt>
          <c:dPt>
            <c:idx val="19"/>
            <c:invertIfNegative val="0"/>
            <c:bubble3D val="0"/>
            <c:spPr>
              <a:solidFill>
                <a:srgbClr val="004C99"/>
              </a:solidFill>
              <a:effectLst/>
            </c:spPr>
            <c:extLst>
              <c:ext xmlns:c16="http://schemas.microsoft.com/office/drawing/2014/chart" uri="{C3380CC4-5D6E-409C-BE32-E72D297353CC}">
                <c16:uniqueId val="{00000296-6AFE-4094-8D9F-D738ACEF0DC2}"/>
              </c:ext>
            </c:extLst>
          </c:dPt>
          <c:dPt>
            <c:idx val="20"/>
            <c:invertIfNegative val="0"/>
            <c:bubble3D val="0"/>
            <c:spPr>
              <a:solidFill>
                <a:srgbClr val="004C99"/>
              </a:solidFill>
              <a:effectLst/>
            </c:spPr>
            <c:extLst>
              <c:ext xmlns:c16="http://schemas.microsoft.com/office/drawing/2014/chart" uri="{C3380CC4-5D6E-409C-BE32-E72D297353CC}">
                <c16:uniqueId val="{00000298-6AFE-4094-8D9F-D738ACEF0DC2}"/>
              </c:ext>
            </c:extLst>
          </c:dPt>
          <c:dPt>
            <c:idx val="21"/>
            <c:invertIfNegative val="0"/>
            <c:bubble3D val="0"/>
            <c:spPr>
              <a:solidFill>
                <a:srgbClr val="004C99"/>
              </a:solidFill>
              <a:effectLst/>
            </c:spPr>
            <c:extLst>
              <c:ext xmlns:c16="http://schemas.microsoft.com/office/drawing/2014/chart" uri="{C3380CC4-5D6E-409C-BE32-E72D297353CC}">
                <c16:uniqueId val="{0000029A-6AFE-4094-8D9F-D738ACEF0DC2}"/>
              </c:ext>
            </c:extLst>
          </c:dPt>
          <c:dPt>
            <c:idx val="22"/>
            <c:invertIfNegative val="0"/>
            <c:bubble3D val="0"/>
            <c:spPr>
              <a:solidFill>
                <a:srgbClr val="004C99"/>
              </a:solidFill>
              <a:effectLst/>
            </c:spPr>
            <c:extLst>
              <c:ext xmlns:c16="http://schemas.microsoft.com/office/drawing/2014/chart" uri="{C3380CC4-5D6E-409C-BE32-E72D297353CC}">
                <c16:uniqueId val="{0000029C-6AFE-4094-8D9F-D738ACEF0DC2}"/>
              </c:ext>
            </c:extLst>
          </c:dPt>
          <c:dPt>
            <c:idx val="23"/>
            <c:invertIfNegative val="0"/>
            <c:bubble3D val="0"/>
            <c:spPr>
              <a:solidFill>
                <a:srgbClr val="004C99"/>
              </a:solidFill>
              <a:effectLst/>
            </c:spPr>
            <c:extLst>
              <c:ext xmlns:c16="http://schemas.microsoft.com/office/drawing/2014/chart" uri="{C3380CC4-5D6E-409C-BE32-E72D297353CC}">
                <c16:uniqueId val="{0000029E-6AFE-4094-8D9F-D738ACEF0DC2}"/>
              </c:ext>
            </c:extLst>
          </c:dPt>
          <c:dPt>
            <c:idx val="24"/>
            <c:invertIfNegative val="0"/>
            <c:bubble3D val="0"/>
            <c:spPr>
              <a:solidFill>
                <a:srgbClr val="004C99"/>
              </a:solidFill>
              <a:effectLst/>
            </c:spPr>
            <c:extLst>
              <c:ext xmlns:c16="http://schemas.microsoft.com/office/drawing/2014/chart" uri="{C3380CC4-5D6E-409C-BE32-E72D297353CC}">
                <c16:uniqueId val="{000002A0-6AFE-4094-8D9F-D738ACEF0DC2}"/>
              </c:ext>
            </c:extLst>
          </c:dPt>
          <c:dPt>
            <c:idx val="25"/>
            <c:invertIfNegative val="0"/>
            <c:bubble3D val="0"/>
            <c:spPr>
              <a:solidFill>
                <a:srgbClr val="004C99"/>
              </a:solidFill>
              <a:effectLst/>
            </c:spPr>
            <c:extLst>
              <c:ext xmlns:c16="http://schemas.microsoft.com/office/drawing/2014/chart" uri="{C3380CC4-5D6E-409C-BE32-E72D297353CC}">
                <c16:uniqueId val="{000002A2-6AFE-4094-8D9F-D738ACEF0DC2}"/>
              </c:ext>
            </c:extLst>
          </c:dPt>
          <c:dPt>
            <c:idx val="26"/>
            <c:invertIfNegative val="0"/>
            <c:bubble3D val="0"/>
            <c:spPr>
              <a:solidFill>
                <a:srgbClr val="004C99"/>
              </a:solidFill>
              <a:effectLst/>
            </c:spPr>
            <c:extLst>
              <c:ext xmlns:c16="http://schemas.microsoft.com/office/drawing/2014/chart" uri="{C3380CC4-5D6E-409C-BE32-E72D297353CC}">
                <c16:uniqueId val="{000002A4-6AFE-4094-8D9F-D738ACEF0DC2}"/>
              </c:ext>
            </c:extLst>
          </c:dPt>
          <c:dPt>
            <c:idx val="27"/>
            <c:invertIfNegative val="0"/>
            <c:bubble3D val="0"/>
            <c:spPr>
              <a:solidFill>
                <a:srgbClr val="004C99"/>
              </a:solidFill>
              <a:effectLst/>
            </c:spPr>
            <c:extLst>
              <c:ext xmlns:c16="http://schemas.microsoft.com/office/drawing/2014/chart" uri="{C3380CC4-5D6E-409C-BE32-E72D297353CC}">
                <c16:uniqueId val="{000002A6-6AFE-4094-8D9F-D738ACEF0DC2}"/>
              </c:ext>
            </c:extLst>
          </c:dPt>
          <c:dPt>
            <c:idx val="28"/>
            <c:invertIfNegative val="0"/>
            <c:bubble3D val="0"/>
            <c:spPr>
              <a:solidFill>
                <a:srgbClr val="004C99"/>
              </a:solidFill>
              <a:effectLst/>
            </c:spPr>
            <c:extLst>
              <c:ext xmlns:c16="http://schemas.microsoft.com/office/drawing/2014/chart" uri="{C3380CC4-5D6E-409C-BE32-E72D297353CC}">
                <c16:uniqueId val="{000002A8-6AFE-4094-8D9F-D738ACEF0DC2}"/>
              </c:ext>
            </c:extLst>
          </c:dPt>
          <c:dPt>
            <c:idx val="29"/>
            <c:invertIfNegative val="0"/>
            <c:bubble3D val="0"/>
            <c:spPr>
              <a:solidFill>
                <a:srgbClr val="004C99"/>
              </a:solidFill>
              <a:effectLst/>
            </c:spPr>
            <c:extLst>
              <c:ext xmlns:c16="http://schemas.microsoft.com/office/drawing/2014/chart" uri="{C3380CC4-5D6E-409C-BE32-E72D297353CC}">
                <c16:uniqueId val="{000002AA-6AFE-4094-8D9F-D738ACEF0DC2}"/>
              </c:ext>
            </c:extLst>
          </c:dPt>
          <c:dPt>
            <c:idx val="30"/>
            <c:invertIfNegative val="0"/>
            <c:bubble3D val="0"/>
            <c:spPr>
              <a:solidFill>
                <a:srgbClr val="004C99"/>
              </a:solidFill>
              <a:effectLst/>
            </c:spPr>
            <c:extLst>
              <c:ext xmlns:c16="http://schemas.microsoft.com/office/drawing/2014/chart" uri="{C3380CC4-5D6E-409C-BE32-E72D297353CC}">
                <c16:uniqueId val="{000002AC-6AFE-4094-8D9F-D738ACEF0DC2}"/>
              </c:ext>
            </c:extLst>
          </c:dPt>
          <c:dPt>
            <c:idx val="31"/>
            <c:invertIfNegative val="0"/>
            <c:bubble3D val="0"/>
            <c:spPr>
              <a:solidFill>
                <a:srgbClr val="004C99"/>
              </a:solidFill>
              <a:effectLst/>
            </c:spPr>
            <c:extLst>
              <c:ext xmlns:c16="http://schemas.microsoft.com/office/drawing/2014/chart" uri="{C3380CC4-5D6E-409C-BE32-E72D297353CC}">
                <c16:uniqueId val="{000002AE-6AFE-4094-8D9F-D738ACEF0DC2}"/>
              </c:ext>
            </c:extLst>
          </c:dPt>
          <c:dPt>
            <c:idx val="32"/>
            <c:invertIfNegative val="0"/>
            <c:bubble3D val="0"/>
            <c:spPr>
              <a:solidFill>
                <a:srgbClr val="004C99"/>
              </a:solidFill>
              <a:effectLst/>
            </c:spPr>
            <c:extLst>
              <c:ext xmlns:c16="http://schemas.microsoft.com/office/drawing/2014/chart" uri="{C3380CC4-5D6E-409C-BE32-E72D297353CC}">
                <c16:uniqueId val="{000002B0-6AFE-4094-8D9F-D738ACEF0DC2}"/>
              </c:ext>
            </c:extLst>
          </c:dPt>
          <c:dPt>
            <c:idx val="33"/>
            <c:invertIfNegative val="0"/>
            <c:bubble3D val="0"/>
            <c:spPr>
              <a:solidFill>
                <a:srgbClr val="004C99"/>
              </a:solidFill>
              <a:effectLst/>
            </c:spPr>
            <c:extLst>
              <c:ext xmlns:c16="http://schemas.microsoft.com/office/drawing/2014/chart" uri="{C3380CC4-5D6E-409C-BE32-E72D297353CC}">
                <c16:uniqueId val="{000002B2-6AFE-4094-8D9F-D738ACEF0DC2}"/>
              </c:ext>
            </c:extLst>
          </c:dPt>
          <c:dPt>
            <c:idx val="34"/>
            <c:invertIfNegative val="0"/>
            <c:bubble3D val="0"/>
            <c:spPr>
              <a:solidFill>
                <a:srgbClr val="004C99"/>
              </a:solidFill>
              <a:effectLst/>
            </c:spPr>
            <c:extLst>
              <c:ext xmlns:c16="http://schemas.microsoft.com/office/drawing/2014/chart" uri="{C3380CC4-5D6E-409C-BE32-E72D297353CC}">
                <c16:uniqueId val="{000002B4-6AFE-4094-8D9F-D738ACEF0DC2}"/>
              </c:ext>
            </c:extLst>
          </c:dPt>
          <c:dPt>
            <c:idx val="35"/>
            <c:invertIfNegative val="0"/>
            <c:bubble3D val="0"/>
            <c:spPr>
              <a:solidFill>
                <a:srgbClr val="004C99"/>
              </a:solidFill>
              <a:effectLst/>
            </c:spPr>
            <c:extLst>
              <c:ext xmlns:c16="http://schemas.microsoft.com/office/drawing/2014/chart" uri="{C3380CC4-5D6E-409C-BE32-E72D297353CC}">
                <c16:uniqueId val="{000002B6-6AFE-4094-8D9F-D738ACEF0DC2}"/>
              </c:ext>
            </c:extLst>
          </c:dPt>
          <c:dPt>
            <c:idx val="36"/>
            <c:invertIfNegative val="0"/>
            <c:bubble3D val="0"/>
            <c:spPr>
              <a:solidFill>
                <a:srgbClr val="004C99"/>
              </a:solidFill>
              <a:effectLst/>
            </c:spPr>
            <c:extLst>
              <c:ext xmlns:c16="http://schemas.microsoft.com/office/drawing/2014/chart" uri="{C3380CC4-5D6E-409C-BE32-E72D297353CC}">
                <c16:uniqueId val="{000002B8-6AFE-4094-8D9F-D738ACEF0DC2}"/>
              </c:ext>
            </c:extLst>
          </c:dPt>
          <c:dPt>
            <c:idx val="37"/>
            <c:invertIfNegative val="0"/>
            <c:bubble3D val="0"/>
            <c:spPr>
              <a:solidFill>
                <a:srgbClr val="004C99"/>
              </a:solidFill>
              <a:effectLst/>
            </c:spPr>
            <c:extLst>
              <c:ext xmlns:c16="http://schemas.microsoft.com/office/drawing/2014/chart" uri="{C3380CC4-5D6E-409C-BE32-E72D297353CC}">
                <c16:uniqueId val="{000002BA-6AFE-4094-8D9F-D738ACEF0DC2}"/>
              </c:ext>
            </c:extLst>
          </c:dPt>
          <c:dPt>
            <c:idx val="38"/>
            <c:invertIfNegative val="0"/>
            <c:bubble3D val="0"/>
            <c:spPr>
              <a:solidFill>
                <a:srgbClr val="004C99"/>
              </a:solidFill>
              <a:effectLst/>
            </c:spPr>
            <c:extLst>
              <c:ext xmlns:c16="http://schemas.microsoft.com/office/drawing/2014/chart" uri="{C3380CC4-5D6E-409C-BE32-E72D297353CC}">
                <c16:uniqueId val="{000002BC-6AFE-4094-8D9F-D738ACEF0DC2}"/>
              </c:ext>
            </c:extLst>
          </c:dPt>
          <c:dPt>
            <c:idx val="39"/>
            <c:invertIfNegative val="0"/>
            <c:bubble3D val="0"/>
            <c:spPr>
              <a:solidFill>
                <a:srgbClr val="004C99"/>
              </a:solidFill>
              <a:effectLst/>
            </c:spPr>
            <c:extLst>
              <c:ext xmlns:c16="http://schemas.microsoft.com/office/drawing/2014/chart" uri="{C3380CC4-5D6E-409C-BE32-E72D297353CC}">
                <c16:uniqueId val="{000002BE-6AFE-4094-8D9F-D738ACEF0DC2}"/>
              </c:ext>
            </c:extLst>
          </c:dPt>
          <c:dPt>
            <c:idx val="40"/>
            <c:invertIfNegative val="0"/>
            <c:bubble3D val="0"/>
            <c:spPr>
              <a:solidFill>
                <a:srgbClr val="004C99"/>
              </a:solidFill>
              <a:effectLst/>
            </c:spPr>
            <c:extLst>
              <c:ext xmlns:c16="http://schemas.microsoft.com/office/drawing/2014/chart" uri="{C3380CC4-5D6E-409C-BE32-E72D297353CC}">
                <c16:uniqueId val="{000002C0-6AFE-4094-8D9F-D738ACEF0DC2}"/>
              </c:ext>
            </c:extLst>
          </c:dPt>
          <c:dPt>
            <c:idx val="41"/>
            <c:invertIfNegative val="0"/>
            <c:bubble3D val="0"/>
            <c:spPr>
              <a:solidFill>
                <a:srgbClr val="004C99"/>
              </a:solidFill>
              <a:effectLst/>
            </c:spPr>
            <c:extLst>
              <c:ext xmlns:c16="http://schemas.microsoft.com/office/drawing/2014/chart" uri="{C3380CC4-5D6E-409C-BE32-E72D297353CC}">
                <c16:uniqueId val="{000002C2-6AFE-4094-8D9F-D738ACEF0DC2}"/>
              </c:ext>
            </c:extLst>
          </c:dPt>
          <c:dPt>
            <c:idx val="42"/>
            <c:invertIfNegative val="0"/>
            <c:bubble3D val="0"/>
            <c:spPr>
              <a:solidFill>
                <a:srgbClr val="004C99"/>
              </a:solidFill>
              <a:effectLst/>
            </c:spPr>
            <c:extLst>
              <c:ext xmlns:c16="http://schemas.microsoft.com/office/drawing/2014/chart" uri="{C3380CC4-5D6E-409C-BE32-E72D297353CC}">
                <c16:uniqueId val="{000002C4-6AFE-4094-8D9F-D738ACEF0DC2}"/>
              </c:ext>
            </c:extLst>
          </c:dPt>
          <c:dPt>
            <c:idx val="43"/>
            <c:invertIfNegative val="0"/>
            <c:bubble3D val="0"/>
            <c:spPr>
              <a:solidFill>
                <a:srgbClr val="004C99"/>
              </a:solidFill>
              <a:effectLst/>
            </c:spPr>
            <c:extLst>
              <c:ext xmlns:c16="http://schemas.microsoft.com/office/drawing/2014/chart" uri="{C3380CC4-5D6E-409C-BE32-E72D297353CC}">
                <c16:uniqueId val="{000002C6-6AFE-4094-8D9F-D738ACEF0DC2}"/>
              </c:ext>
            </c:extLst>
          </c:dPt>
          <c:cat>
            <c:strLit>
              <c:ptCount val="44"/>
              <c:pt idx="0">
                <c:v>Turku</c:v>
              </c:pt>
              <c:pt idx="1">
                <c:v>Tampere</c:v>
              </c:pt>
              <c:pt idx="2">
                <c:v>Imatra</c:v>
              </c:pt>
              <c:pt idx="3">
                <c:v>Joensuu</c:v>
              </c:pt>
              <c:pt idx="4">
                <c:v>Lahti</c:v>
              </c:pt>
              <c:pt idx="5">
                <c:v>Naantali</c:v>
              </c:pt>
              <c:pt idx="6">
                <c:v>Nokia</c:v>
              </c:pt>
              <c:pt idx="7">
                <c:v>Kirkkonummi</c:v>
              </c:pt>
              <c:pt idx="8">
                <c:v>Rauma</c:v>
              </c:pt>
              <c:pt idx="9">
                <c:v>Vantaa</c:v>
              </c:pt>
              <c:pt idx="10">
                <c:v>Lappeenranta</c:v>
              </c:pt>
              <c:pt idx="11">
                <c:v>Kemi</c:v>
              </c:pt>
              <c:pt idx="12">
                <c:v>Pirkkala</c:v>
              </c:pt>
              <c:pt idx="13">
                <c:v>Ylöjärvi</c:v>
              </c:pt>
              <c:pt idx="14">
                <c:v>Kotka</c:v>
              </c:pt>
              <c:pt idx="15">
                <c:v>Hanko</c:v>
              </c:pt>
              <c:pt idx="16">
                <c:v>Hyvinkää</c:v>
              </c:pt>
              <c:pt idx="17">
                <c:v>Uusikaupunki</c:v>
              </c:pt>
              <c:pt idx="18">
                <c:v>Masku</c:v>
              </c:pt>
              <c:pt idx="19">
                <c:v>Kangasala</c:v>
              </c:pt>
              <c:pt idx="20">
                <c:v>Kokkola</c:v>
              </c:pt>
              <c:pt idx="21">
                <c:v>Kouvola</c:v>
              </c:pt>
              <c:pt idx="22">
                <c:v>Lohja</c:v>
              </c:pt>
              <c:pt idx="23">
                <c:v>Ylivieska</c:v>
              </c:pt>
              <c:pt idx="24">
                <c:v>Seinäjoki</c:v>
              </c:pt>
              <c:pt idx="25">
                <c:v>Hollola</c:v>
              </c:pt>
              <c:pt idx="26">
                <c:v>Lempäälä</c:v>
              </c:pt>
              <c:pt idx="27">
                <c:v>Hamina</c:v>
              </c:pt>
              <c:pt idx="28">
                <c:v>Äänekoski</c:v>
              </c:pt>
              <c:pt idx="29">
                <c:v>Paimio</c:v>
              </c:pt>
              <c:pt idx="30">
                <c:v>Ilomantsi</c:v>
              </c:pt>
              <c:pt idx="31">
                <c:v>Loviisa</c:v>
              </c:pt>
              <c:pt idx="32">
                <c:v>Sastamala</c:v>
              </c:pt>
              <c:pt idx="33">
                <c:v>Hämeenkyrö</c:v>
              </c:pt>
              <c:pt idx="34">
                <c:v>Orivesi</c:v>
              </c:pt>
              <c:pt idx="35">
                <c:v>Mäntsälä</c:v>
              </c:pt>
              <c:pt idx="36">
                <c:v>Orimattila</c:v>
              </c:pt>
              <c:pt idx="37">
                <c:v>Kuhmoinen</c:v>
              </c:pt>
              <c:pt idx="38">
                <c:v>Padasjoki</c:v>
              </c:pt>
              <c:pt idx="39">
                <c:v>Laitila</c:v>
              </c:pt>
              <c:pt idx="40">
                <c:v>Jokioinen</c:v>
              </c:pt>
              <c:pt idx="41">
                <c:v>Mynämäki</c:v>
              </c:pt>
              <c:pt idx="42">
                <c:v>Loimaa</c:v>
              </c:pt>
              <c:pt idx="43">
                <c:v>Punkalaidun</c:v>
              </c:pt>
            </c:strLit>
          </c:cat>
          <c:val>
            <c:numLit>
              <c:formatCode>General</c:formatCode>
              <c:ptCount val="44"/>
              <c:pt idx="0">
                <c:v>6.0485664755105972E-2</c:v>
              </c:pt>
              <c:pt idx="1">
                <c:v>0.15844970941543579</c:v>
              </c:pt>
              <c:pt idx="2">
                <c:v>0.24085043370723724</c:v>
              </c:pt>
              <c:pt idx="3">
                <c:v>0.1775425523519516</c:v>
              </c:pt>
              <c:pt idx="4">
                <c:v>0.18217751383781433</c:v>
              </c:pt>
              <c:pt idx="5">
                <c:v>7.593081146478653E-2</c:v>
              </c:pt>
              <c:pt idx="6">
                <c:v>0.18089470267295837</c:v>
              </c:pt>
              <c:pt idx="7">
                <c:v>3.5326000303030014E-2</c:v>
              </c:pt>
              <c:pt idx="8">
                <c:v>0.23852244019508362</c:v>
              </c:pt>
              <c:pt idx="9">
                <c:v>2.4957308545708656E-2</c:v>
              </c:pt>
              <c:pt idx="10">
                <c:v>0.19748659431934357</c:v>
              </c:pt>
              <c:pt idx="11">
                <c:v>0.34299036860466003</c:v>
              </c:pt>
              <c:pt idx="12">
                <c:v>0.15452416241168976</c:v>
              </c:pt>
              <c:pt idx="13">
                <c:v>0.22356255352497101</c:v>
              </c:pt>
              <c:pt idx="14">
                <c:v>0.4044651985168457</c:v>
              </c:pt>
              <c:pt idx="15">
                <c:v>9.7994990646839142E-2</c:v>
              </c:pt>
              <c:pt idx="16">
                <c:v>0.14817085862159729</c:v>
              </c:pt>
              <c:pt idx="17">
                <c:v>0.2447580099105835</c:v>
              </c:pt>
              <c:pt idx="18">
                <c:v>8.0997034907341003E-2</c:v>
              </c:pt>
              <c:pt idx="19">
                <c:v>0.16320614516735077</c:v>
              </c:pt>
              <c:pt idx="20">
                <c:v>8.9710965752601624E-2</c:v>
              </c:pt>
              <c:pt idx="21">
                <c:v>0.2420724481344223</c:v>
              </c:pt>
              <c:pt idx="22">
                <c:v>0.12647560238838196</c:v>
              </c:pt>
              <c:pt idx="23">
                <c:v>5.6260667741298676E-2</c:v>
              </c:pt>
              <c:pt idx="24">
                <c:v>0.16930085420608521</c:v>
              </c:pt>
              <c:pt idx="25">
                <c:v>0.14966043829917908</c:v>
              </c:pt>
              <c:pt idx="26">
                <c:v>0.15876975655555725</c:v>
              </c:pt>
              <c:pt idx="27">
                <c:v>0.25882700085639954</c:v>
              </c:pt>
              <c:pt idx="28">
                <c:v>0.73579221963882446</c:v>
              </c:pt>
              <c:pt idx="29">
                <c:v>0.1251557469367981</c:v>
              </c:pt>
              <c:pt idx="30">
                <c:v>0.2112167626619339</c:v>
              </c:pt>
              <c:pt idx="31">
                <c:v>0.14514248073101044</c:v>
              </c:pt>
              <c:pt idx="32">
                <c:v>0.15108485519886017</c:v>
              </c:pt>
              <c:pt idx="33">
                <c:v>0.20816744863986969</c:v>
              </c:pt>
              <c:pt idx="34">
                <c:v>0.19477058947086334</c:v>
              </c:pt>
              <c:pt idx="35">
                <c:v>0.175174281001091</c:v>
              </c:pt>
              <c:pt idx="36">
                <c:v>0.20068120956420898</c:v>
              </c:pt>
              <c:pt idx="37">
                <c:v>0.1935267448425293</c:v>
              </c:pt>
              <c:pt idx="38">
                <c:v>0.23691707849502563</c:v>
              </c:pt>
              <c:pt idx="39">
                <c:v>0.23504912853240967</c:v>
              </c:pt>
              <c:pt idx="40">
                <c:v>0.32302987575531006</c:v>
              </c:pt>
              <c:pt idx="41">
                <c:v>0.10326649248600006</c:v>
              </c:pt>
              <c:pt idx="42">
                <c:v>0.14975383877754211</c:v>
              </c:pt>
              <c:pt idx="43">
                <c:v>0.18402752280235291</c:v>
              </c:pt>
            </c:numLit>
          </c:val>
          <c:extLst>
            <c:ext xmlns:c16="http://schemas.microsoft.com/office/drawing/2014/chart" uri="{C3380CC4-5D6E-409C-BE32-E72D297353CC}">
              <c16:uniqueId val="{000002C7-6AFE-4094-8D9F-D738ACEF0DC2}"/>
            </c:ext>
          </c:extLst>
        </c:ser>
        <c:dLbls>
          <c:showLegendKey val="0"/>
          <c:showVal val="0"/>
          <c:showCatName val="0"/>
          <c:showSerName val="0"/>
          <c:showPercent val="0"/>
          <c:showBubbleSize val="0"/>
        </c:dLbls>
        <c:gapWidth val="75"/>
        <c:overlap val="100"/>
        <c:axId val="235422464"/>
        <c:axId val="235424000"/>
      </c:barChart>
      <c:catAx>
        <c:axId val="235422464"/>
        <c:scaling>
          <c:orientation val="minMax"/>
        </c:scaling>
        <c:delete val="0"/>
        <c:axPos val="b"/>
        <c:numFmt formatCode="General" sourceLinked="0"/>
        <c:majorTickMark val="none"/>
        <c:minorTickMark val="none"/>
        <c:tickLblPos val="nextTo"/>
        <c:txPr>
          <a:bodyPr/>
          <a:lstStyle/>
          <a:p>
            <a:pPr>
              <a:defRPr sz="1000" b="0">
                <a:latin typeface="Abadi Extra Light"/>
                <a:ea typeface="Abadi Extra Light"/>
                <a:cs typeface="Abadi Extra Light"/>
              </a:defRPr>
            </a:pPr>
            <a:endParaRPr lang="fi-FI"/>
          </a:p>
        </c:txPr>
        <c:crossAx val="235424000"/>
        <c:crosses val="autoZero"/>
        <c:auto val="1"/>
        <c:lblAlgn val="ctr"/>
        <c:lblOffset val="100"/>
        <c:tickLblSkip val="1"/>
        <c:noMultiLvlLbl val="0"/>
      </c:catAx>
      <c:valAx>
        <c:axId val="235424000"/>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txPr>
          <a:bodyPr/>
          <a:lstStyle/>
          <a:p>
            <a:pPr>
              <a:defRPr sz="1000" b="0">
                <a:latin typeface="Abadi Extra Light"/>
                <a:ea typeface="Abadi Extra Light"/>
                <a:cs typeface="Abadi Extra Light"/>
              </a:defRPr>
            </a:pPr>
            <a:endParaRPr lang="fi-FI"/>
          </a:p>
        </c:txPr>
        <c:crossAx val="235422464"/>
        <c:crosses val="autoZero"/>
        <c:crossBetween val="between"/>
      </c:valAx>
    </c:plotArea>
    <c:legend>
      <c:legendPos val="b"/>
      <c:legendEntry>
        <c:idx val="0"/>
        <c:txPr>
          <a:bodyPr/>
          <a:lstStyle/>
          <a:p>
            <a:pPr>
              <a:defRPr sz="1000" b="0">
                <a:latin typeface="Abadi Extra Light"/>
                <a:ea typeface="Abadi Extra Light"/>
                <a:cs typeface="Abadi Extra Light"/>
              </a:defRPr>
            </a:pPr>
            <a:endParaRPr lang="fi-FI"/>
          </a:p>
        </c:txPr>
      </c:legendEntry>
      <c:legendEntry>
        <c:idx val="1"/>
        <c:txPr>
          <a:bodyPr/>
          <a:lstStyle/>
          <a:p>
            <a:pPr>
              <a:defRPr sz="1000" b="0">
                <a:latin typeface="Abadi Extra Light"/>
                <a:ea typeface="Abadi Extra Light"/>
                <a:cs typeface="Abadi Extra Light"/>
              </a:defRPr>
            </a:pPr>
            <a:endParaRPr lang="fi-FI"/>
          </a:p>
        </c:txPr>
      </c:legendEntry>
      <c:legendEntry>
        <c:idx val="2"/>
        <c:txPr>
          <a:bodyPr/>
          <a:lstStyle/>
          <a:p>
            <a:pPr>
              <a:defRPr sz="1000" b="0">
                <a:latin typeface="Abadi Extra Light"/>
                <a:ea typeface="Abadi Extra Light"/>
                <a:cs typeface="Abadi Extra Light"/>
              </a:defRPr>
            </a:pPr>
            <a:endParaRPr lang="fi-FI"/>
          </a:p>
        </c:txPr>
      </c:legendEntry>
      <c:legendEntry>
        <c:idx val="3"/>
        <c:txPr>
          <a:bodyPr/>
          <a:lstStyle/>
          <a:p>
            <a:pPr>
              <a:defRPr sz="1000" b="0">
                <a:latin typeface="Abadi Extra Light"/>
                <a:ea typeface="Abadi Extra Light"/>
                <a:cs typeface="Abadi Extra Light"/>
              </a:defRPr>
            </a:pPr>
            <a:endParaRPr lang="fi-FI"/>
          </a:p>
        </c:txPr>
      </c:legendEntry>
      <c:legendEntry>
        <c:idx val="4"/>
        <c:txPr>
          <a:bodyPr/>
          <a:lstStyle/>
          <a:p>
            <a:pPr>
              <a:defRPr sz="1000" b="0">
                <a:latin typeface="Abadi Extra Light"/>
                <a:ea typeface="Abadi Extra Light"/>
                <a:cs typeface="Abadi Extra Light"/>
              </a:defRPr>
            </a:pPr>
            <a:endParaRPr lang="fi-FI"/>
          </a:p>
        </c:txPr>
      </c:legendEntry>
      <c:legendEntry>
        <c:idx val="5"/>
        <c:txPr>
          <a:bodyPr/>
          <a:lstStyle/>
          <a:p>
            <a:pPr>
              <a:defRPr sz="1000" b="0">
                <a:latin typeface="Abadi Extra Light"/>
                <a:ea typeface="Abadi Extra Light"/>
                <a:cs typeface="Abadi Extra Light"/>
              </a:defRPr>
            </a:pPr>
            <a:endParaRPr lang="fi-FI"/>
          </a:p>
        </c:txPr>
      </c:legendEntry>
      <c:legendEntry>
        <c:idx val="6"/>
        <c:txPr>
          <a:bodyPr/>
          <a:lstStyle/>
          <a:p>
            <a:pPr>
              <a:defRPr sz="1000" b="0">
                <a:latin typeface="Abadi Extra Light"/>
                <a:ea typeface="Abadi Extra Light"/>
                <a:cs typeface="Abadi Extra Light"/>
              </a:defRPr>
            </a:pPr>
            <a:endParaRPr lang="fi-FI"/>
          </a:p>
        </c:txPr>
      </c:legendEntry>
      <c:legendEntry>
        <c:idx val="7"/>
        <c:txPr>
          <a:bodyPr/>
          <a:lstStyle/>
          <a:p>
            <a:pPr>
              <a:defRPr sz="1000" b="0">
                <a:latin typeface="Abadi Extra Light"/>
                <a:ea typeface="Abadi Extra Light"/>
                <a:cs typeface="Abadi Extra Light"/>
              </a:defRPr>
            </a:pPr>
            <a:endParaRPr lang="fi-FI"/>
          </a:p>
        </c:txPr>
      </c:legendEntry>
      <c:layout>
        <c:manualLayout>
          <c:xMode val="edge"/>
          <c:yMode val="edge"/>
          <c:x val="0.04"/>
          <c:y val="9.7560975609756097E-3"/>
          <c:w val="0.82352941176470584"/>
          <c:h val="8.5365853658536592E-2"/>
        </c:manualLayout>
      </c:layout>
      <c:overlay val="0"/>
      <c:txPr>
        <a:bodyPr/>
        <a:lstStyle/>
        <a:p>
          <a:pPr>
            <a:defRPr sz="600"/>
          </a:pPr>
          <a:endParaRPr lang="fi-FI"/>
        </a:p>
      </c:txPr>
    </c:legend>
    <c:plotVisOnly val="1"/>
    <c:dispBlanksAs val="gap"/>
    <c:showDLblsOverMax val="0"/>
  </c:chart>
  <c:spPr>
    <a:solidFill>
      <a:schemeClr val="bg1"/>
    </a:solidFill>
    <a:ln w="22225">
      <a:solidFill>
        <a:schemeClr val="bg1"/>
      </a:solidFill>
    </a:ln>
    <a:effectLst>
      <a:outerShdw blurRad="50800" dist="38100" dir="2700000" algn="tl" rotWithShape="0">
        <a:prstClr val="black">
          <a:alpha val="40000"/>
        </a:prstClr>
      </a:outerShdw>
    </a:effectLst>
  </c:spPr>
  <c:txPr>
    <a:bodyPr/>
    <a:lstStyle/>
    <a:p>
      <a:pPr>
        <a:defRPr sz="1070" baseline="0">
          <a:ln>
            <a:noFill/>
          </a:ln>
        </a:defRPr>
      </a:pPr>
      <a:endParaRPr lang="fi-FI"/>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6966292134831461E-2"/>
          <c:y val="1.853203491064506E-3"/>
          <c:w val="0.95656258599917554"/>
          <c:h val="0.99814691309800374"/>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1-7BB7-4CDB-AA39-8263AC1D3A84}"/>
              </c:ext>
            </c:extLst>
          </c:dPt>
          <c:dPt>
            <c:idx val="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3-7BB7-4CDB-AA39-8263AC1D3A84}"/>
              </c:ext>
            </c:extLst>
          </c:dPt>
          <c:dPt>
            <c:idx val="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5-7BB7-4CDB-AA39-8263AC1D3A84}"/>
              </c:ext>
            </c:extLst>
          </c:dPt>
          <c:dPt>
            <c:idx val="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7-7BB7-4CDB-AA39-8263AC1D3A84}"/>
              </c:ext>
            </c:extLst>
          </c:dPt>
          <c:dPt>
            <c:idx val="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9-7BB7-4CDB-AA39-8263AC1D3A84}"/>
              </c:ext>
            </c:extLst>
          </c:dPt>
          <c:dPt>
            <c:idx val="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B-7BB7-4CDB-AA39-8263AC1D3A84}"/>
              </c:ext>
            </c:extLst>
          </c:dPt>
          <c:dPt>
            <c:idx val="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D-7BB7-4CDB-AA39-8263AC1D3A84}"/>
              </c:ext>
            </c:extLst>
          </c:dPt>
          <c:dPt>
            <c:idx val="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F-7BB7-4CDB-AA39-8263AC1D3A84}"/>
              </c:ext>
            </c:extLst>
          </c:dPt>
          <c:dPt>
            <c:idx val="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1-7BB7-4CDB-AA39-8263AC1D3A84}"/>
              </c:ext>
            </c:extLst>
          </c:dPt>
          <c:dPt>
            <c:idx val="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3-7BB7-4CDB-AA39-8263AC1D3A84}"/>
              </c:ext>
            </c:extLst>
          </c:dPt>
          <c:dPt>
            <c:idx val="1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5-7BB7-4CDB-AA39-8263AC1D3A84}"/>
              </c:ext>
            </c:extLst>
          </c:dPt>
          <c:dPt>
            <c:idx val="1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7-7BB7-4CDB-AA39-8263AC1D3A84}"/>
              </c:ext>
            </c:extLst>
          </c:dPt>
          <c:dPt>
            <c:idx val="1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9-7BB7-4CDB-AA39-8263AC1D3A84}"/>
              </c:ext>
            </c:extLst>
          </c:dPt>
          <c:dPt>
            <c:idx val="1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B-7BB7-4CDB-AA39-8263AC1D3A84}"/>
              </c:ext>
            </c:extLst>
          </c:dPt>
          <c:dPt>
            <c:idx val="1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D-7BB7-4CDB-AA39-8263AC1D3A84}"/>
              </c:ext>
            </c:extLst>
          </c:dPt>
          <c:dPt>
            <c:idx val="1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F-7BB7-4CDB-AA39-8263AC1D3A84}"/>
              </c:ext>
            </c:extLst>
          </c:dPt>
          <c:dPt>
            <c:idx val="1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1-7BB7-4CDB-AA39-8263AC1D3A84}"/>
              </c:ext>
            </c:extLst>
          </c:dPt>
          <c:dPt>
            <c:idx val="1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3-7BB7-4CDB-AA39-8263AC1D3A84}"/>
              </c:ext>
            </c:extLst>
          </c:dPt>
          <c:dPt>
            <c:idx val="1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5-7BB7-4CDB-AA39-8263AC1D3A84}"/>
              </c:ext>
            </c:extLst>
          </c:dPt>
          <c:dPt>
            <c:idx val="19"/>
            <c:invertIfNegative val="0"/>
            <c:bubble3D val="0"/>
            <c:spPr>
              <a:solidFill>
                <a:srgbClr val="CCFF99"/>
              </a:solidFill>
              <a:ln w="25400">
                <a:solidFill>
                  <a:srgbClr val="000000"/>
                </a:solidFill>
                <a:prstDash val="solid"/>
              </a:ln>
              <a:effectLst/>
            </c:spPr>
            <c:extLst>
              <c:ext xmlns:c16="http://schemas.microsoft.com/office/drawing/2014/chart" uri="{C3380CC4-5D6E-409C-BE32-E72D297353CC}">
                <c16:uniqueId val="{00000027-7BB7-4CDB-AA39-8263AC1D3A84}"/>
              </c:ext>
            </c:extLst>
          </c:dPt>
          <c:dPt>
            <c:idx val="2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9-7BB7-4CDB-AA39-8263AC1D3A84}"/>
              </c:ext>
            </c:extLst>
          </c:dPt>
          <c:dPt>
            <c:idx val="2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B-7BB7-4CDB-AA39-8263AC1D3A84}"/>
              </c:ext>
            </c:extLst>
          </c:dPt>
          <c:dPt>
            <c:idx val="2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D-7BB7-4CDB-AA39-8263AC1D3A84}"/>
              </c:ext>
            </c:extLst>
          </c:dPt>
          <c:dPt>
            <c:idx val="2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F-7BB7-4CDB-AA39-8263AC1D3A84}"/>
              </c:ext>
            </c:extLst>
          </c:dPt>
          <c:dPt>
            <c:idx val="2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1-7BB7-4CDB-AA39-8263AC1D3A84}"/>
              </c:ext>
            </c:extLst>
          </c:dPt>
          <c:dPt>
            <c:idx val="2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3-7BB7-4CDB-AA39-8263AC1D3A84}"/>
              </c:ext>
            </c:extLst>
          </c:dPt>
          <c:dPt>
            <c:idx val="2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5-7BB7-4CDB-AA39-8263AC1D3A84}"/>
              </c:ext>
            </c:extLst>
          </c:dPt>
          <c:dPt>
            <c:idx val="2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7-7BB7-4CDB-AA39-8263AC1D3A84}"/>
              </c:ext>
            </c:extLst>
          </c:dPt>
          <c:dPt>
            <c:idx val="2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9-7BB7-4CDB-AA39-8263AC1D3A84}"/>
              </c:ext>
            </c:extLst>
          </c:dPt>
          <c:dPt>
            <c:idx val="2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B-7BB7-4CDB-AA39-8263AC1D3A84}"/>
              </c:ext>
            </c:extLst>
          </c:dPt>
          <c:dPt>
            <c:idx val="3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D-7BB7-4CDB-AA39-8263AC1D3A84}"/>
              </c:ext>
            </c:extLst>
          </c:dPt>
          <c:dPt>
            <c:idx val="3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F-7BB7-4CDB-AA39-8263AC1D3A84}"/>
              </c:ext>
            </c:extLst>
          </c:dPt>
          <c:dPt>
            <c:idx val="3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1-7BB7-4CDB-AA39-8263AC1D3A84}"/>
              </c:ext>
            </c:extLst>
          </c:dPt>
          <c:dPt>
            <c:idx val="3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3-7BB7-4CDB-AA39-8263AC1D3A84}"/>
              </c:ext>
            </c:extLst>
          </c:dPt>
          <c:dPt>
            <c:idx val="3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5-7BB7-4CDB-AA39-8263AC1D3A84}"/>
              </c:ext>
            </c:extLst>
          </c:dPt>
          <c:dPt>
            <c:idx val="3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7-7BB7-4CDB-AA39-8263AC1D3A84}"/>
              </c:ext>
            </c:extLst>
          </c:dPt>
          <c:dPt>
            <c:idx val="3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9-7BB7-4CDB-AA39-8263AC1D3A84}"/>
              </c:ext>
            </c:extLst>
          </c:dPt>
          <c:dPt>
            <c:idx val="3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B-7BB7-4CDB-AA39-8263AC1D3A84}"/>
              </c:ext>
            </c:extLst>
          </c:dPt>
          <c:dPt>
            <c:idx val="3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D-7BB7-4CDB-AA39-8263AC1D3A84}"/>
              </c:ext>
            </c:extLst>
          </c:dPt>
          <c:dPt>
            <c:idx val="3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F-7BB7-4CDB-AA39-8263AC1D3A84}"/>
              </c:ext>
            </c:extLst>
          </c:dPt>
          <c:dPt>
            <c:idx val="4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1-7BB7-4CDB-AA39-8263AC1D3A84}"/>
              </c:ext>
            </c:extLst>
          </c:dPt>
          <c:dPt>
            <c:idx val="4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3-7BB7-4CDB-AA39-8263AC1D3A84}"/>
              </c:ext>
            </c:extLst>
          </c:dPt>
          <c:dPt>
            <c:idx val="4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5-7BB7-4CDB-AA39-8263AC1D3A84}"/>
              </c:ext>
            </c:extLst>
          </c:dPt>
          <c:dPt>
            <c:idx val="4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7-7BB7-4CDB-AA39-8263AC1D3A84}"/>
              </c:ext>
            </c:extLst>
          </c:dPt>
          <c:dPt>
            <c:idx val="4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9-7BB7-4CDB-AA39-8263AC1D3A84}"/>
              </c:ext>
            </c:extLst>
          </c:dPt>
          <c:dPt>
            <c:idx val="4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B-7BB7-4CDB-AA39-8263AC1D3A84}"/>
              </c:ext>
            </c:extLst>
          </c:dPt>
          <c:dPt>
            <c:idx val="4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D-7BB7-4CDB-AA39-8263AC1D3A84}"/>
              </c:ext>
            </c:extLst>
          </c:dPt>
          <c:dPt>
            <c:idx val="4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F-7BB7-4CDB-AA39-8263AC1D3A84}"/>
              </c:ext>
            </c:extLst>
          </c:dPt>
          <c:dPt>
            <c:idx val="4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1-7BB7-4CDB-AA39-8263AC1D3A84}"/>
              </c:ext>
            </c:extLst>
          </c:dPt>
          <c:dPt>
            <c:idx val="4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3-7BB7-4CDB-AA39-8263AC1D3A84}"/>
              </c:ext>
            </c:extLst>
          </c:dPt>
          <c:dPt>
            <c:idx val="5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5-7BB7-4CDB-AA39-8263AC1D3A84}"/>
              </c:ext>
            </c:extLst>
          </c:dPt>
          <c:dPt>
            <c:idx val="5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7-7BB7-4CDB-AA39-8263AC1D3A84}"/>
              </c:ext>
            </c:extLst>
          </c:dPt>
          <c:dPt>
            <c:idx val="5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9-7BB7-4CDB-AA39-8263AC1D3A84}"/>
              </c:ext>
            </c:extLst>
          </c:dPt>
          <c:dPt>
            <c:idx val="5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B-7BB7-4CDB-AA39-8263AC1D3A84}"/>
              </c:ext>
            </c:extLst>
          </c:dPt>
          <c:dPt>
            <c:idx val="5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D-7BB7-4CDB-AA39-8263AC1D3A84}"/>
              </c:ext>
            </c:extLst>
          </c:dPt>
          <c:dPt>
            <c:idx val="5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F-7BB7-4CDB-AA39-8263AC1D3A84}"/>
              </c:ext>
            </c:extLst>
          </c:dPt>
          <c:dPt>
            <c:idx val="5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1-7BB7-4CDB-AA39-8263AC1D3A84}"/>
              </c:ext>
            </c:extLst>
          </c:dPt>
          <c:dPt>
            <c:idx val="5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3-7BB7-4CDB-AA39-8263AC1D3A84}"/>
              </c:ext>
            </c:extLst>
          </c:dPt>
          <c:dPt>
            <c:idx val="5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5-7BB7-4CDB-AA39-8263AC1D3A84}"/>
              </c:ext>
            </c:extLst>
          </c:dPt>
          <c:dPt>
            <c:idx val="5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7-7BB7-4CDB-AA39-8263AC1D3A84}"/>
              </c:ext>
            </c:extLst>
          </c:dPt>
          <c:dPt>
            <c:idx val="6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9-7BB7-4CDB-AA39-8263AC1D3A84}"/>
              </c:ext>
            </c:extLst>
          </c:dPt>
          <c:dPt>
            <c:idx val="6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B-7BB7-4CDB-AA39-8263AC1D3A84}"/>
              </c:ext>
            </c:extLst>
          </c:dPt>
          <c:dPt>
            <c:idx val="6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D-7BB7-4CDB-AA39-8263AC1D3A84}"/>
              </c:ext>
            </c:extLst>
          </c:dPt>
          <c:dPt>
            <c:idx val="6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F-7BB7-4CDB-AA39-8263AC1D3A84}"/>
              </c:ext>
            </c:extLst>
          </c:dPt>
          <c:dPt>
            <c:idx val="6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1-7BB7-4CDB-AA39-8263AC1D3A84}"/>
              </c:ext>
            </c:extLst>
          </c:dPt>
          <c:dPt>
            <c:idx val="6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3-7BB7-4CDB-AA39-8263AC1D3A84}"/>
              </c:ext>
            </c:extLst>
          </c:dPt>
          <c:dPt>
            <c:idx val="6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5-7BB7-4CDB-AA39-8263AC1D3A84}"/>
              </c:ext>
            </c:extLst>
          </c:dPt>
          <c:dPt>
            <c:idx val="6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7-7BB7-4CDB-AA39-8263AC1D3A84}"/>
              </c:ext>
            </c:extLst>
          </c:dPt>
          <c:dPt>
            <c:idx val="6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9-7BB7-4CDB-AA39-8263AC1D3A84}"/>
              </c:ext>
            </c:extLst>
          </c:dPt>
          <c:dPt>
            <c:idx val="6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B-7BB7-4CDB-AA39-8263AC1D3A84}"/>
              </c:ext>
            </c:extLst>
          </c:dPt>
          <c:dPt>
            <c:idx val="7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D-7BB7-4CDB-AA39-8263AC1D3A84}"/>
              </c:ext>
            </c:extLst>
          </c:dPt>
          <c:dPt>
            <c:idx val="7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F-7BB7-4CDB-AA39-8263AC1D3A84}"/>
              </c:ext>
            </c:extLst>
          </c:dPt>
          <c:dPt>
            <c:idx val="7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1-7BB7-4CDB-AA39-8263AC1D3A84}"/>
              </c:ext>
            </c:extLst>
          </c:dPt>
          <c:dPt>
            <c:idx val="7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3-7BB7-4CDB-AA39-8263AC1D3A84}"/>
              </c:ext>
            </c:extLst>
          </c:dPt>
          <c:dPt>
            <c:idx val="7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5-7BB7-4CDB-AA39-8263AC1D3A84}"/>
              </c:ext>
            </c:extLst>
          </c:dPt>
          <c:dPt>
            <c:idx val="7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7-7BB7-4CDB-AA39-8263AC1D3A84}"/>
              </c:ext>
            </c:extLst>
          </c:dPt>
          <c:dPt>
            <c:idx val="7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9-7BB7-4CDB-AA39-8263AC1D3A84}"/>
              </c:ext>
            </c:extLst>
          </c:dPt>
          <c:dPt>
            <c:idx val="7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B-7BB7-4CDB-AA39-8263AC1D3A84}"/>
              </c:ext>
            </c:extLst>
          </c:dPt>
          <c:dPt>
            <c:idx val="7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D-7BB7-4CDB-AA39-8263AC1D3A84}"/>
              </c:ext>
            </c:extLst>
          </c:dPt>
          <c:dPt>
            <c:idx val="7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F-7BB7-4CDB-AA39-8263AC1D3A84}"/>
              </c:ext>
            </c:extLst>
          </c:dPt>
          <c:dPt>
            <c:idx val="8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1-7BB7-4CDB-AA39-8263AC1D3A84}"/>
              </c:ext>
            </c:extLst>
          </c:dPt>
          <c:dPt>
            <c:idx val="8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3-7BB7-4CDB-AA39-8263AC1D3A84}"/>
              </c:ext>
            </c:extLst>
          </c:dPt>
          <c:dPt>
            <c:idx val="8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5-7BB7-4CDB-AA39-8263AC1D3A84}"/>
              </c:ext>
            </c:extLst>
          </c:dPt>
          <c:dPt>
            <c:idx val="8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7-7BB7-4CDB-AA39-8263AC1D3A84}"/>
              </c:ext>
            </c:extLst>
          </c:dPt>
          <c:dPt>
            <c:idx val="8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9-7BB7-4CDB-AA39-8263AC1D3A84}"/>
              </c:ext>
            </c:extLst>
          </c:dPt>
          <c:dPt>
            <c:idx val="8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B-7BB7-4CDB-AA39-8263AC1D3A84}"/>
              </c:ext>
            </c:extLst>
          </c:dPt>
          <c:dPt>
            <c:idx val="8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D-7BB7-4CDB-AA39-8263AC1D3A84}"/>
              </c:ext>
            </c:extLst>
          </c:dPt>
          <c:dPt>
            <c:idx val="8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F-7BB7-4CDB-AA39-8263AC1D3A84}"/>
              </c:ext>
            </c:extLst>
          </c:dPt>
          <c:cat>
            <c:strLit>
              <c:ptCount val="88"/>
              <c:pt idx="0">
                <c:v>Turku</c:v>
              </c:pt>
              <c:pt idx="1">
                <c:v>Kauniainen</c:v>
              </c:pt>
              <c:pt idx="2">
                <c:v>Espoo</c:v>
              </c:pt>
              <c:pt idx="3">
                <c:v>Järvenpää</c:v>
              </c:pt>
              <c:pt idx="4">
                <c:v>Tampere</c:v>
              </c:pt>
              <c:pt idx="5">
                <c:v>Imatra</c:v>
              </c:pt>
              <c:pt idx="6">
                <c:v>Vaasa</c:v>
              </c:pt>
              <c:pt idx="7">
                <c:v>Kerava</c:v>
              </c:pt>
              <c:pt idx="8">
                <c:v>Joensuu</c:v>
              </c:pt>
              <c:pt idx="9">
                <c:v>Lahti</c:v>
              </c:pt>
              <c:pt idx="10">
                <c:v>Naantali</c:v>
              </c:pt>
              <c:pt idx="11">
                <c:v>Oulu</c:v>
              </c:pt>
              <c:pt idx="12">
                <c:v>Helsinki</c:v>
              </c:pt>
              <c:pt idx="13">
                <c:v>Jyväskylä</c:v>
              </c:pt>
              <c:pt idx="14">
                <c:v>Nokia</c:v>
              </c:pt>
              <c:pt idx="15">
                <c:v>Kirkkonummi</c:v>
              </c:pt>
              <c:pt idx="16">
                <c:v>Raisio</c:v>
              </c:pt>
              <c:pt idx="17">
                <c:v>Kaarina</c:v>
              </c:pt>
              <c:pt idx="18">
                <c:v>Pornainen</c:v>
              </c:pt>
              <c:pt idx="19">
                <c:v>--&gt;  Rauma</c:v>
              </c:pt>
              <c:pt idx="20">
                <c:v>Vantaa</c:v>
              </c:pt>
              <c:pt idx="21">
                <c:v>Lappeenranta</c:v>
              </c:pt>
              <c:pt idx="22">
                <c:v>Tuusula</c:v>
              </c:pt>
              <c:pt idx="23">
                <c:v>Kemi</c:v>
              </c:pt>
              <c:pt idx="24">
                <c:v>Pirkkala</c:v>
              </c:pt>
              <c:pt idx="25">
                <c:v>Nurmijärvi</c:v>
              </c:pt>
              <c:pt idx="26">
                <c:v>Ylöjärvi</c:v>
              </c:pt>
              <c:pt idx="27">
                <c:v>Kotka</c:v>
              </c:pt>
              <c:pt idx="28">
                <c:v>Kuopio</c:v>
              </c:pt>
              <c:pt idx="29">
                <c:v>Savonlinna</c:v>
              </c:pt>
              <c:pt idx="30">
                <c:v>Hanko</c:v>
              </c:pt>
              <c:pt idx="31">
                <c:v>Hyvinkää</c:v>
              </c:pt>
              <c:pt idx="32">
                <c:v>Forssa</c:v>
              </c:pt>
              <c:pt idx="33">
                <c:v>Parainen</c:v>
              </c:pt>
              <c:pt idx="34">
                <c:v>Uusikaupunki</c:v>
              </c:pt>
              <c:pt idx="35">
                <c:v>Masku</c:v>
              </c:pt>
              <c:pt idx="36">
                <c:v>Kangasala</c:v>
              </c:pt>
              <c:pt idx="37">
                <c:v>Lieto</c:v>
              </c:pt>
              <c:pt idx="38">
                <c:v>Hämeenlinna</c:v>
              </c:pt>
              <c:pt idx="39">
                <c:v>Kajaani</c:v>
              </c:pt>
              <c:pt idx="40">
                <c:v>Riihimäki</c:v>
              </c:pt>
              <c:pt idx="41">
                <c:v>Mikkeli</c:v>
              </c:pt>
              <c:pt idx="42">
                <c:v>Kokkola</c:v>
              </c:pt>
              <c:pt idx="43">
                <c:v>Vihti</c:v>
              </c:pt>
              <c:pt idx="44">
                <c:v>Kouvola</c:v>
              </c:pt>
              <c:pt idx="45">
                <c:v>Lohja</c:v>
              </c:pt>
              <c:pt idx="46">
                <c:v>Varkaus</c:v>
              </c:pt>
              <c:pt idx="47">
                <c:v>Ylivieska</c:v>
              </c:pt>
              <c:pt idx="48">
                <c:v>Rusko</c:v>
              </c:pt>
              <c:pt idx="49">
                <c:v>Seinäjoki</c:v>
              </c:pt>
              <c:pt idx="50">
                <c:v>Sipoo</c:v>
              </c:pt>
              <c:pt idx="51">
                <c:v>Iisalmi</c:v>
              </c:pt>
              <c:pt idx="52">
                <c:v>Hollola</c:v>
              </c:pt>
              <c:pt idx="53">
                <c:v>Karkkila</c:v>
              </c:pt>
              <c:pt idx="54">
                <c:v>Lempäälä</c:v>
              </c:pt>
              <c:pt idx="55">
                <c:v>Kemiönsaari</c:v>
              </c:pt>
              <c:pt idx="56">
                <c:v>Hamina</c:v>
              </c:pt>
              <c:pt idx="57">
                <c:v>Hausjärvi</c:v>
              </c:pt>
              <c:pt idx="58">
                <c:v>Äänekoski</c:v>
              </c:pt>
              <c:pt idx="59">
                <c:v>Suomussalmi</c:v>
              </c:pt>
              <c:pt idx="60">
                <c:v>Paimio</c:v>
              </c:pt>
              <c:pt idx="61">
                <c:v>Nousiainen</c:v>
              </c:pt>
              <c:pt idx="62">
                <c:v>Ilomantsi</c:v>
              </c:pt>
              <c:pt idx="63">
                <c:v>Salo</c:v>
              </c:pt>
              <c:pt idx="64">
                <c:v>Loviisa</c:v>
              </c:pt>
              <c:pt idx="65">
                <c:v>Sastamala</c:v>
              </c:pt>
              <c:pt idx="66">
                <c:v>Hämeenkyrö</c:v>
              </c:pt>
              <c:pt idx="67">
                <c:v>Janakkala</c:v>
              </c:pt>
              <c:pt idx="68">
                <c:v>Orivesi</c:v>
              </c:pt>
              <c:pt idx="69">
                <c:v>Aura</c:v>
              </c:pt>
              <c:pt idx="70">
                <c:v>Suonenjoki</c:v>
              </c:pt>
              <c:pt idx="71">
                <c:v>Mäntsälä</c:v>
              </c:pt>
              <c:pt idx="72">
                <c:v>Sauvo</c:v>
              </c:pt>
              <c:pt idx="73">
                <c:v>Orimattila</c:v>
              </c:pt>
              <c:pt idx="74">
                <c:v>Kuhmoinen</c:v>
              </c:pt>
              <c:pt idx="75">
                <c:v>Padasjoki</c:v>
              </c:pt>
              <c:pt idx="76">
                <c:v>Lapua</c:v>
              </c:pt>
              <c:pt idx="77">
                <c:v>Laitila</c:v>
              </c:pt>
              <c:pt idx="78">
                <c:v>Jokioinen</c:v>
              </c:pt>
              <c:pt idx="79">
                <c:v>Mynämäki</c:v>
              </c:pt>
              <c:pt idx="80">
                <c:v>Iitti</c:v>
              </c:pt>
              <c:pt idx="81">
                <c:v>Ikaalinen</c:v>
              </c:pt>
              <c:pt idx="82">
                <c:v>Ilmajoki</c:v>
              </c:pt>
              <c:pt idx="83">
                <c:v>Somero</c:v>
              </c:pt>
              <c:pt idx="84">
                <c:v>Loimaa</c:v>
              </c:pt>
              <c:pt idx="85">
                <c:v>Luumäki</c:v>
              </c:pt>
              <c:pt idx="86">
                <c:v>Punkalaidun</c:v>
              </c:pt>
              <c:pt idx="87">
                <c:v>Oripää</c:v>
              </c:pt>
            </c:strLit>
          </c:cat>
          <c:val>
            <c:numLit>
              <c:formatCode>General</c:formatCode>
              <c:ptCount val="88"/>
              <c:pt idx="0">
                <c:v>0.21835580468177795</c:v>
              </c:pt>
              <c:pt idx="1">
                <c:v>0.16852451860904694</c:v>
              </c:pt>
              <c:pt idx="2">
                <c:v>0.27878439426422119</c:v>
              </c:pt>
              <c:pt idx="3">
                <c:v>0.12380616366863251</c:v>
              </c:pt>
              <c:pt idx="4">
                <c:v>0.2256913036108017</c:v>
              </c:pt>
              <c:pt idx="5">
                <c:v>0.13923773169517517</c:v>
              </c:pt>
              <c:pt idx="6">
                <c:v>0.2528759241104126</c:v>
              </c:pt>
              <c:pt idx="7">
                <c:v>0.15803636610507965</c:v>
              </c:pt>
              <c:pt idx="8">
                <c:v>0.15241840481758118</c:v>
              </c:pt>
              <c:pt idx="9">
                <c:v>0.18263795971870422</c:v>
              </c:pt>
              <c:pt idx="10">
                <c:v>0.44935142993927002</c:v>
              </c:pt>
              <c:pt idx="11">
                <c:v>0.1658778190612793</c:v>
              </c:pt>
              <c:pt idx="12">
                <c:v>0.23722703754901886</c:v>
              </c:pt>
              <c:pt idx="13">
                <c:v>0.2086380273103714</c:v>
              </c:pt>
              <c:pt idx="14">
                <c:v>0.1196630671620369</c:v>
              </c:pt>
              <c:pt idx="15">
                <c:v>0.18457628786563873</c:v>
              </c:pt>
              <c:pt idx="16">
                <c:v>0.17607726156711578</c:v>
              </c:pt>
              <c:pt idx="17">
                <c:v>0.13605137169361115</c:v>
              </c:pt>
              <c:pt idx="18">
                <c:v>9.6429325640201569E-2</c:v>
              </c:pt>
              <c:pt idx="19">
                <c:v>0.16863322257995605</c:v>
              </c:pt>
              <c:pt idx="20">
                <c:v>0.22276453673839569</c:v>
              </c:pt>
              <c:pt idx="21">
                <c:v>0.20670439302921295</c:v>
              </c:pt>
              <c:pt idx="22">
                <c:v>5.1879968494176865E-2</c:v>
              </c:pt>
              <c:pt idx="23">
                <c:v>0.17181012034416199</c:v>
              </c:pt>
              <c:pt idx="24">
                <c:v>0.13780197501182556</c:v>
              </c:pt>
              <c:pt idx="25">
                <c:v>9.6800327301025391E-2</c:v>
              </c:pt>
              <c:pt idx="26">
                <c:v>0.12653654813766479</c:v>
              </c:pt>
              <c:pt idx="27">
                <c:v>0.16096822917461395</c:v>
              </c:pt>
              <c:pt idx="28">
                <c:v>0.19614560902118683</c:v>
              </c:pt>
              <c:pt idx="29">
                <c:v>0.14397220313549042</c:v>
              </c:pt>
              <c:pt idx="30">
                <c:v>0.13808573782444</c:v>
              </c:pt>
              <c:pt idx="31">
                <c:v>0.17942020297050476</c:v>
              </c:pt>
              <c:pt idx="32">
                <c:v>0.1804739236831665</c:v>
              </c:pt>
              <c:pt idx="33">
                <c:v>0.23428413271903992</c:v>
              </c:pt>
              <c:pt idx="34">
                <c:v>0.19509707391262054</c:v>
              </c:pt>
              <c:pt idx="35">
                <c:v>0.12176754325628281</c:v>
              </c:pt>
              <c:pt idx="36">
                <c:v>0.15793168544769287</c:v>
              </c:pt>
              <c:pt idx="37">
                <c:v>7.7831648290157318E-2</c:v>
              </c:pt>
              <c:pt idx="38">
                <c:v>0.22621062397956848</c:v>
              </c:pt>
              <c:pt idx="39">
                <c:v>0.18592721223831177</c:v>
              </c:pt>
              <c:pt idx="40">
                <c:v>0.23566506803035736</c:v>
              </c:pt>
              <c:pt idx="41">
                <c:v>0.21630816161632538</c:v>
              </c:pt>
              <c:pt idx="42">
                <c:v>0.17499646544456482</c:v>
              </c:pt>
              <c:pt idx="43">
                <c:v>0.12416648119688034</c:v>
              </c:pt>
              <c:pt idx="44">
                <c:v>0.21800564229488373</c:v>
              </c:pt>
              <c:pt idx="45">
                <c:v>0.16176709532737732</c:v>
              </c:pt>
              <c:pt idx="46">
                <c:v>2.7448510751128197E-2</c:v>
              </c:pt>
              <c:pt idx="47">
                <c:v>0.21296544373035431</c:v>
              </c:pt>
              <c:pt idx="48">
                <c:v>7.634938508272171E-2</c:v>
              </c:pt>
              <c:pt idx="49">
                <c:v>0.19700269401073456</c:v>
              </c:pt>
              <c:pt idx="50">
                <c:v>0.21719260513782501</c:v>
              </c:pt>
              <c:pt idx="51">
                <c:v>0.16241914033889771</c:v>
              </c:pt>
              <c:pt idx="52">
                <c:v>0.13330532610416412</c:v>
              </c:pt>
              <c:pt idx="53">
                <c:v>0.12952882051467896</c:v>
              </c:pt>
              <c:pt idx="54">
                <c:v>0.14207664132118225</c:v>
              </c:pt>
              <c:pt idx="55">
                <c:v>0.2653752863407135</c:v>
              </c:pt>
              <c:pt idx="56">
                <c:v>0.89541363716125488</c:v>
              </c:pt>
              <c:pt idx="57">
                <c:v>6.2271609902381897E-2</c:v>
              </c:pt>
              <c:pt idx="58">
                <c:v>7.9101935029029846E-2</c:v>
              </c:pt>
              <c:pt idx="59">
                <c:v>0.14044941961765289</c:v>
              </c:pt>
              <c:pt idx="60">
                <c:v>0.27781543135643005</c:v>
              </c:pt>
              <c:pt idx="61">
                <c:v>0.13405022025108337</c:v>
              </c:pt>
              <c:pt idx="62">
                <c:v>0.34725198149681091</c:v>
              </c:pt>
              <c:pt idx="63">
                <c:v>0.17002533376216888</c:v>
              </c:pt>
              <c:pt idx="64">
                <c:v>0.16680020093917847</c:v>
              </c:pt>
              <c:pt idx="65">
                <c:v>0.16290710866451263</c:v>
              </c:pt>
              <c:pt idx="66">
                <c:v>0.13723185658454895</c:v>
              </c:pt>
              <c:pt idx="67">
                <c:v>0.12845624983310699</c:v>
              </c:pt>
              <c:pt idx="68">
                <c:v>0.18755754828453064</c:v>
              </c:pt>
              <c:pt idx="69">
                <c:v>0.11262215673923492</c:v>
              </c:pt>
              <c:pt idx="70">
                <c:v>0.18475461006164551</c:v>
              </c:pt>
              <c:pt idx="71">
                <c:v>0.19867789745330811</c:v>
              </c:pt>
              <c:pt idx="72">
                <c:v>0.17328347265720367</c:v>
              </c:pt>
              <c:pt idx="73">
                <c:v>0.16842107474803925</c:v>
              </c:pt>
              <c:pt idx="74">
                <c:v>0.32659816741943359</c:v>
              </c:pt>
              <c:pt idx="75">
                <c:v>0.26199096441268921</c:v>
              </c:pt>
              <c:pt idx="76">
                <c:v>0.17212645709514618</c:v>
              </c:pt>
              <c:pt idx="77">
                <c:v>9.4277262687683105E-2</c:v>
              </c:pt>
              <c:pt idx="78">
                <c:v>9.9060267210006714E-2</c:v>
              </c:pt>
              <c:pt idx="79">
                <c:v>0.16863782703876495</c:v>
              </c:pt>
              <c:pt idx="80">
                <c:v>0.15096600353717804</c:v>
              </c:pt>
              <c:pt idx="81">
                <c:v>0.25972175598144531</c:v>
              </c:pt>
              <c:pt idx="82">
                <c:v>0.16317710280418396</c:v>
              </c:pt>
              <c:pt idx="83">
                <c:v>0.13410145044326782</c:v>
              </c:pt>
              <c:pt idx="84">
                <c:v>0.15658323466777802</c:v>
              </c:pt>
              <c:pt idx="85">
                <c:v>0.28765520453453064</c:v>
              </c:pt>
              <c:pt idx="86">
                <c:v>0.20396500825881958</c:v>
              </c:pt>
              <c:pt idx="87">
                <c:v>0.53617781400680542</c:v>
              </c:pt>
            </c:numLit>
          </c:val>
          <c:extLst>
            <c:ext xmlns:c16="http://schemas.microsoft.com/office/drawing/2014/chart" uri="{C3380CC4-5D6E-409C-BE32-E72D297353CC}">
              <c16:uniqueId val="{000000B0-7BB7-4CDB-AA39-8263AC1D3A84}"/>
            </c:ext>
          </c:extLst>
        </c:ser>
        <c:ser>
          <c:idx val="1"/>
          <c:order val="1"/>
          <c:tx>
            <c:v>Sähkölämmitys</c:v>
          </c:tx>
          <c:spPr>
            <a:solidFill>
              <a:srgbClr val="66CC00"/>
            </a:solidFill>
          </c:spPr>
          <c:invertIfNegative val="0"/>
          <c:dPt>
            <c:idx val="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2-7BB7-4CDB-AA39-8263AC1D3A84}"/>
              </c:ext>
            </c:extLst>
          </c:dPt>
          <c:dPt>
            <c:idx val="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4-7BB7-4CDB-AA39-8263AC1D3A84}"/>
              </c:ext>
            </c:extLst>
          </c:dPt>
          <c:dPt>
            <c:idx val="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6-7BB7-4CDB-AA39-8263AC1D3A84}"/>
              </c:ext>
            </c:extLst>
          </c:dPt>
          <c:dPt>
            <c:idx val="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8-7BB7-4CDB-AA39-8263AC1D3A84}"/>
              </c:ext>
            </c:extLst>
          </c:dPt>
          <c:dPt>
            <c:idx val="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A-7BB7-4CDB-AA39-8263AC1D3A84}"/>
              </c:ext>
            </c:extLst>
          </c:dPt>
          <c:dPt>
            <c:idx val="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C-7BB7-4CDB-AA39-8263AC1D3A84}"/>
              </c:ext>
            </c:extLst>
          </c:dPt>
          <c:dPt>
            <c:idx val="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E-7BB7-4CDB-AA39-8263AC1D3A84}"/>
              </c:ext>
            </c:extLst>
          </c:dPt>
          <c:dPt>
            <c:idx val="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0-7BB7-4CDB-AA39-8263AC1D3A84}"/>
              </c:ext>
            </c:extLst>
          </c:dPt>
          <c:dPt>
            <c:idx val="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2-7BB7-4CDB-AA39-8263AC1D3A84}"/>
              </c:ext>
            </c:extLst>
          </c:dPt>
          <c:dPt>
            <c:idx val="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4-7BB7-4CDB-AA39-8263AC1D3A84}"/>
              </c:ext>
            </c:extLst>
          </c:dPt>
          <c:dPt>
            <c:idx val="1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6-7BB7-4CDB-AA39-8263AC1D3A84}"/>
              </c:ext>
            </c:extLst>
          </c:dPt>
          <c:dPt>
            <c:idx val="1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8-7BB7-4CDB-AA39-8263AC1D3A84}"/>
              </c:ext>
            </c:extLst>
          </c:dPt>
          <c:dPt>
            <c:idx val="1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A-7BB7-4CDB-AA39-8263AC1D3A84}"/>
              </c:ext>
            </c:extLst>
          </c:dPt>
          <c:dPt>
            <c:idx val="1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C-7BB7-4CDB-AA39-8263AC1D3A84}"/>
              </c:ext>
            </c:extLst>
          </c:dPt>
          <c:dPt>
            <c:idx val="1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E-7BB7-4CDB-AA39-8263AC1D3A84}"/>
              </c:ext>
            </c:extLst>
          </c:dPt>
          <c:dPt>
            <c:idx val="1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0-7BB7-4CDB-AA39-8263AC1D3A84}"/>
              </c:ext>
            </c:extLst>
          </c:dPt>
          <c:dPt>
            <c:idx val="1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2-7BB7-4CDB-AA39-8263AC1D3A84}"/>
              </c:ext>
            </c:extLst>
          </c:dPt>
          <c:dPt>
            <c:idx val="1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4-7BB7-4CDB-AA39-8263AC1D3A84}"/>
              </c:ext>
            </c:extLst>
          </c:dPt>
          <c:dPt>
            <c:idx val="1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6-7BB7-4CDB-AA39-8263AC1D3A84}"/>
              </c:ext>
            </c:extLst>
          </c:dPt>
          <c:dPt>
            <c:idx val="19"/>
            <c:invertIfNegative val="0"/>
            <c:bubble3D val="0"/>
            <c:spPr>
              <a:solidFill>
                <a:srgbClr val="66CC00"/>
              </a:solidFill>
              <a:ln w="25400">
                <a:solidFill>
                  <a:srgbClr val="000000"/>
                </a:solidFill>
                <a:prstDash val="solid"/>
              </a:ln>
              <a:effectLst/>
            </c:spPr>
            <c:extLst>
              <c:ext xmlns:c16="http://schemas.microsoft.com/office/drawing/2014/chart" uri="{C3380CC4-5D6E-409C-BE32-E72D297353CC}">
                <c16:uniqueId val="{000000D8-7BB7-4CDB-AA39-8263AC1D3A84}"/>
              </c:ext>
            </c:extLst>
          </c:dPt>
          <c:dPt>
            <c:idx val="2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A-7BB7-4CDB-AA39-8263AC1D3A84}"/>
              </c:ext>
            </c:extLst>
          </c:dPt>
          <c:dPt>
            <c:idx val="2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C-7BB7-4CDB-AA39-8263AC1D3A84}"/>
              </c:ext>
            </c:extLst>
          </c:dPt>
          <c:dPt>
            <c:idx val="2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E-7BB7-4CDB-AA39-8263AC1D3A84}"/>
              </c:ext>
            </c:extLst>
          </c:dPt>
          <c:dPt>
            <c:idx val="2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0-7BB7-4CDB-AA39-8263AC1D3A84}"/>
              </c:ext>
            </c:extLst>
          </c:dPt>
          <c:dPt>
            <c:idx val="2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2-7BB7-4CDB-AA39-8263AC1D3A84}"/>
              </c:ext>
            </c:extLst>
          </c:dPt>
          <c:dPt>
            <c:idx val="2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4-7BB7-4CDB-AA39-8263AC1D3A84}"/>
              </c:ext>
            </c:extLst>
          </c:dPt>
          <c:dPt>
            <c:idx val="2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6-7BB7-4CDB-AA39-8263AC1D3A84}"/>
              </c:ext>
            </c:extLst>
          </c:dPt>
          <c:dPt>
            <c:idx val="2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8-7BB7-4CDB-AA39-8263AC1D3A84}"/>
              </c:ext>
            </c:extLst>
          </c:dPt>
          <c:dPt>
            <c:idx val="2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A-7BB7-4CDB-AA39-8263AC1D3A84}"/>
              </c:ext>
            </c:extLst>
          </c:dPt>
          <c:dPt>
            <c:idx val="2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C-7BB7-4CDB-AA39-8263AC1D3A84}"/>
              </c:ext>
            </c:extLst>
          </c:dPt>
          <c:dPt>
            <c:idx val="3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E-7BB7-4CDB-AA39-8263AC1D3A84}"/>
              </c:ext>
            </c:extLst>
          </c:dPt>
          <c:dPt>
            <c:idx val="3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0-7BB7-4CDB-AA39-8263AC1D3A84}"/>
              </c:ext>
            </c:extLst>
          </c:dPt>
          <c:dPt>
            <c:idx val="3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2-7BB7-4CDB-AA39-8263AC1D3A84}"/>
              </c:ext>
            </c:extLst>
          </c:dPt>
          <c:dPt>
            <c:idx val="3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4-7BB7-4CDB-AA39-8263AC1D3A84}"/>
              </c:ext>
            </c:extLst>
          </c:dPt>
          <c:dPt>
            <c:idx val="3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6-7BB7-4CDB-AA39-8263AC1D3A84}"/>
              </c:ext>
            </c:extLst>
          </c:dPt>
          <c:dPt>
            <c:idx val="3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8-7BB7-4CDB-AA39-8263AC1D3A84}"/>
              </c:ext>
            </c:extLst>
          </c:dPt>
          <c:dPt>
            <c:idx val="3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A-7BB7-4CDB-AA39-8263AC1D3A84}"/>
              </c:ext>
            </c:extLst>
          </c:dPt>
          <c:dPt>
            <c:idx val="3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C-7BB7-4CDB-AA39-8263AC1D3A84}"/>
              </c:ext>
            </c:extLst>
          </c:dPt>
          <c:dPt>
            <c:idx val="3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E-7BB7-4CDB-AA39-8263AC1D3A84}"/>
              </c:ext>
            </c:extLst>
          </c:dPt>
          <c:dPt>
            <c:idx val="3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0-7BB7-4CDB-AA39-8263AC1D3A84}"/>
              </c:ext>
            </c:extLst>
          </c:dPt>
          <c:dPt>
            <c:idx val="4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2-7BB7-4CDB-AA39-8263AC1D3A84}"/>
              </c:ext>
            </c:extLst>
          </c:dPt>
          <c:dPt>
            <c:idx val="4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4-7BB7-4CDB-AA39-8263AC1D3A84}"/>
              </c:ext>
            </c:extLst>
          </c:dPt>
          <c:dPt>
            <c:idx val="4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6-7BB7-4CDB-AA39-8263AC1D3A84}"/>
              </c:ext>
            </c:extLst>
          </c:dPt>
          <c:dPt>
            <c:idx val="4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8-7BB7-4CDB-AA39-8263AC1D3A84}"/>
              </c:ext>
            </c:extLst>
          </c:dPt>
          <c:dPt>
            <c:idx val="4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A-7BB7-4CDB-AA39-8263AC1D3A84}"/>
              </c:ext>
            </c:extLst>
          </c:dPt>
          <c:dPt>
            <c:idx val="4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C-7BB7-4CDB-AA39-8263AC1D3A84}"/>
              </c:ext>
            </c:extLst>
          </c:dPt>
          <c:dPt>
            <c:idx val="4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E-7BB7-4CDB-AA39-8263AC1D3A84}"/>
              </c:ext>
            </c:extLst>
          </c:dPt>
          <c:dPt>
            <c:idx val="4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0-7BB7-4CDB-AA39-8263AC1D3A84}"/>
              </c:ext>
            </c:extLst>
          </c:dPt>
          <c:dPt>
            <c:idx val="4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2-7BB7-4CDB-AA39-8263AC1D3A84}"/>
              </c:ext>
            </c:extLst>
          </c:dPt>
          <c:dPt>
            <c:idx val="4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4-7BB7-4CDB-AA39-8263AC1D3A84}"/>
              </c:ext>
            </c:extLst>
          </c:dPt>
          <c:dPt>
            <c:idx val="5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6-7BB7-4CDB-AA39-8263AC1D3A84}"/>
              </c:ext>
            </c:extLst>
          </c:dPt>
          <c:dPt>
            <c:idx val="5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8-7BB7-4CDB-AA39-8263AC1D3A84}"/>
              </c:ext>
            </c:extLst>
          </c:dPt>
          <c:dPt>
            <c:idx val="5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A-7BB7-4CDB-AA39-8263AC1D3A84}"/>
              </c:ext>
            </c:extLst>
          </c:dPt>
          <c:dPt>
            <c:idx val="5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C-7BB7-4CDB-AA39-8263AC1D3A84}"/>
              </c:ext>
            </c:extLst>
          </c:dPt>
          <c:dPt>
            <c:idx val="5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E-7BB7-4CDB-AA39-8263AC1D3A84}"/>
              </c:ext>
            </c:extLst>
          </c:dPt>
          <c:dPt>
            <c:idx val="5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0-7BB7-4CDB-AA39-8263AC1D3A84}"/>
              </c:ext>
            </c:extLst>
          </c:dPt>
          <c:dPt>
            <c:idx val="5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2-7BB7-4CDB-AA39-8263AC1D3A84}"/>
              </c:ext>
            </c:extLst>
          </c:dPt>
          <c:dPt>
            <c:idx val="5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4-7BB7-4CDB-AA39-8263AC1D3A84}"/>
              </c:ext>
            </c:extLst>
          </c:dPt>
          <c:dPt>
            <c:idx val="5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6-7BB7-4CDB-AA39-8263AC1D3A84}"/>
              </c:ext>
            </c:extLst>
          </c:dPt>
          <c:dPt>
            <c:idx val="5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8-7BB7-4CDB-AA39-8263AC1D3A84}"/>
              </c:ext>
            </c:extLst>
          </c:dPt>
          <c:dPt>
            <c:idx val="6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A-7BB7-4CDB-AA39-8263AC1D3A84}"/>
              </c:ext>
            </c:extLst>
          </c:dPt>
          <c:dPt>
            <c:idx val="6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C-7BB7-4CDB-AA39-8263AC1D3A84}"/>
              </c:ext>
            </c:extLst>
          </c:dPt>
          <c:dPt>
            <c:idx val="6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E-7BB7-4CDB-AA39-8263AC1D3A84}"/>
              </c:ext>
            </c:extLst>
          </c:dPt>
          <c:dPt>
            <c:idx val="6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0-7BB7-4CDB-AA39-8263AC1D3A84}"/>
              </c:ext>
            </c:extLst>
          </c:dPt>
          <c:dPt>
            <c:idx val="6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2-7BB7-4CDB-AA39-8263AC1D3A84}"/>
              </c:ext>
            </c:extLst>
          </c:dPt>
          <c:dPt>
            <c:idx val="6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4-7BB7-4CDB-AA39-8263AC1D3A84}"/>
              </c:ext>
            </c:extLst>
          </c:dPt>
          <c:dPt>
            <c:idx val="6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6-7BB7-4CDB-AA39-8263AC1D3A84}"/>
              </c:ext>
            </c:extLst>
          </c:dPt>
          <c:dPt>
            <c:idx val="6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8-7BB7-4CDB-AA39-8263AC1D3A84}"/>
              </c:ext>
            </c:extLst>
          </c:dPt>
          <c:dPt>
            <c:idx val="6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A-7BB7-4CDB-AA39-8263AC1D3A84}"/>
              </c:ext>
            </c:extLst>
          </c:dPt>
          <c:dPt>
            <c:idx val="6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C-7BB7-4CDB-AA39-8263AC1D3A84}"/>
              </c:ext>
            </c:extLst>
          </c:dPt>
          <c:dPt>
            <c:idx val="7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E-7BB7-4CDB-AA39-8263AC1D3A84}"/>
              </c:ext>
            </c:extLst>
          </c:dPt>
          <c:dPt>
            <c:idx val="7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0-7BB7-4CDB-AA39-8263AC1D3A84}"/>
              </c:ext>
            </c:extLst>
          </c:dPt>
          <c:dPt>
            <c:idx val="7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2-7BB7-4CDB-AA39-8263AC1D3A84}"/>
              </c:ext>
            </c:extLst>
          </c:dPt>
          <c:dPt>
            <c:idx val="7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4-7BB7-4CDB-AA39-8263AC1D3A84}"/>
              </c:ext>
            </c:extLst>
          </c:dPt>
          <c:dPt>
            <c:idx val="7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6-7BB7-4CDB-AA39-8263AC1D3A84}"/>
              </c:ext>
            </c:extLst>
          </c:dPt>
          <c:dPt>
            <c:idx val="7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8-7BB7-4CDB-AA39-8263AC1D3A84}"/>
              </c:ext>
            </c:extLst>
          </c:dPt>
          <c:dPt>
            <c:idx val="7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A-7BB7-4CDB-AA39-8263AC1D3A84}"/>
              </c:ext>
            </c:extLst>
          </c:dPt>
          <c:dPt>
            <c:idx val="7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C-7BB7-4CDB-AA39-8263AC1D3A84}"/>
              </c:ext>
            </c:extLst>
          </c:dPt>
          <c:dPt>
            <c:idx val="7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E-7BB7-4CDB-AA39-8263AC1D3A84}"/>
              </c:ext>
            </c:extLst>
          </c:dPt>
          <c:dPt>
            <c:idx val="7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0-7BB7-4CDB-AA39-8263AC1D3A84}"/>
              </c:ext>
            </c:extLst>
          </c:dPt>
          <c:dPt>
            <c:idx val="8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2-7BB7-4CDB-AA39-8263AC1D3A84}"/>
              </c:ext>
            </c:extLst>
          </c:dPt>
          <c:dPt>
            <c:idx val="8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4-7BB7-4CDB-AA39-8263AC1D3A84}"/>
              </c:ext>
            </c:extLst>
          </c:dPt>
          <c:dPt>
            <c:idx val="8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6-7BB7-4CDB-AA39-8263AC1D3A84}"/>
              </c:ext>
            </c:extLst>
          </c:dPt>
          <c:dPt>
            <c:idx val="8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8-7BB7-4CDB-AA39-8263AC1D3A84}"/>
              </c:ext>
            </c:extLst>
          </c:dPt>
          <c:dPt>
            <c:idx val="8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A-7BB7-4CDB-AA39-8263AC1D3A84}"/>
              </c:ext>
            </c:extLst>
          </c:dPt>
          <c:dPt>
            <c:idx val="8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C-7BB7-4CDB-AA39-8263AC1D3A84}"/>
              </c:ext>
            </c:extLst>
          </c:dPt>
          <c:dPt>
            <c:idx val="8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E-7BB7-4CDB-AA39-8263AC1D3A84}"/>
              </c:ext>
            </c:extLst>
          </c:dPt>
          <c:dPt>
            <c:idx val="8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0-7BB7-4CDB-AA39-8263AC1D3A84}"/>
              </c:ext>
            </c:extLst>
          </c:dPt>
          <c:cat>
            <c:strLit>
              <c:ptCount val="88"/>
              <c:pt idx="0">
                <c:v>Turku</c:v>
              </c:pt>
              <c:pt idx="1">
                <c:v>Kauniainen</c:v>
              </c:pt>
              <c:pt idx="2">
                <c:v>Espoo</c:v>
              </c:pt>
              <c:pt idx="3">
                <c:v>Järvenpää</c:v>
              </c:pt>
              <c:pt idx="4">
                <c:v>Tampere</c:v>
              </c:pt>
              <c:pt idx="5">
                <c:v>Imatra</c:v>
              </c:pt>
              <c:pt idx="6">
                <c:v>Vaasa</c:v>
              </c:pt>
              <c:pt idx="7">
                <c:v>Kerava</c:v>
              </c:pt>
              <c:pt idx="8">
                <c:v>Joensuu</c:v>
              </c:pt>
              <c:pt idx="9">
                <c:v>Lahti</c:v>
              </c:pt>
              <c:pt idx="10">
                <c:v>Naantali</c:v>
              </c:pt>
              <c:pt idx="11">
                <c:v>Oulu</c:v>
              </c:pt>
              <c:pt idx="12">
                <c:v>Helsinki</c:v>
              </c:pt>
              <c:pt idx="13">
                <c:v>Jyväskylä</c:v>
              </c:pt>
              <c:pt idx="14">
                <c:v>Nokia</c:v>
              </c:pt>
              <c:pt idx="15">
                <c:v>Kirkkonummi</c:v>
              </c:pt>
              <c:pt idx="16">
                <c:v>Raisio</c:v>
              </c:pt>
              <c:pt idx="17">
                <c:v>Kaarina</c:v>
              </c:pt>
              <c:pt idx="18">
                <c:v>Pornainen</c:v>
              </c:pt>
              <c:pt idx="19">
                <c:v>--&gt;  Rauma</c:v>
              </c:pt>
              <c:pt idx="20">
                <c:v>Vantaa</c:v>
              </c:pt>
              <c:pt idx="21">
                <c:v>Lappeenranta</c:v>
              </c:pt>
              <c:pt idx="22">
                <c:v>Tuusula</c:v>
              </c:pt>
              <c:pt idx="23">
                <c:v>Kemi</c:v>
              </c:pt>
              <c:pt idx="24">
                <c:v>Pirkkala</c:v>
              </c:pt>
              <c:pt idx="25">
                <c:v>Nurmijärvi</c:v>
              </c:pt>
              <c:pt idx="26">
                <c:v>Ylöjärvi</c:v>
              </c:pt>
              <c:pt idx="27">
                <c:v>Kotka</c:v>
              </c:pt>
              <c:pt idx="28">
                <c:v>Kuopio</c:v>
              </c:pt>
              <c:pt idx="29">
                <c:v>Savonlinna</c:v>
              </c:pt>
              <c:pt idx="30">
                <c:v>Hanko</c:v>
              </c:pt>
              <c:pt idx="31">
                <c:v>Hyvinkää</c:v>
              </c:pt>
              <c:pt idx="32">
                <c:v>Forssa</c:v>
              </c:pt>
              <c:pt idx="33">
                <c:v>Parainen</c:v>
              </c:pt>
              <c:pt idx="34">
                <c:v>Uusikaupunki</c:v>
              </c:pt>
              <c:pt idx="35">
                <c:v>Masku</c:v>
              </c:pt>
              <c:pt idx="36">
                <c:v>Kangasala</c:v>
              </c:pt>
              <c:pt idx="37">
                <c:v>Lieto</c:v>
              </c:pt>
              <c:pt idx="38">
                <c:v>Hämeenlinna</c:v>
              </c:pt>
              <c:pt idx="39">
                <c:v>Kajaani</c:v>
              </c:pt>
              <c:pt idx="40">
                <c:v>Riihimäki</c:v>
              </c:pt>
              <c:pt idx="41">
                <c:v>Mikkeli</c:v>
              </c:pt>
              <c:pt idx="42">
                <c:v>Kokkola</c:v>
              </c:pt>
              <c:pt idx="43">
                <c:v>Vihti</c:v>
              </c:pt>
              <c:pt idx="44">
                <c:v>Kouvola</c:v>
              </c:pt>
              <c:pt idx="45">
                <c:v>Lohja</c:v>
              </c:pt>
              <c:pt idx="46">
                <c:v>Varkaus</c:v>
              </c:pt>
              <c:pt idx="47">
                <c:v>Ylivieska</c:v>
              </c:pt>
              <c:pt idx="48">
                <c:v>Rusko</c:v>
              </c:pt>
              <c:pt idx="49">
                <c:v>Seinäjoki</c:v>
              </c:pt>
              <c:pt idx="50">
                <c:v>Sipoo</c:v>
              </c:pt>
              <c:pt idx="51">
                <c:v>Iisalmi</c:v>
              </c:pt>
              <c:pt idx="52">
                <c:v>Hollola</c:v>
              </c:pt>
              <c:pt idx="53">
                <c:v>Karkkila</c:v>
              </c:pt>
              <c:pt idx="54">
                <c:v>Lempäälä</c:v>
              </c:pt>
              <c:pt idx="55">
                <c:v>Kemiönsaari</c:v>
              </c:pt>
              <c:pt idx="56">
                <c:v>Hamina</c:v>
              </c:pt>
              <c:pt idx="57">
                <c:v>Hausjärvi</c:v>
              </c:pt>
              <c:pt idx="58">
                <c:v>Äänekoski</c:v>
              </c:pt>
              <c:pt idx="59">
                <c:v>Suomussalmi</c:v>
              </c:pt>
              <c:pt idx="60">
                <c:v>Paimio</c:v>
              </c:pt>
              <c:pt idx="61">
                <c:v>Nousiainen</c:v>
              </c:pt>
              <c:pt idx="62">
                <c:v>Ilomantsi</c:v>
              </c:pt>
              <c:pt idx="63">
                <c:v>Salo</c:v>
              </c:pt>
              <c:pt idx="64">
                <c:v>Loviisa</c:v>
              </c:pt>
              <c:pt idx="65">
                <c:v>Sastamala</c:v>
              </c:pt>
              <c:pt idx="66">
                <c:v>Hämeenkyrö</c:v>
              </c:pt>
              <c:pt idx="67">
                <c:v>Janakkala</c:v>
              </c:pt>
              <c:pt idx="68">
                <c:v>Orivesi</c:v>
              </c:pt>
              <c:pt idx="69">
                <c:v>Aura</c:v>
              </c:pt>
              <c:pt idx="70">
                <c:v>Suonenjoki</c:v>
              </c:pt>
              <c:pt idx="71">
                <c:v>Mäntsälä</c:v>
              </c:pt>
              <c:pt idx="72">
                <c:v>Sauvo</c:v>
              </c:pt>
              <c:pt idx="73">
                <c:v>Orimattila</c:v>
              </c:pt>
              <c:pt idx="74">
                <c:v>Kuhmoinen</c:v>
              </c:pt>
              <c:pt idx="75">
                <c:v>Padasjoki</c:v>
              </c:pt>
              <c:pt idx="76">
                <c:v>Lapua</c:v>
              </c:pt>
              <c:pt idx="77">
                <c:v>Laitila</c:v>
              </c:pt>
              <c:pt idx="78">
                <c:v>Jokioinen</c:v>
              </c:pt>
              <c:pt idx="79">
                <c:v>Mynämäki</c:v>
              </c:pt>
              <c:pt idx="80">
                <c:v>Iitti</c:v>
              </c:pt>
              <c:pt idx="81">
                <c:v>Ikaalinen</c:v>
              </c:pt>
              <c:pt idx="82">
                <c:v>Ilmajoki</c:v>
              </c:pt>
              <c:pt idx="83">
                <c:v>Somero</c:v>
              </c:pt>
              <c:pt idx="84">
                <c:v>Loimaa</c:v>
              </c:pt>
              <c:pt idx="85">
                <c:v>Luumäki</c:v>
              </c:pt>
              <c:pt idx="86">
                <c:v>Punkalaidun</c:v>
              </c:pt>
              <c:pt idx="87">
                <c:v>Oripää</c:v>
              </c:pt>
            </c:strLit>
          </c:cat>
          <c:val>
            <c:numLit>
              <c:formatCode>General</c:formatCode>
              <c:ptCount val="88"/>
              <c:pt idx="0">
                <c:v>4.9777813255786896E-2</c:v>
              </c:pt>
              <c:pt idx="1">
                <c:v>5.5279050022363663E-2</c:v>
              </c:pt>
              <c:pt idx="2">
                <c:v>6.5568223595619202E-2</c:v>
              </c:pt>
              <c:pt idx="3">
                <c:v>0.12203323841094971</c:v>
              </c:pt>
              <c:pt idx="4">
                <c:v>4.3768331408500671E-2</c:v>
              </c:pt>
              <c:pt idx="5">
                <c:v>0.17856587469577789</c:v>
              </c:pt>
              <c:pt idx="6">
                <c:v>8.7709888815879822E-2</c:v>
              </c:pt>
              <c:pt idx="7">
                <c:v>7.175319641828537E-2</c:v>
              </c:pt>
              <c:pt idx="8">
                <c:v>0.12874127924442291</c:v>
              </c:pt>
              <c:pt idx="9">
                <c:v>7.3015816509723663E-2</c:v>
              </c:pt>
              <c:pt idx="10">
                <c:v>0.14173564314842224</c:v>
              </c:pt>
              <c:pt idx="11">
                <c:v>9.5000624656677246E-2</c:v>
              </c:pt>
              <c:pt idx="12">
                <c:v>2.1322108805179596E-2</c:v>
              </c:pt>
              <c:pt idx="13">
                <c:v>7.2138033807277679E-2</c:v>
              </c:pt>
              <c:pt idx="14">
                <c:v>0.13623718917369843</c:v>
              </c:pt>
              <c:pt idx="15">
                <c:v>0.11598517745733261</c:v>
              </c:pt>
              <c:pt idx="16">
                <c:v>0.11317231506109238</c:v>
              </c:pt>
              <c:pt idx="17">
                <c:v>0.14071369171142578</c:v>
              </c:pt>
              <c:pt idx="18">
                <c:v>0.19549547135829926</c:v>
              </c:pt>
              <c:pt idx="19">
                <c:v>0.13856601715087891</c:v>
              </c:pt>
              <c:pt idx="20">
                <c:v>6.5361671149730682E-2</c:v>
              </c:pt>
              <c:pt idx="21">
                <c:v>8.4066890180110931E-2</c:v>
              </c:pt>
              <c:pt idx="22">
                <c:v>0.24652564525604248</c:v>
              </c:pt>
              <c:pt idx="23">
                <c:v>0.16714261472225189</c:v>
              </c:pt>
              <c:pt idx="24">
                <c:v>0.11825226247310638</c:v>
              </c:pt>
              <c:pt idx="25">
                <c:v>0.19121637940406799</c:v>
              </c:pt>
              <c:pt idx="26">
                <c:v>0.14921680092811584</c:v>
              </c:pt>
              <c:pt idx="27">
                <c:v>0.1616208404302597</c:v>
              </c:pt>
              <c:pt idx="28">
                <c:v>8.1732206046581268E-2</c:v>
              </c:pt>
              <c:pt idx="29">
                <c:v>0.21514995396137238</c:v>
              </c:pt>
              <c:pt idx="30">
                <c:v>0.30465042591094971</c:v>
              </c:pt>
              <c:pt idx="31">
                <c:v>9.6828840672969818E-2</c:v>
              </c:pt>
              <c:pt idx="32">
                <c:v>0.14673623442649841</c:v>
              </c:pt>
              <c:pt idx="33">
                <c:v>0.16769745945930481</c:v>
              </c:pt>
              <c:pt idx="34">
                <c:v>0.14930520951747894</c:v>
              </c:pt>
              <c:pt idx="35">
                <c:v>0.18298876285552979</c:v>
              </c:pt>
              <c:pt idx="36">
                <c:v>0.12046264111995697</c:v>
              </c:pt>
              <c:pt idx="37">
                <c:v>0.22120097279548645</c:v>
              </c:pt>
              <c:pt idx="38">
                <c:v>0.11134341359138489</c:v>
              </c:pt>
              <c:pt idx="39">
                <c:v>0.10742758214473724</c:v>
              </c:pt>
              <c:pt idx="40">
                <c:v>0.14848078787326813</c:v>
              </c:pt>
              <c:pt idx="41">
                <c:v>0.1173357367515564</c:v>
              </c:pt>
              <c:pt idx="42">
                <c:v>0.12651707231998444</c:v>
              </c:pt>
              <c:pt idx="43">
                <c:v>0.20799306035041809</c:v>
              </c:pt>
              <c:pt idx="44">
                <c:v>0.13471125066280365</c:v>
              </c:pt>
              <c:pt idx="45">
                <c:v>0.17272065579891205</c:v>
              </c:pt>
              <c:pt idx="46">
                <c:v>0.26449939608573914</c:v>
              </c:pt>
              <c:pt idx="47">
                <c:v>0.15103770792484283</c:v>
              </c:pt>
              <c:pt idx="48">
                <c:v>0.19914032518863678</c:v>
              </c:pt>
              <c:pt idx="49">
                <c:v>0.125912144780159</c:v>
              </c:pt>
              <c:pt idx="50">
                <c:v>0.15252947807312012</c:v>
              </c:pt>
              <c:pt idx="51">
                <c:v>0.14346456527709961</c:v>
              </c:pt>
              <c:pt idx="52">
                <c:v>0.14964373409748077</c:v>
              </c:pt>
              <c:pt idx="53">
                <c:v>0.17037194967269897</c:v>
              </c:pt>
              <c:pt idx="54">
                <c:v>0.14165300130844116</c:v>
              </c:pt>
              <c:pt idx="55">
                <c:v>0.19467455148696899</c:v>
              </c:pt>
              <c:pt idx="56">
                <c:v>0.29475125670433044</c:v>
              </c:pt>
              <c:pt idx="57">
                <c:v>0.35528156161308289</c:v>
              </c:pt>
              <c:pt idx="58">
                <c:v>0.23100973665714264</c:v>
              </c:pt>
              <c:pt idx="59">
                <c:v>0.20944777131080627</c:v>
              </c:pt>
              <c:pt idx="60">
                <c:v>0.13112626969814301</c:v>
              </c:pt>
              <c:pt idx="61">
                <c:v>0.14957065880298615</c:v>
              </c:pt>
              <c:pt idx="62">
                <c:v>0.18864651024341583</c:v>
              </c:pt>
              <c:pt idx="63">
                <c:v>0.1709434986114502</c:v>
              </c:pt>
              <c:pt idx="64">
                <c:v>0.28923320770263672</c:v>
              </c:pt>
              <c:pt idx="65">
                <c:v>0.16405913233757019</c:v>
              </c:pt>
              <c:pt idx="66">
                <c:v>0.15250793099403381</c:v>
              </c:pt>
              <c:pt idx="67">
                <c:v>0.19180211424827576</c:v>
              </c:pt>
              <c:pt idx="68">
                <c:v>0.18260696530342102</c:v>
              </c:pt>
              <c:pt idx="69">
                <c:v>0.22902598977088928</c:v>
              </c:pt>
              <c:pt idx="70">
                <c:v>0.1785556823015213</c:v>
              </c:pt>
              <c:pt idx="71">
                <c:v>0.20973280072212219</c:v>
              </c:pt>
              <c:pt idx="72">
                <c:v>0.19503849744796753</c:v>
              </c:pt>
              <c:pt idx="73">
                <c:v>0.19679360091686249</c:v>
              </c:pt>
              <c:pt idx="74">
                <c:v>0.21193940937519073</c:v>
              </c:pt>
              <c:pt idx="75">
                <c:v>0.26320722699165344</c:v>
              </c:pt>
              <c:pt idx="76">
                <c:v>0.14864403009414673</c:v>
              </c:pt>
              <c:pt idx="77">
                <c:v>0.26473873853683472</c:v>
              </c:pt>
              <c:pt idx="78">
                <c:v>0.27009588479995728</c:v>
              </c:pt>
              <c:pt idx="79">
                <c:v>0.17095084488391876</c:v>
              </c:pt>
              <c:pt idx="80">
                <c:v>0.20807735621929169</c:v>
              </c:pt>
              <c:pt idx="81">
                <c:v>0.20733168721199036</c:v>
              </c:pt>
              <c:pt idx="82">
                <c:v>0.15476676821708679</c:v>
              </c:pt>
              <c:pt idx="83">
                <c:v>0.22717469930648804</c:v>
              </c:pt>
              <c:pt idx="84">
                <c:v>0.22729299962520599</c:v>
              </c:pt>
              <c:pt idx="85">
                <c:v>0.22090744972229004</c:v>
              </c:pt>
              <c:pt idx="86">
                <c:v>0.17982351779937744</c:v>
              </c:pt>
              <c:pt idx="87">
                <c:v>0.28301051259040833</c:v>
              </c:pt>
            </c:numLit>
          </c:val>
          <c:extLst>
            <c:ext xmlns:c16="http://schemas.microsoft.com/office/drawing/2014/chart" uri="{C3380CC4-5D6E-409C-BE32-E72D297353CC}">
              <c16:uniqueId val="{00000161-7BB7-4CDB-AA39-8263AC1D3A84}"/>
            </c:ext>
          </c:extLst>
        </c:ser>
        <c:ser>
          <c:idx val="2"/>
          <c:order val="2"/>
          <c:tx>
            <c:v>Maalämpö</c:v>
          </c:tx>
          <c:spPr>
            <a:solidFill>
              <a:srgbClr val="99CCFF"/>
            </a:solidFill>
          </c:spPr>
          <c:invertIfNegative val="0"/>
          <c:dPt>
            <c:idx val="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3-7BB7-4CDB-AA39-8263AC1D3A84}"/>
              </c:ext>
            </c:extLst>
          </c:dPt>
          <c:dPt>
            <c:idx val="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5-7BB7-4CDB-AA39-8263AC1D3A84}"/>
              </c:ext>
            </c:extLst>
          </c:dPt>
          <c:dPt>
            <c:idx val="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7-7BB7-4CDB-AA39-8263AC1D3A84}"/>
              </c:ext>
            </c:extLst>
          </c:dPt>
          <c:dPt>
            <c:idx val="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9-7BB7-4CDB-AA39-8263AC1D3A84}"/>
              </c:ext>
            </c:extLst>
          </c:dPt>
          <c:dPt>
            <c:idx val="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B-7BB7-4CDB-AA39-8263AC1D3A84}"/>
              </c:ext>
            </c:extLst>
          </c:dPt>
          <c:dPt>
            <c:idx val="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D-7BB7-4CDB-AA39-8263AC1D3A84}"/>
              </c:ext>
            </c:extLst>
          </c:dPt>
          <c:dPt>
            <c:idx val="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F-7BB7-4CDB-AA39-8263AC1D3A84}"/>
              </c:ext>
            </c:extLst>
          </c:dPt>
          <c:dPt>
            <c:idx val="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1-7BB7-4CDB-AA39-8263AC1D3A84}"/>
              </c:ext>
            </c:extLst>
          </c:dPt>
          <c:dPt>
            <c:idx val="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3-7BB7-4CDB-AA39-8263AC1D3A84}"/>
              </c:ext>
            </c:extLst>
          </c:dPt>
          <c:dPt>
            <c:idx val="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5-7BB7-4CDB-AA39-8263AC1D3A84}"/>
              </c:ext>
            </c:extLst>
          </c:dPt>
          <c:dPt>
            <c:idx val="1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7-7BB7-4CDB-AA39-8263AC1D3A84}"/>
              </c:ext>
            </c:extLst>
          </c:dPt>
          <c:dPt>
            <c:idx val="1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9-7BB7-4CDB-AA39-8263AC1D3A84}"/>
              </c:ext>
            </c:extLst>
          </c:dPt>
          <c:dPt>
            <c:idx val="1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B-7BB7-4CDB-AA39-8263AC1D3A84}"/>
              </c:ext>
            </c:extLst>
          </c:dPt>
          <c:dPt>
            <c:idx val="1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D-7BB7-4CDB-AA39-8263AC1D3A84}"/>
              </c:ext>
            </c:extLst>
          </c:dPt>
          <c:dPt>
            <c:idx val="1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F-7BB7-4CDB-AA39-8263AC1D3A84}"/>
              </c:ext>
            </c:extLst>
          </c:dPt>
          <c:dPt>
            <c:idx val="1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1-7BB7-4CDB-AA39-8263AC1D3A84}"/>
              </c:ext>
            </c:extLst>
          </c:dPt>
          <c:dPt>
            <c:idx val="1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3-7BB7-4CDB-AA39-8263AC1D3A84}"/>
              </c:ext>
            </c:extLst>
          </c:dPt>
          <c:dPt>
            <c:idx val="1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5-7BB7-4CDB-AA39-8263AC1D3A84}"/>
              </c:ext>
            </c:extLst>
          </c:dPt>
          <c:dPt>
            <c:idx val="1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7-7BB7-4CDB-AA39-8263AC1D3A84}"/>
              </c:ext>
            </c:extLst>
          </c:dPt>
          <c:dPt>
            <c:idx val="19"/>
            <c:invertIfNegative val="0"/>
            <c:bubble3D val="0"/>
            <c:spPr>
              <a:solidFill>
                <a:srgbClr val="99CCFF"/>
              </a:solidFill>
              <a:ln w="25400">
                <a:solidFill>
                  <a:srgbClr val="000000"/>
                </a:solidFill>
                <a:prstDash val="solid"/>
              </a:ln>
              <a:effectLst/>
            </c:spPr>
            <c:extLst>
              <c:ext xmlns:c16="http://schemas.microsoft.com/office/drawing/2014/chart" uri="{C3380CC4-5D6E-409C-BE32-E72D297353CC}">
                <c16:uniqueId val="{00000189-7BB7-4CDB-AA39-8263AC1D3A84}"/>
              </c:ext>
            </c:extLst>
          </c:dPt>
          <c:dPt>
            <c:idx val="2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B-7BB7-4CDB-AA39-8263AC1D3A84}"/>
              </c:ext>
            </c:extLst>
          </c:dPt>
          <c:dPt>
            <c:idx val="2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D-7BB7-4CDB-AA39-8263AC1D3A84}"/>
              </c:ext>
            </c:extLst>
          </c:dPt>
          <c:dPt>
            <c:idx val="2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F-7BB7-4CDB-AA39-8263AC1D3A84}"/>
              </c:ext>
            </c:extLst>
          </c:dPt>
          <c:dPt>
            <c:idx val="2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1-7BB7-4CDB-AA39-8263AC1D3A84}"/>
              </c:ext>
            </c:extLst>
          </c:dPt>
          <c:dPt>
            <c:idx val="2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3-7BB7-4CDB-AA39-8263AC1D3A84}"/>
              </c:ext>
            </c:extLst>
          </c:dPt>
          <c:dPt>
            <c:idx val="2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5-7BB7-4CDB-AA39-8263AC1D3A84}"/>
              </c:ext>
            </c:extLst>
          </c:dPt>
          <c:dPt>
            <c:idx val="2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7-7BB7-4CDB-AA39-8263AC1D3A84}"/>
              </c:ext>
            </c:extLst>
          </c:dPt>
          <c:dPt>
            <c:idx val="2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9-7BB7-4CDB-AA39-8263AC1D3A84}"/>
              </c:ext>
            </c:extLst>
          </c:dPt>
          <c:dPt>
            <c:idx val="2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B-7BB7-4CDB-AA39-8263AC1D3A84}"/>
              </c:ext>
            </c:extLst>
          </c:dPt>
          <c:dPt>
            <c:idx val="2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D-7BB7-4CDB-AA39-8263AC1D3A84}"/>
              </c:ext>
            </c:extLst>
          </c:dPt>
          <c:dPt>
            <c:idx val="3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F-7BB7-4CDB-AA39-8263AC1D3A84}"/>
              </c:ext>
            </c:extLst>
          </c:dPt>
          <c:dPt>
            <c:idx val="3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1-7BB7-4CDB-AA39-8263AC1D3A84}"/>
              </c:ext>
            </c:extLst>
          </c:dPt>
          <c:dPt>
            <c:idx val="3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3-7BB7-4CDB-AA39-8263AC1D3A84}"/>
              </c:ext>
            </c:extLst>
          </c:dPt>
          <c:dPt>
            <c:idx val="3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5-7BB7-4CDB-AA39-8263AC1D3A84}"/>
              </c:ext>
            </c:extLst>
          </c:dPt>
          <c:dPt>
            <c:idx val="3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7-7BB7-4CDB-AA39-8263AC1D3A84}"/>
              </c:ext>
            </c:extLst>
          </c:dPt>
          <c:dPt>
            <c:idx val="3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9-7BB7-4CDB-AA39-8263AC1D3A84}"/>
              </c:ext>
            </c:extLst>
          </c:dPt>
          <c:dPt>
            <c:idx val="3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B-7BB7-4CDB-AA39-8263AC1D3A84}"/>
              </c:ext>
            </c:extLst>
          </c:dPt>
          <c:dPt>
            <c:idx val="3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D-7BB7-4CDB-AA39-8263AC1D3A84}"/>
              </c:ext>
            </c:extLst>
          </c:dPt>
          <c:dPt>
            <c:idx val="3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F-7BB7-4CDB-AA39-8263AC1D3A84}"/>
              </c:ext>
            </c:extLst>
          </c:dPt>
          <c:dPt>
            <c:idx val="3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1-7BB7-4CDB-AA39-8263AC1D3A84}"/>
              </c:ext>
            </c:extLst>
          </c:dPt>
          <c:dPt>
            <c:idx val="4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3-7BB7-4CDB-AA39-8263AC1D3A84}"/>
              </c:ext>
            </c:extLst>
          </c:dPt>
          <c:dPt>
            <c:idx val="4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5-7BB7-4CDB-AA39-8263AC1D3A84}"/>
              </c:ext>
            </c:extLst>
          </c:dPt>
          <c:dPt>
            <c:idx val="4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7-7BB7-4CDB-AA39-8263AC1D3A84}"/>
              </c:ext>
            </c:extLst>
          </c:dPt>
          <c:dPt>
            <c:idx val="4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9-7BB7-4CDB-AA39-8263AC1D3A84}"/>
              </c:ext>
            </c:extLst>
          </c:dPt>
          <c:dPt>
            <c:idx val="4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B-7BB7-4CDB-AA39-8263AC1D3A84}"/>
              </c:ext>
            </c:extLst>
          </c:dPt>
          <c:dPt>
            <c:idx val="4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D-7BB7-4CDB-AA39-8263AC1D3A84}"/>
              </c:ext>
            </c:extLst>
          </c:dPt>
          <c:dPt>
            <c:idx val="4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F-7BB7-4CDB-AA39-8263AC1D3A84}"/>
              </c:ext>
            </c:extLst>
          </c:dPt>
          <c:dPt>
            <c:idx val="4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1-7BB7-4CDB-AA39-8263AC1D3A84}"/>
              </c:ext>
            </c:extLst>
          </c:dPt>
          <c:dPt>
            <c:idx val="4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3-7BB7-4CDB-AA39-8263AC1D3A84}"/>
              </c:ext>
            </c:extLst>
          </c:dPt>
          <c:dPt>
            <c:idx val="4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5-7BB7-4CDB-AA39-8263AC1D3A84}"/>
              </c:ext>
            </c:extLst>
          </c:dPt>
          <c:dPt>
            <c:idx val="5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7-7BB7-4CDB-AA39-8263AC1D3A84}"/>
              </c:ext>
            </c:extLst>
          </c:dPt>
          <c:dPt>
            <c:idx val="5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9-7BB7-4CDB-AA39-8263AC1D3A84}"/>
              </c:ext>
            </c:extLst>
          </c:dPt>
          <c:dPt>
            <c:idx val="5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B-7BB7-4CDB-AA39-8263AC1D3A84}"/>
              </c:ext>
            </c:extLst>
          </c:dPt>
          <c:dPt>
            <c:idx val="5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D-7BB7-4CDB-AA39-8263AC1D3A84}"/>
              </c:ext>
            </c:extLst>
          </c:dPt>
          <c:dPt>
            <c:idx val="5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F-7BB7-4CDB-AA39-8263AC1D3A84}"/>
              </c:ext>
            </c:extLst>
          </c:dPt>
          <c:dPt>
            <c:idx val="5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1-7BB7-4CDB-AA39-8263AC1D3A84}"/>
              </c:ext>
            </c:extLst>
          </c:dPt>
          <c:dPt>
            <c:idx val="5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3-7BB7-4CDB-AA39-8263AC1D3A84}"/>
              </c:ext>
            </c:extLst>
          </c:dPt>
          <c:dPt>
            <c:idx val="5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5-7BB7-4CDB-AA39-8263AC1D3A84}"/>
              </c:ext>
            </c:extLst>
          </c:dPt>
          <c:dPt>
            <c:idx val="5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7-7BB7-4CDB-AA39-8263AC1D3A84}"/>
              </c:ext>
            </c:extLst>
          </c:dPt>
          <c:dPt>
            <c:idx val="5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9-7BB7-4CDB-AA39-8263AC1D3A84}"/>
              </c:ext>
            </c:extLst>
          </c:dPt>
          <c:dPt>
            <c:idx val="6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B-7BB7-4CDB-AA39-8263AC1D3A84}"/>
              </c:ext>
            </c:extLst>
          </c:dPt>
          <c:dPt>
            <c:idx val="6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D-7BB7-4CDB-AA39-8263AC1D3A84}"/>
              </c:ext>
            </c:extLst>
          </c:dPt>
          <c:dPt>
            <c:idx val="6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F-7BB7-4CDB-AA39-8263AC1D3A84}"/>
              </c:ext>
            </c:extLst>
          </c:dPt>
          <c:dPt>
            <c:idx val="6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1-7BB7-4CDB-AA39-8263AC1D3A84}"/>
              </c:ext>
            </c:extLst>
          </c:dPt>
          <c:dPt>
            <c:idx val="6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3-7BB7-4CDB-AA39-8263AC1D3A84}"/>
              </c:ext>
            </c:extLst>
          </c:dPt>
          <c:dPt>
            <c:idx val="6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5-7BB7-4CDB-AA39-8263AC1D3A84}"/>
              </c:ext>
            </c:extLst>
          </c:dPt>
          <c:dPt>
            <c:idx val="6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7-7BB7-4CDB-AA39-8263AC1D3A84}"/>
              </c:ext>
            </c:extLst>
          </c:dPt>
          <c:dPt>
            <c:idx val="6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9-7BB7-4CDB-AA39-8263AC1D3A84}"/>
              </c:ext>
            </c:extLst>
          </c:dPt>
          <c:dPt>
            <c:idx val="6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B-7BB7-4CDB-AA39-8263AC1D3A84}"/>
              </c:ext>
            </c:extLst>
          </c:dPt>
          <c:dPt>
            <c:idx val="6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D-7BB7-4CDB-AA39-8263AC1D3A84}"/>
              </c:ext>
            </c:extLst>
          </c:dPt>
          <c:dPt>
            <c:idx val="7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F-7BB7-4CDB-AA39-8263AC1D3A84}"/>
              </c:ext>
            </c:extLst>
          </c:dPt>
          <c:dPt>
            <c:idx val="7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1-7BB7-4CDB-AA39-8263AC1D3A84}"/>
              </c:ext>
            </c:extLst>
          </c:dPt>
          <c:dPt>
            <c:idx val="7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3-7BB7-4CDB-AA39-8263AC1D3A84}"/>
              </c:ext>
            </c:extLst>
          </c:dPt>
          <c:dPt>
            <c:idx val="7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5-7BB7-4CDB-AA39-8263AC1D3A84}"/>
              </c:ext>
            </c:extLst>
          </c:dPt>
          <c:dPt>
            <c:idx val="7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7-7BB7-4CDB-AA39-8263AC1D3A84}"/>
              </c:ext>
            </c:extLst>
          </c:dPt>
          <c:dPt>
            <c:idx val="7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9-7BB7-4CDB-AA39-8263AC1D3A84}"/>
              </c:ext>
            </c:extLst>
          </c:dPt>
          <c:dPt>
            <c:idx val="7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B-7BB7-4CDB-AA39-8263AC1D3A84}"/>
              </c:ext>
            </c:extLst>
          </c:dPt>
          <c:dPt>
            <c:idx val="7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D-7BB7-4CDB-AA39-8263AC1D3A84}"/>
              </c:ext>
            </c:extLst>
          </c:dPt>
          <c:dPt>
            <c:idx val="7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F-7BB7-4CDB-AA39-8263AC1D3A84}"/>
              </c:ext>
            </c:extLst>
          </c:dPt>
          <c:dPt>
            <c:idx val="7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1-7BB7-4CDB-AA39-8263AC1D3A84}"/>
              </c:ext>
            </c:extLst>
          </c:dPt>
          <c:dPt>
            <c:idx val="8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3-7BB7-4CDB-AA39-8263AC1D3A84}"/>
              </c:ext>
            </c:extLst>
          </c:dPt>
          <c:dPt>
            <c:idx val="8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5-7BB7-4CDB-AA39-8263AC1D3A84}"/>
              </c:ext>
            </c:extLst>
          </c:dPt>
          <c:dPt>
            <c:idx val="8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7-7BB7-4CDB-AA39-8263AC1D3A84}"/>
              </c:ext>
            </c:extLst>
          </c:dPt>
          <c:dPt>
            <c:idx val="8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9-7BB7-4CDB-AA39-8263AC1D3A84}"/>
              </c:ext>
            </c:extLst>
          </c:dPt>
          <c:dPt>
            <c:idx val="8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B-7BB7-4CDB-AA39-8263AC1D3A84}"/>
              </c:ext>
            </c:extLst>
          </c:dPt>
          <c:dPt>
            <c:idx val="8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D-7BB7-4CDB-AA39-8263AC1D3A84}"/>
              </c:ext>
            </c:extLst>
          </c:dPt>
          <c:dPt>
            <c:idx val="8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F-7BB7-4CDB-AA39-8263AC1D3A84}"/>
              </c:ext>
            </c:extLst>
          </c:dPt>
          <c:dPt>
            <c:idx val="8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1-7BB7-4CDB-AA39-8263AC1D3A84}"/>
              </c:ext>
            </c:extLst>
          </c:dPt>
          <c:cat>
            <c:strLit>
              <c:ptCount val="88"/>
              <c:pt idx="0">
                <c:v>Turku</c:v>
              </c:pt>
              <c:pt idx="1">
                <c:v>Kauniainen</c:v>
              </c:pt>
              <c:pt idx="2">
                <c:v>Espoo</c:v>
              </c:pt>
              <c:pt idx="3">
                <c:v>Järvenpää</c:v>
              </c:pt>
              <c:pt idx="4">
                <c:v>Tampere</c:v>
              </c:pt>
              <c:pt idx="5">
                <c:v>Imatra</c:v>
              </c:pt>
              <c:pt idx="6">
                <c:v>Vaasa</c:v>
              </c:pt>
              <c:pt idx="7">
                <c:v>Kerava</c:v>
              </c:pt>
              <c:pt idx="8">
                <c:v>Joensuu</c:v>
              </c:pt>
              <c:pt idx="9">
                <c:v>Lahti</c:v>
              </c:pt>
              <c:pt idx="10">
                <c:v>Naantali</c:v>
              </c:pt>
              <c:pt idx="11">
                <c:v>Oulu</c:v>
              </c:pt>
              <c:pt idx="12">
                <c:v>Helsinki</c:v>
              </c:pt>
              <c:pt idx="13">
                <c:v>Jyväskylä</c:v>
              </c:pt>
              <c:pt idx="14">
                <c:v>Nokia</c:v>
              </c:pt>
              <c:pt idx="15">
                <c:v>Kirkkonummi</c:v>
              </c:pt>
              <c:pt idx="16">
                <c:v>Raisio</c:v>
              </c:pt>
              <c:pt idx="17">
                <c:v>Kaarina</c:v>
              </c:pt>
              <c:pt idx="18">
                <c:v>Pornainen</c:v>
              </c:pt>
              <c:pt idx="19">
                <c:v>--&gt;  Rauma</c:v>
              </c:pt>
              <c:pt idx="20">
                <c:v>Vantaa</c:v>
              </c:pt>
              <c:pt idx="21">
                <c:v>Lappeenranta</c:v>
              </c:pt>
              <c:pt idx="22">
                <c:v>Tuusula</c:v>
              </c:pt>
              <c:pt idx="23">
                <c:v>Kemi</c:v>
              </c:pt>
              <c:pt idx="24">
                <c:v>Pirkkala</c:v>
              </c:pt>
              <c:pt idx="25">
                <c:v>Nurmijärvi</c:v>
              </c:pt>
              <c:pt idx="26">
                <c:v>Ylöjärvi</c:v>
              </c:pt>
              <c:pt idx="27">
                <c:v>Kotka</c:v>
              </c:pt>
              <c:pt idx="28">
                <c:v>Kuopio</c:v>
              </c:pt>
              <c:pt idx="29">
                <c:v>Savonlinna</c:v>
              </c:pt>
              <c:pt idx="30">
                <c:v>Hanko</c:v>
              </c:pt>
              <c:pt idx="31">
                <c:v>Hyvinkää</c:v>
              </c:pt>
              <c:pt idx="32">
                <c:v>Forssa</c:v>
              </c:pt>
              <c:pt idx="33">
                <c:v>Parainen</c:v>
              </c:pt>
              <c:pt idx="34">
                <c:v>Uusikaupunki</c:v>
              </c:pt>
              <c:pt idx="35">
                <c:v>Masku</c:v>
              </c:pt>
              <c:pt idx="36">
                <c:v>Kangasala</c:v>
              </c:pt>
              <c:pt idx="37">
                <c:v>Lieto</c:v>
              </c:pt>
              <c:pt idx="38">
                <c:v>Hämeenlinna</c:v>
              </c:pt>
              <c:pt idx="39">
                <c:v>Kajaani</c:v>
              </c:pt>
              <c:pt idx="40">
                <c:v>Riihimäki</c:v>
              </c:pt>
              <c:pt idx="41">
                <c:v>Mikkeli</c:v>
              </c:pt>
              <c:pt idx="42">
                <c:v>Kokkola</c:v>
              </c:pt>
              <c:pt idx="43">
                <c:v>Vihti</c:v>
              </c:pt>
              <c:pt idx="44">
                <c:v>Kouvola</c:v>
              </c:pt>
              <c:pt idx="45">
                <c:v>Lohja</c:v>
              </c:pt>
              <c:pt idx="46">
                <c:v>Varkaus</c:v>
              </c:pt>
              <c:pt idx="47">
                <c:v>Ylivieska</c:v>
              </c:pt>
              <c:pt idx="48">
                <c:v>Rusko</c:v>
              </c:pt>
              <c:pt idx="49">
                <c:v>Seinäjoki</c:v>
              </c:pt>
              <c:pt idx="50">
                <c:v>Sipoo</c:v>
              </c:pt>
              <c:pt idx="51">
                <c:v>Iisalmi</c:v>
              </c:pt>
              <c:pt idx="52">
                <c:v>Hollola</c:v>
              </c:pt>
              <c:pt idx="53">
                <c:v>Karkkila</c:v>
              </c:pt>
              <c:pt idx="54">
                <c:v>Lempäälä</c:v>
              </c:pt>
              <c:pt idx="55">
                <c:v>Kemiönsaari</c:v>
              </c:pt>
              <c:pt idx="56">
                <c:v>Hamina</c:v>
              </c:pt>
              <c:pt idx="57">
                <c:v>Hausjärvi</c:v>
              </c:pt>
              <c:pt idx="58">
                <c:v>Äänekoski</c:v>
              </c:pt>
              <c:pt idx="59">
                <c:v>Suomussalmi</c:v>
              </c:pt>
              <c:pt idx="60">
                <c:v>Paimio</c:v>
              </c:pt>
              <c:pt idx="61">
                <c:v>Nousiainen</c:v>
              </c:pt>
              <c:pt idx="62">
                <c:v>Ilomantsi</c:v>
              </c:pt>
              <c:pt idx="63">
                <c:v>Salo</c:v>
              </c:pt>
              <c:pt idx="64">
                <c:v>Loviisa</c:v>
              </c:pt>
              <c:pt idx="65">
                <c:v>Sastamala</c:v>
              </c:pt>
              <c:pt idx="66">
                <c:v>Hämeenkyrö</c:v>
              </c:pt>
              <c:pt idx="67">
                <c:v>Janakkala</c:v>
              </c:pt>
              <c:pt idx="68">
                <c:v>Orivesi</c:v>
              </c:pt>
              <c:pt idx="69">
                <c:v>Aura</c:v>
              </c:pt>
              <c:pt idx="70">
                <c:v>Suonenjoki</c:v>
              </c:pt>
              <c:pt idx="71">
                <c:v>Mäntsälä</c:v>
              </c:pt>
              <c:pt idx="72">
                <c:v>Sauvo</c:v>
              </c:pt>
              <c:pt idx="73">
                <c:v>Orimattila</c:v>
              </c:pt>
              <c:pt idx="74">
                <c:v>Kuhmoinen</c:v>
              </c:pt>
              <c:pt idx="75">
                <c:v>Padasjoki</c:v>
              </c:pt>
              <c:pt idx="76">
                <c:v>Lapua</c:v>
              </c:pt>
              <c:pt idx="77">
                <c:v>Laitila</c:v>
              </c:pt>
              <c:pt idx="78">
                <c:v>Jokioinen</c:v>
              </c:pt>
              <c:pt idx="79">
                <c:v>Mynämäki</c:v>
              </c:pt>
              <c:pt idx="80">
                <c:v>Iitti</c:v>
              </c:pt>
              <c:pt idx="81">
                <c:v>Ikaalinen</c:v>
              </c:pt>
              <c:pt idx="82">
                <c:v>Ilmajoki</c:v>
              </c:pt>
              <c:pt idx="83">
                <c:v>Somero</c:v>
              </c:pt>
              <c:pt idx="84">
                <c:v>Loimaa</c:v>
              </c:pt>
              <c:pt idx="85">
                <c:v>Luumäki</c:v>
              </c:pt>
              <c:pt idx="86">
                <c:v>Punkalaidun</c:v>
              </c:pt>
              <c:pt idx="87">
                <c:v>Oripää</c:v>
              </c:pt>
            </c:strLit>
          </c:cat>
          <c:val>
            <c:numLit>
              <c:formatCode>General</c:formatCode>
              <c:ptCount val="88"/>
              <c:pt idx="0">
                <c:v>9.6609471365809441E-3</c:v>
              </c:pt>
              <c:pt idx="1">
                <c:v>1.406445074826479E-2</c:v>
              </c:pt>
              <c:pt idx="2">
                <c:v>9.9315065890550613E-3</c:v>
              </c:pt>
              <c:pt idx="3">
                <c:v>1.2313602492213249E-2</c:v>
              </c:pt>
              <c:pt idx="4">
                <c:v>9.6215307712554932E-3</c:v>
              </c:pt>
              <c:pt idx="5">
                <c:v>3.1258219387382269E-3</c:v>
              </c:pt>
              <c:pt idx="6">
                <c:v>1.1220313608646393E-2</c:v>
              </c:pt>
              <c:pt idx="7">
                <c:v>1.3590875081717968E-2</c:v>
              </c:pt>
              <c:pt idx="8">
                <c:v>6.6063413396477699E-3</c:v>
              </c:pt>
              <c:pt idx="9">
                <c:v>6.0402229428291321E-3</c:v>
              </c:pt>
              <c:pt idx="10">
                <c:v>1.6726698726415634E-2</c:v>
              </c:pt>
              <c:pt idx="11">
                <c:v>7.3069292120635509E-3</c:v>
              </c:pt>
              <c:pt idx="12">
                <c:v>4.1385372169315815E-3</c:v>
              </c:pt>
              <c:pt idx="13">
                <c:v>9.2770736664533615E-3</c:v>
              </c:pt>
              <c:pt idx="14">
                <c:v>2.4242930114269257E-2</c:v>
              </c:pt>
              <c:pt idx="15">
                <c:v>1.8071230500936508E-2</c:v>
              </c:pt>
              <c:pt idx="16">
                <c:v>1.1759853921830654E-2</c:v>
              </c:pt>
              <c:pt idx="17">
                <c:v>1.9160352647304535E-2</c:v>
              </c:pt>
              <c:pt idx="18">
                <c:v>1.518867164850235E-2</c:v>
              </c:pt>
              <c:pt idx="19">
                <c:v>6.4473813399672508E-3</c:v>
              </c:pt>
              <c:pt idx="20">
                <c:v>7.707968819886446E-3</c:v>
              </c:pt>
              <c:pt idx="21">
                <c:v>5.2246409468352795E-3</c:v>
              </c:pt>
              <c:pt idx="22">
                <c:v>2.3553889244794846E-2</c:v>
              </c:pt>
              <c:pt idx="23">
                <c:v>6.3474485650658607E-3</c:v>
              </c:pt>
              <c:pt idx="24">
                <c:v>5.0259333103895187E-2</c:v>
              </c:pt>
              <c:pt idx="25">
                <c:v>1.4005398377776146E-2</c:v>
              </c:pt>
              <c:pt idx="26">
                <c:v>2.2176327183842659E-2</c:v>
              </c:pt>
              <c:pt idx="27">
                <c:v>1.0030161589384079E-2</c:v>
              </c:pt>
              <c:pt idx="28">
                <c:v>9.1095771640539169E-3</c:v>
              </c:pt>
              <c:pt idx="29">
                <c:v>9.1453120112419128E-3</c:v>
              </c:pt>
              <c:pt idx="30">
                <c:v>1.644541509449482E-2</c:v>
              </c:pt>
              <c:pt idx="31">
                <c:v>6.8405861966311932E-3</c:v>
              </c:pt>
              <c:pt idx="32">
                <c:v>8.0422013998031616E-3</c:v>
              </c:pt>
              <c:pt idx="33">
                <c:v>1.5941696241497993E-2</c:v>
              </c:pt>
              <c:pt idx="34">
                <c:v>7.6381321996450424E-3</c:v>
              </c:pt>
              <c:pt idx="35">
                <c:v>2.8715142980217934E-2</c:v>
              </c:pt>
              <c:pt idx="36">
                <c:v>1.6797119751572609E-2</c:v>
              </c:pt>
              <c:pt idx="37">
                <c:v>2.6526900008320808E-2</c:v>
              </c:pt>
              <c:pt idx="38">
                <c:v>9.3767000362277031E-3</c:v>
              </c:pt>
              <c:pt idx="39">
                <c:v>1.0780062526464462E-2</c:v>
              </c:pt>
              <c:pt idx="40">
                <c:v>4.7427243553102016E-3</c:v>
              </c:pt>
              <c:pt idx="41">
                <c:v>1.2100488878786564E-2</c:v>
              </c:pt>
              <c:pt idx="42">
                <c:v>1.6133822500705719E-2</c:v>
              </c:pt>
              <c:pt idx="43">
                <c:v>1.2525185011327267E-2</c:v>
              </c:pt>
              <c:pt idx="44">
                <c:v>8.7353549897670746E-3</c:v>
              </c:pt>
              <c:pt idx="45">
                <c:v>1.0590401478111744E-2</c:v>
              </c:pt>
              <c:pt idx="46">
                <c:v>5.0829118117690086E-3</c:v>
              </c:pt>
              <c:pt idx="47">
                <c:v>1.4551387168467045E-2</c:v>
              </c:pt>
              <c:pt idx="48">
                <c:v>2.4908529594540596E-2</c:v>
              </c:pt>
              <c:pt idx="49">
                <c:v>7.8320344910025597E-3</c:v>
              </c:pt>
              <c:pt idx="50">
                <c:v>5.1051866263151169E-2</c:v>
              </c:pt>
              <c:pt idx="51">
                <c:v>1.0405042208731174E-2</c:v>
              </c:pt>
              <c:pt idx="52">
                <c:v>9.8058879375457764E-3</c:v>
              </c:pt>
              <c:pt idx="53">
                <c:v>9.5657259225845337E-3</c:v>
              </c:pt>
              <c:pt idx="54">
                <c:v>2.6495229452848434E-2</c:v>
              </c:pt>
              <c:pt idx="55">
                <c:v>1.2871100567281246E-2</c:v>
              </c:pt>
              <c:pt idx="56">
                <c:v>2.7363570407032967E-2</c:v>
              </c:pt>
              <c:pt idx="57">
                <c:v>1.3469807803630829E-2</c:v>
              </c:pt>
              <c:pt idx="58">
                <c:v>7.3160291649401188E-3</c:v>
              </c:pt>
              <c:pt idx="59">
                <c:v>5.8686602860689163E-3</c:v>
              </c:pt>
              <c:pt idx="60">
                <c:v>6.5443199127912521E-3</c:v>
              </c:pt>
              <c:pt idx="61">
                <c:v>1.3171352446079254E-2</c:v>
              </c:pt>
              <c:pt idx="62">
                <c:v>7.6752654276788235E-3</c:v>
              </c:pt>
              <c:pt idx="63">
                <c:v>1.4090985059738159E-2</c:v>
              </c:pt>
              <c:pt idx="64">
                <c:v>1.7853390425443649E-2</c:v>
              </c:pt>
              <c:pt idx="65">
                <c:v>1.3989059254527092E-2</c:v>
              </c:pt>
              <c:pt idx="66">
                <c:v>9.5506990328431129E-3</c:v>
              </c:pt>
              <c:pt idx="67">
                <c:v>1.0769565589725971E-2</c:v>
              </c:pt>
              <c:pt idx="68">
                <c:v>9.7386017441749573E-3</c:v>
              </c:pt>
              <c:pt idx="69">
                <c:v>1.1086128652095795E-2</c:v>
              </c:pt>
              <c:pt idx="70">
                <c:v>3.5298052243888378E-3</c:v>
              </c:pt>
              <c:pt idx="71">
                <c:v>1.2999429367482662E-2</c:v>
              </c:pt>
              <c:pt idx="72">
                <c:v>8.9103979989886284E-3</c:v>
              </c:pt>
              <c:pt idx="73">
                <c:v>2.4299550801515579E-2</c:v>
              </c:pt>
              <c:pt idx="74">
                <c:v>8.0039724707603455E-3</c:v>
              </c:pt>
              <c:pt idx="75">
                <c:v>4.3602907098829746E-3</c:v>
              </c:pt>
              <c:pt idx="76">
                <c:v>1.6655061393976212E-2</c:v>
              </c:pt>
              <c:pt idx="77">
                <c:v>5.3503457456827164E-3</c:v>
              </c:pt>
              <c:pt idx="78">
                <c:v>7.2443932294845581E-3</c:v>
              </c:pt>
              <c:pt idx="79">
                <c:v>6.6959564574062824E-3</c:v>
              </c:pt>
              <c:pt idx="80">
                <c:v>1.278306171298027E-2</c:v>
              </c:pt>
              <c:pt idx="81">
                <c:v>7.4640992097556591E-3</c:v>
              </c:pt>
              <c:pt idx="82">
                <c:v>1.746748760342598E-2</c:v>
              </c:pt>
              <c:pt idx="83">
                <c:v>3.9279297925531864E-3</c:v>
              </c:pt>
              <c:pt idx="84">
                <c:v>7.975362241268158E-3</c:v>
              </c:pt>
              <c:pt idx="85">
                <c:v>6.6795232705771923E-3</c:v>
              </c:pt>
              <c:pt idx="86">
                <c:v>1.8982088658958673E-3</c:v>
              </c:pt>
              <c:pt idx="87">
                <c:v>7.0500066503882408E-3</c:v>
              </c:pt>
            </c:numLit>
          </c:val>
          <c:extLst>
            <c:ext xmlns:c16="http://schemas.microsoft.com/office/drawing/2014/chart" uri="{C3380CC4-5D6E-409C-BE32-E72D297353CC}">
              <c16:uniqueId val="{00000212-7BB7-4CDB-AA39-8263AC1D3A84}"/>
            </c:ext>
          </c:extLst>
        </c:ser>
        <c:ser>
          <c:idx val="3"/>
          <c:order val="3"/>
          <c:tx>
            <c:v>Kaukolämpö</c:v>
          </c:tx>
          <c:spPr>
            <a:solidFill>
              <a:srgbClr val="99FFFF"/>
            </a:solidFill>
          </c:spPr>
          <c:invertIfNegative val="0"/>
          <c:dPt>
            <c:idx val="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4-7BB7-4CDB-AA39-8263AC1D3A84}"/>
              </c:ext>
            </c:extLst>
          </c:dPt>
          <c:dPt>
            <c:idx val="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6-7BB7-4CDB-AA39-8263AC1D3A84}"/>
              </c:ext>
            </c:extLst>
          </c:dPt>
          <c:dPt>
            <c:idx val="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8-7BB7-4CDB-AA39-8263AC1D3A84}"/>
              </c:ext>
            </c:extLst>
          </c:dPt>
          <c:dPt>
            <c:idx val="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A-7BB7-4CDB-AA39-8263AC1D3A84}"/>
              </c:ext>
            </c:extLst>
          </c:dPt>
          <c:dPt>
            <c:idx val="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C-7BB7-4CDB-AA39-8263AC1D3A84}"/>
              </c:ext>
            </c:extLst>
          </c:dPt>
          <c:dPt>
            <c:idx val="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E-7BB7-4CDB-AA39-8263AC1D3A84}"/>
              </c:ext>
            </c:extLst>
          </c:dPt>
          <c:dPt>
            <c:idx val="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0-7BB7-4CDB-AA39-8263AC1D3A84}"/>
              </c:ext>
            </c:extLst>
          </c:dPt>
          <c:dPt>
            <c:idx val="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2-7BB7-4CDB-AA39-8263AC1D3A84}"/>
              </c:ext>
            </c:extLst>
          </c:dPt>
          <c:dPt>
            <c:idx val="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4-7BB7-4CDB-AA39-8263AC1D3A84}"/>
              </c:ext>
            </c:extLst>
          </c:dPt>
          <c:dPt>
            <c:idx val="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6-7BB7-4CDB-AA39-8263AC1D3A84}"/>
              </c:ext>
            </c:extLst>
          </c:dPt>
          <c:dPt>
            <c:idx val="1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8-7BB7-4CDB-AA39-8263AC1D3A84}"/>
              </c:ext>
            </c:extLst>
          </c:dPt>
          <c:dPt>
            <c:idx val="1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A-7BB7-4CDB-AA39-8263AC1D3A84}"/>
              </c:ext>
            </c:extLst>
          </c:dPt>
          <c:dPt>
            <c:idx val="1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C-7BB7-4CDB-AA39-8263AC1D3A84}"/>
              </c:ext>
            </c:extLst>
          </c:dPt>
          <c:dPt>
            <c:idx val="1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E-7BB7-4CDB-AA39-8263AC1D3A84}"/>
              </c:ext>
            </c:extLst>
          </c:dPt>
          <c:dPt>
            <c:idx val="1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0-7BB7-4CDB-AA39-8263AC1D3A84}"/>
              </c:ext>
            </c:extLst>
          </c:dPt>
          <c:dPt>
            <c:idx val="1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2-7BB7-4CDB-AA39-8263AC1D3A84}"/>
              </c:ext>
            </c:extLst>
          </c:dPt>
          <c:dPt>
            <c:idx val="1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4-7BB7-4CDB-AA39-8263AC1D3A84}"/>
              </c:ext>
            </c:extLst>
          </c:dPt>
          <c:dPt>
            <c:idx val="1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6-7BB7-4CDB-AA39-8263AC1D3A84}"/>
              </c:ext>
            </c:extLst>
          </c:dPt>
          <c:dPt>
            <c:idx val="1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8-7BB7-4CDB-AA39-8263AC1D3A84}"/>
              </c:ext>
            </c:extLst>
          </c:dPt>
          <c:dPt>
            <c:idx val="19"/>
            <c:invertIfNegative val="0"/>
            <c:bubble3D val="0"/>
            <c:spPr>
              <a:solidFill>
                <a:srgbClr val="99FFFF"/>
              </a:solidFill>
              <a:ln w="25400">
                <a:solidFill>
                  <a:srgbClr val="000000"/>
                </a:solidFill>
                <a:prstDash val="solid"/>
              </a:ln>
              <a:effectLst/>
            </c:spPr>
            <c:extLst>
              <c:ext xmlns:c16="http://schemas.microsoft.com/office/drawing/2014/chart" uri="{C3380CC4-5D6E-409C-BE32-E72D297353CC}">
                <c16:uniqueId val="{0000023A-7BB7-4CDB-AA39-8263AC1D3A84}"/>
              </c:ext>
            </c:extLst>
          </c:dPt>
          <c:dPt>
            <c:idx val="2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C-7BB7-4CDB-AA39-8263AC1D3A84}"/>
              </c:ext>
            </c:extLst>
          </c:dPt>
          <c:dPt>
            <c:idx val="2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E-7BB7-4CDB-AA39-8263AC1D3A84}"/>
              </c:ext>
            </c:extLst>
          </c:dPt>
          <c:dPt>
            <c:idx val="2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0-7BB7-4CDB-AA39-8263AC1D3A84}"/>
              </c:ext>
            </c:extLst>
          </c:dPt>
          <c:dPt>
            <c:idx val="2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2-7BB7-4CDB-AA39-8263AC1D3A84}"/>
              </c:ext>
            </c:extLst>
          </c:dPt>
          <c:dPt>
            <c:idx val="2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4-7BB7-4CDB-AA39-8263AC1D3A84}"/>
              </c:ext>
            </c:extLst>
          </c:dPt>
          <c:dPt>
            <c:idx val="2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6-7BB7-4CDB-AA39-8263AC1D3A84}"/>
              </c:ext>
            </c:extLst>
          </c:dPt>
          <c:dPt>
            <c:idx val="2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8-7BB7-4CDB-AA39-8263AC1D3A84}"/>
              </c:ext>
            </c:extLst>
          </c:dPt>
          <c:dPt>
            <c:idx val="2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A-7BB7-4CDB-AA39-8263AC1D3A84}"/>
              </c:ext>
            </c:extLst>
          </c:dPt>
          <c:dPt>
            <c:idx val="2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C-7BB7-4CDB-AA39-8263AC1D3A84}"/>
              </c:ext>
            </c:extLst>
          </c:dPt>
          <c:dPt>
            <c:idx val="2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E-7BB7-4CDB-AA39-8263AC1D3A84}"/>
              </c:ext>
            </c:extLst>
          </c:dPt>
          <c:dPt>
            <c:idx val="3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0-7BB7-4CDB-AA39-8263AC1D3A84}"/>
              </c:ext>
            </c:extLst>
          </c:dPt>
          <c:dPt>
            <c:idx val="3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2-7BB7-4CDB-AA39-8263AC1D3A84}"/>
              </c:ext>
            </c:extLst>
          </c:dPt>
          <c:dPt>
            <c:idx val="3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4-7BB7-4CDB-AA39-8263AC1D3A84}"/>
              </c:ext>
            </c:extLst>
          </c:dPt>
          <c:dPt>
            <c:idx val="3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6-7BB7-4CDB-AA39-8263AC1D3A84}"/>
              </c:ext>
            </c:extLst>
          </c:dPt>
          <c:dPt>
            <c:idx val="3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8-7BB7-4CDB-AA39-8263AC1D3A84}"/>
              </c:ext>
            </c:extLst>
          </c:dPt>
          <c:dPt>
            <c:idx val="3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A-7BB7-4CDB-AA39-8263AC1D3A84}"/>
              </c:ext>
            </c:extLst>
          </c:dPt>
          <c:dPt>
            <c:idx val="3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C-7BB7-4CDB-AA39-8263AC1D3A84}"/>
              </c:ext>
            </c:extLst>
          </c:dPt>
          <c:dPt>
            <c:idx val="3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E-7BB7-4CDB-AA39-8263AC1D3A84}"/>
              </c:ext>
            </c:extLst>
          </c:dPt>
          <c:dPt>
            <c:idx val="3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0-7BB7-4CDB-AA39-8263AC1D3A84}"/>
              </c:ext>
            </c:extLst>
          </c:dPt>
          <c:dPt>
            <c:idx val="3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2-7BB7-4CDB-AA39-8263AC1D3A84}"/>
              </c:ext>
            </c:extLst>
          </c:dPt>
          <c:dPt>
            <c:idx val="4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4-7BB7-4CDB-AA39-8263AC1D3A84}"/>
              </c:ext>
            </c:extLst>
          </c:dPt>
          <c:dPt>
            <c:idx val="4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6-7BB7-4CDB-AA39-8263AC1D3A84}"/>
              </c:ext>
            </c:extLst>
          </c:dPt>
          <c:dPt>
            <c:idx val="4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8-7BB7-4CDB-AA39-8263AC1D3A84}"/>
              </c:ext>
            </c:extLst>
          </c:dPt>
          <c:dPt>
            <c:idx val="4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A-7BB7-4CDB-AA39-8263AC1D3A84}"/>
              </c:ext>
            </c:extLst>
          </c:dPt>
          <c:dPt>
            <c:idx val="4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C-7BB7-4CDB-AA39-8263AC1D3A84}"/>
              </c:ext>
            </c:extLst>
          </c:dPt>
          <c:dPt>
            <c:idx val="4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E-7BB7-4CDB-AA39-8263AC1D3A84}"/>
              </c:ext>
            </c:extLst>
          </c:dPt>
          <c:dPt>
            <c:idx val="4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0-7BB7-4CDB-AA39-8263AC1D3A84}"/>
              </c:ext>
            </c:extLst>
          </c:dPt>
          <c:dPt>
            <c:idx val="4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2-7BB7-4CDB-AA39-8263AC1D3A84}"/>
              </c:ext>
            </c:extLst>
          </c:dPt>
          <c:dPt>
            <c:idx val="4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4-7BB7-4CDB-AA39-8263AC1D3A84}"/>
              </c:ext>
            </c:extLst>
          </c:dPt>
          <c:dPt>
            <c:idx val="4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6-7BB7-4CDB-AA39-8263AC1D3A84}"/>
              </c:ext>
            </c:extLst>
          </c:dPt>
          <c:dPt>
            <c:idx val="5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8-7BB7-4CDB-AA39-8263AC1D3A84}"/>
              </c:ext>
            </c:extLst>
          </c:dPt>
          <c:dPt>
            <c:idx val="5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A-7BB7-4CDB-AA39-8263AC1D3A84}"/>
              </c:ext>
            </c:extLst>
          </c:dPt>
          <c:dPt>
            <c:idx val="5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C-7BB7-4CDB-AA39-8263AC1D3A84}"/>
              </c:ext>
            </c:extLst>
          </c:dPt>
          <c:dPt>
            <c:idx val="5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E-7BB7-4CDB-AA39-8263AC1D3A84}"/>
              </c:ext>
            </c:extLst>
          </c:dPt>
          <c:dPt>
            <c:idx val="5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0-7BB7-4CDB-AA39-8263AC1D3A84}"/>
              </c:ext>
            </c:extLst>
          </c:dPt>
          <c:dPt>
            <c:idx val="5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2-7BB7-4CDB-AA39-8263AC1D3A84}"/>
              </c:ext>
            </c:extLst>
          </c:dPt>
          <c:dPt>
            <c:idx val="5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4-7BB7-4CDB-AA39-8263AC1D3A84}"/>
              </c:ext>
            </c:extLst>
          </c:dPt>
          <c:dPt>
            <c:idx val="5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6-7BB7-4CDB-AA39-8263AC1D3A84}"/>
              </c:ext>
            </c:extLst>
          </c:dPt>
          <c:dPt>
            <c:idx val="5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8-7BB7-4CDB-AA39-8263AC1D3A84}"/>
              </c:ext>
            </c:extLst>
          </c:dPt>
          <c:dPt>
            <c:idx val="5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A-7BB7-4CDB-AA39-8263AC1D3A84}"/>
              </c:ext>
            </c:extLst>
          </c:dPt>
          <c:dPt>
            <c:idx val="6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C-7BB7-4CDB-AA39-8263AC1D3A84}"/>
              </c:ext>
            </c:extLst>
          </c:dPt>
          <c:dPt>
            <c:idx val="6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E-7BB7-4CDB-AA39-8263AC1D3A84}"/>
              </c:ext>
            </c:extLst>
          </c:dPt>
          <c:dPt>
            <c:idx val="6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0-7BB7-4CDB-AA39-8263AC1D3A84}"/>
              </c:ext>
            </c:extLst>
          </c:dPt>
          <c:dPt>
            <c:idx val="6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2-7BB7-4CDB-AA39-8263AC1D3A84}"/>
              </c:ext>
            </c:extLst>
          </c:dPt>
          <c:dPt>
            <c:idx val="6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4-7BB7-4CDB-AA39-8263AC1D3A84}"/>
              </c:ext>
            </c:extLst>
          </c:dPt>
          <c:dPt>
            <c:idx val="6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6-7BB7-4CDB-AA39-8263AC1D3A84}"/>
              </c:ext>
            </c:extLst>
          </c:dPt>
          <c:dPt>
            <c:idx val="6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8-7BB7-4CDB-AA39-8263AC1D3A84}"/>
              </c:ext>
            </c:extLst>
          </c:dPt>
          <c:dPt>
            <c:idx val="6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A-7BB7-4CDB-AA39-8263AC1D3A84}"/>
              </c:ext>
            </c:extLst>
          </c:dPt>
          <c:dPt>
            <c:idx val="6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C-7BB7-4CDB-AA39-8263AC1D3A84}"/>
              </c:ext>
            </c:extLst>
          </c:dPt>
          <c:dPt>
            <c:idx val="6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E-7BB7-4CDB-AA39-8263AC1D3A84}"/>
              </c:ext>
            </c:extLst>
          </c:dPt>
          <c:dPt>
            <c:idx val="7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0-7BB7-4CDB-AA39-8263AC1D3A84}"/>
              </c:ext>
            </c:extLst>
          </c:dPt>
          <c:dPt>
            <c:idx val="7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2-7BB7-4CDB-AA39-8263AC1D3A84}"/>
              </c:ext>
            </c:extLst>
          </c:dPt>
          <c:dPt>
            <c:idx val="7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4-7BB7-4CDB-AA39-8263AC1D3A84}"/>
              </c:ext>
            </c:extLst>
          </c:dPt>
          <c:dPt>
            <c:idx val="7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6-7BB7-4CDB-AA39-8263AC1D3A84}"/>
              </c:ext>
            </c:extLst>
          </c:dPt>
          <c:dPt>
            <c:idx val="7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8-7BB7-4CDB-AA39-8263AC1D3A84}"/>
              </c:ext>
            </c:extLst>
          </c:dPt>
          <c:dPt>
            <c:idx val="7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A-7BB7-4CDB-AA39-8263AC1D3A84}"/>
              </c:ext>
            </c:extLst>
          </c:dPt>
          <c:dPt>
            <c:idx val="7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C-7BB7-4CDB-AA39-8263AC1D3A84}"/>
              </c:ext>
            </c:extLst>
          </c:dPt>
          <c:dPt>
            <c:idx val="7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E-7BB7-4CDB-AA39-8263AC1D3A84}"/>
              </c:ext>
            </c:extLst>
          </c:dPt>
          <c:dPt>
            <c:idx val="7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0-7BB7-4CDB-AA39-8263AC1D3A84}"/>
              </c:ext>
            </c:extLst>
          </c:dPt>
          <c:dPt>
            <c:idx val="7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2-7BB7-4CDB-AA39-8263AC1D3A84}"/>
              </c:ext>
            </c:extLst>
          </c:dPt>
          <c:dPt>
            <c:idx val="8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4-7BB7-4CDB-AA39-8263AC1D3A84}"/>
              </c:ext>
            </c:extLst>
          </c:dPt>
          <c:dPt>
            <c:idx val="8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6-7BB7-4CDB-AA39-8263AC1D3A84}"/>
              </c:ext>
            </c:extLst>
          </c:dPt>
          <c:dPt>
            <c:idx val="8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8-7BB7-4CDB-AA39-8263AC1D3A84}"/>
              </c:ext>
            </c:extLst>
          </c:dPt>
          <c:dPt>
            <c:idx val="8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A-7BB7-4CDB-AA39-8263AC1D3A84}"/>
              </c:ext>
            </c:extLst>
          </c:dPt>
          <c:dPt>
            <c:idx val="8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C-7BB7-4CDB-AA39-8263AC1D3A84}"/>
              </c:ext>
            </c:extLst>
          </c:dPt>
          <c:dPt>
            <c:idx val="8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E-7BB7-4CDB-AA39-8263AC1D3A84}"/>
              </c:ext>
            </c:extLst>
          </c:dPt>
          <c:dPt>
            <c:idx val="8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0-7BB7-4CDB-AA39-8263AC1D3A84}"/>
              </c:ext>
            </c:extLst>
          </c:dPt>
          <c:dPt>
            <c:idx val="8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2-7BB7-4CDB-AA39-8263AC1D3A84}"/>
              </c:ext>
            </c:extLst>
          </c:dPt>
          <c:cat>
            <c:strLit>
              <c:ptCount val="88"/>
              <c:pt idx="0">
                <c:v>Turku</c:v>
              </c:pt>
              <c:pt idx="1">
                <c:v>Kauniainen</c:v>
              </c:pt>
              <c:pt idx="2">
                <c:v>Espoo</c:v>
              </c:pt>
              <c:pt idx="3">
                <c:v>Järvenpää</c:v>
              </c:pt>
              <c:pt idx="4">
                <c:v>Tampere</c:v>
              </c:pt>
              <c:pt idx="5">
                <c:v>Imatra</c:v>
              </c:pt>
              <c:pt idx="6">
                <c:v>Vaasa</c:v>
              </c:pt>
              <c:pt idx="7">
                <c:v>Kerava</c:v>
              </c:pt>
              <c:pt idx="8">
                <c:v>Joensuu</c:v>
              </c:pt>
              <c:pt idx="9">
                <c:v>Lahti</c:v>
              </c:pt>
              <c:pt idx="10">
                <c:v>Naantali</c:v>
              </c:pt>
              <c:pt idx="11">
                <c:v>Oulu</c:v>
              </c:pt>
              <c:pt idx="12">
                <c:v>Helsinki</c:v>
              </c:pt>
              <c:pt idx="13">
                <c:v>Jyväskylä</c:v>
              </c:pt>
              <c:pt idx="14">
                <c:v>Nokia</c:v>
              </c:pt>
              <c:pt idx="15">
                <c:v>Kirkkonummi</c:v>
              </c:pt>
              <c:pt idx="16">
                <c:v>Raisio</c:v>
              </c:pt>
              <c:pt idx="17">
                <c:v>Kaarina</c:v>
              </c:pt>
              <c:pt idx="18">
                <c:v>Pornainen</c:v>
              </c:pt>
              <c:pt idx="19">
                <c:v>--&gt;  Rauma</c:v>
              </c:pt>
              <c:pt idx="20">
                <c:v>Vantaa</c:v>
              </c:pt>
              <c:pt idx="21">
                <c:v>Lappeenranta</c:v>
              </c:pt>
              <c:pt idx="22">
                <c:v>Tuusula</c:v>
              </c:pt>
              <c:pt idx="23">
                <c:v>Kemi</c:v>
              </c:pt>
              <c:pt idx="24">
                <c:v>Pirkkala</c:v>
              </c:pt>
              <c:pt idx="25">
                <c:v>Nurmijärvi</c:v>
              </c:pt>
              <c:pt idx="26">
                <c:v>Ylöjärvi</c:v>
              </c:pt>
              <c:pt idx="27">
                <c:v>Kotka</c:v>
              </c:pt>
              <c:pt idx="28">
                <c:v>Kuopio</c:v>
              </c:pt>
              <c:pt idx="29">
                <c:v>Savonlinna</c:v>
              </c:pt>
              <c:pt idx="30">
                <c:v>Hanko</c:v>
              </c:pt>
              <c:pt idx="31">
                <c:v>Hyvinkää</c:v>
              </c:pt>
              <c:pt idx="32">
                <c:v>Forssa</c:v>
              </c:pt>
              <c:pt idx="33">
                <c:v>Parainen</c:v>
              </c:pt>
              <c:pt idx="34">
                <c:v>Uusikaupunki</c:v>
              </c:pt>
              <c:pt idx="35">
                <c:v>Masku</c:v>
              </c:pt>
              <c:pt idx="36">
                <c:v>Kangasala</c:v>
              </c:pt>
              <c:pt idx="37">
                <c:v>Lieto</c:v>
              </c:pt>
              <c:pt idx="38">
                <c:v>Hämeenlinna</c:v>
              </c:pt>
              <c:pt idx="39">
                <c:v>Kajaani</c:v>
              </c:pt>
              <c:pt idx="40">
                <c:v>Riihimäki</c:v>
              </c:pt>
              <c:pt idx="41">
                <c:v>Mikkeli</c:v>
              </c:pt>
              <c:pt idx="42">
                <c:v>Kokkola</c:v>
              </c:pt>
              <c:pt idx="43">
                <c:v>Vihti</c:v>
              </c:pt>
              <c:pt idx="44">
                <c:v>Kouvola</c:v>
              </c:pt>
              <c:pt idx="45">
                <c:v>Lohja</c:v>
              </c:pt>
              <c:pt idx="46">
                <c:v>Varkaus</c:v>
              </c:pt>
              <c:pt idx="47">
                <c:v>Ylivieska</c:v>
              </c:pt>
              <c:pt idx="48">
                <c:v>Rusko</c:v>
              </c:pt>
              <c:pt idx="49">
                <c:v>Seinäjoki</c:v>
              </c:pt>
              <c:pt idx="50">
                <c:v>Sipoo</c:v>
              </c:pt>
              <c:pt idx="51">
                <c:v>Iisalmi</c:v>
              </c:pt>
              <c:pt idx="52">
                <c:v>Hollola</c:v>
              </c:pt>
              <c:pt idx="53">
                <c:v>Karkkila</c:v>
              </c:pt>
              <c:pt idx="54">
                <c:v>Lempäälä</c:v>
              </c:pt>
              <c:pt idx="55">
                <c:v>Kemiönsaari</c:v>
              </c:pt>
              <c:pt idx="56">
                <c:v>Hamina</c:v>
              </c:pt>
              <c:pt idx="57">
                <c:v>Hausjärvi</c:v>
              </c:pt>
              <c:pt idx="58">
                <c:v>Äänekoski</c:v>
              </c:pt>
              <c:pt idx="59">
                <c:v>Suomussalmi</c:v>
              </c:pt>
              <c:pt idx="60">
                <c:v>Paimio</c:v>
              </c:pt>
              <c:pt idx="61">
                <c:v>Nousiainen</c:v>
              </c:pt>
              <c:pt idx="62">
                <c:v>Ilomantsi</c:v>
              </c:pt>
              <c:pt idx="63">
                <c:v>Salo</c:v>
              </c:pt>
              <c:pt idx="64">
                <c:v>Loviisa</c:v>
              </c:pt>
              <c:pt idx="65">
                <c:v>Sastamala</c:v>
              </c:pt>
              <c:pt idx="66">
                <c:v>Hämeenkyrö</c:v>
              </c:pt>
              <c:pt idx="67">
                <c:v>Janakkala</c:v>
              </c:pt>
              <c:pt idx="68">
                <c:v>Orivesi</c:v>
              </c:pt>
              <c:pt idx="69">
                <c:v>Aura</c:v>
              </c:pt>
              <c:pt idx="70">
                <c:v>Suonenjoki</c:v>
              </c:pt>
              <c:pt idx="71">
                <c:v>Mäntsälä</c:v>
              </c:pt>
              <c:pt idx="72">
                <c:v>Sauvo</c:v>
              </c:pt>
              <c:pt idx="73">
                <c:v>Orimattila</c:v>
              </c:pt>
              <c:pt idx="74">
                <c:v>Kuhmoinen</c:v>
              </c:pt>
              <c:pt idx="75">
                <c:v>Padasjoki</c:v>
              </c:pt>
              <c:pt idx="76">
                <c:v>Lapua</c:v>
              </c:pt>
              <c:pt idx="77">
                <c:v>Laitila</c:v>
              </c:pt>
              <c:pt idx="78">
                <c:v>Jokioinen</c:v>
              </c:pt>
              <c:pt idx="79">
                <c:v>Mynämäki</c:v>
              </c:pt>
              <c:pt idx="80">
                <c:v>Iitti</c:v>
              </c:pt>
              <c:pt idx="81">
                <c:v>Ikaalinen</c:v>
              </c:pt>
              <c:pt idx="82">
                <c:v>Ilmajoki</c:v>
              </c:pt>
              <c:pt idx="83">
                <c:v>Somero</c:v>
              </c:pt>
              <c:pt idx="84">
                <c:v>Loimaa</c:v>
              </c:pt>
              <c:pt idx="85">
                <c:v>Luumäki</c:v>
              </c:pt>
              <c:pt idx="86">
                <c:v>Punkalaidun</c:v>
              </c:pt>
              <c:pt idx="87">
                <c:v>Oripää</c:v>
              </c:pt>
            </c:strLit>
          </c:cat>
          <c:val>
            <c:numLit>
              <c:formatCode>General</c:formatCode>
              <c:ptCount val="88"/>
              <c:pt idx="0">
                <c:v>0.34990718960762024</c:v>
              </c:pt>
              <c:pt idx="1">
                <c:v>0.66196417808532715</c:v>
              </c:pt>
              <c:pt idx="2">
                <c:v>0.61936813592910767</c:v>
              </c:pt>
              <c:pt idx="3">
                <c:v>0.32789072394371033</c:v>
              </c:pt>
              <c:pt idx="4">
                <c:v>0.73057955503463745</c:v>
              </c:pt>
              <c:pt idx="5">
                <c:v>2.5350037962198257E-2</c:v>
              </c:pt>
              <c:pt idx="6">
                <c:v>0.71800661087036133</c:v>
              </c:pt>
              <c:pt idx="7">
                <c:v>0.47539404034614563</c:v>
              </c:pt>
              <c:pt idx="8">
                <c:v>0.48932632803916931</c:v>
              </c:pt>
              <c:pt idx="9">
                <c:v>0.54495519399642944</c:v>
              </c:pt>
              <c:pt idx="10">
                <c:v>0.27865815162658691</c:v>
              </c:pt>
              <c:pt idx="11">
                <c:v>0.61731165647506714</c:v>
              </c:pt>
              <c:pt idx="12">
                <c:v>1.4967925548553467</c:v>
              </c:pt>
              <c:pt idx="13">
                <c:v>0.77819472551345825</c:v>
              </c:pt>
              <c:pt idx="14">
                <c:v>0.21415527164936066</c:v>
              </c:pt>
              <c:pt idx="15">
                <c:v>0.33527413010597229</c:v>
              </c:pt>
              <c:pt idx="16">
                <c:v>0.42972192168235779</c:v>
              </c:pt>
              <c:pt idx="17">
                <c:v>0.18308819830417633</c:v>
              </c:pt>
              <c:pt idx="18">
                <c:v>1.1302720755338669E-2</c:v>
              </c:pt>
              <c:pt idx="19">
                <c:v>0.44004267454147339</c:v>
              </c:pt>
              <c:pt idx="20">
                <c:v>1.1694028377532959</c:v>
              </c:pt>
              <c:pt idx="21">
                <c:v>0.36083579063415527</c:v>
              </c:pt>
              <c:pt idx="22">
                <c:v>0.33656081557273865</c:v>
              </c:pt>
              <c:pt idx="23">
                <c:v>0.52481180429458618</c:v>
              </c:pt>
              <c:pt idx="24">
                <c:v>0.56409448385238647</c:v>
              </c:pt>
              <c:pt idx="25">
                <c:v>3.1829018145799637E-2</c:v>
              </c:pt>
              <c:pt idx="26">
                <c:v>0.29443037509918213</c:v>
              </c:pt>
              <c:pt idx="27">
                <c:v>0.79047304391860962</c:v>
              </c:pt>
              <c:pt idx="28">
                <c:v>0.68529438972473145</c:v>
              </c:pt>
              <c:pt idx="29">
                <c:v>0.11389052867889404</c:v>
              </c:pt>
              <c:pt idx="30">
                <c:v>7.838556170463562E-2</c:v>
              </c:pt>
              <c:pt idx="31">
                <c:v>0.92040681838989258</c:v>
              </c:pt>
              <c:pt idx="32">
                <c:v>0.41034221649169922</c:v>
              </c:pt>
              <c:pt idx="33">
                <c:v>2.0538877695798874E-2</c:v>
              </c:pt>
              <c:pt idx="34">
                <c:v>1.2896398082375526E-2</c:v>
              </c:pt>
              <c:pt idx="35">
                <c:v>3.5716821439564228E-3</c:v>
              </c:pt>
              <c:pt idx="36">
                <c:v>0.21213062107563019</c:v>
              </c:pt>
              <c:pt idx="37">
                <c:v>0.10517766326665878</c:v>
              </c:pt>
              <c:pt idx="38">
                <c:v>0.37265098094940186</c:v>
              </c:pt>
              <c:pt idx="39">
                <c:v>1.2803889513015747</c:v>
              </c:pt>
              <c:pt idx="40">
                <c:v>1.108147144317627</c:v>
              </c:pt>
              <c:pt idx="41">
                <c:v>0.53556644916534424</c:v>
              </c:pt>
              <c:pt idx="42">
                <c:v>0.55213230848312378</c:v>
              </c:pt>
              <c:pt idx="43">
                <c:v>7.4585296213626862E-2</c:v>
              </c:pt>
              <c:pt idx="44">
                <c:v>0.31285962462425232</c:v>
              </c:pt>
              <c:pt idx="45">
                <c:v>0.20304258167743683</c:v>
              </c:pt>
              <c:pt idx="46">
                <c:v>1.3476138114929199</c:v>
              </c:pt>
              <c:pt idx="47">
                <c:v>0.34165894985198975</c:v>
              </c:pt>
              <c:pt idx="48">
                <c:v>3.767428221181035E-3</c:v>
              </c:pt>
              <c:pt idx="49">
                <c:v>0.68098098039627075</c:v>
              </c:pt>
              <c:pt idx="50">
                <c:v>0.66018319129943848</c:v>
              </c:pt>
              <c:pt idx="51">
                <c:v>0.60996383428573608</c:v>
              </c:pt>
              <c:pt idx="52">
                <c:v>0.23543623089790344</c:v>
              </c:pt>
              <c:pt idx="53">
                <c:v>1.0962657928466797</c:v>
              </c:pt>
              <c:pt idx="54">
                <c:v>0.26675698161125183</c:v>
              </c:pt>
              <c:pt idx="55">
                <c:v>3.1494271010160446E-2</c:v>
              </c:pt>
              <c:pt idx="56">
                <c:v>0.18070828914642334</c:v>
              </c:pt>
              <c:pt idx="57">
                <c:v>3.4741450101137161E-2</c:v>
              </c:pt>
              <c:pt idx="58">
                <c:v>0.13127292692661285</c:v>
              </c:pt>
              <c:pt idx="59">
                <c:v>3.0721100047230721E-2</c:v>
              </c:pt>
              <c:pt idx="60">
                <c:v>4.5217745006084442E-2</c:v>
              </c:pt>
              <c:pt idx="61">
                <c:v>1.6921840608119965E-2</c:v>
              </c:pt>
              <c:pt idx="62">
                <c:v>1.7532708644866943</c:v>
              </c:pt>
              <c:pt idx="63">
                <c:v>0.65996521711349487</c:v>
              </c:pt>
              <c:pt idx="64">
                <c:v>3.8114748895168304E-2</c:v>
              </c:pt>
              <c:pt idx="65">
                <c:v>6.1686128377914429E-2</c:v>
              </c:pt>
              <c:pt idx="66">
                <c:v>0.12062300741672516</c:v>
              </c:pt>
              <c:pt idx="67">
                <c:v>0.10631932318210602</c:v>
              </c:pt>
              <c:pt idx="68">
                <c:v>4.6918909996747971E-2</c:v>
              </c:pt>
              <c:pt idx="69">
                <c:v>9.7533399239182472E-3</c:v>
              </c:pt>
              <c:pt idx="70">
                <c:v>1.1489750146865845</c:v>
              </c:pt>
              <c:pt idx="71">
                <c:v>0.11677694320678711</c:v>
              </c:pt>
              <c:pt idx="72">
                <c:v>0</c:v>
              </c:pt>
              <c:pt idx="73">
                <c:v>0.20567601919174194</c:v>
              </c:pt>
              <c:pt idx="74">
                <c:v>1.1331765912473202E-2</c:v>
              </c:pt>
              <c:pt idx="75">
                <c:v>0.51536649465560913</c:v>
              </c:pt>
              <c:pt idx="76">
                <c:v>0.33560353517532349</c:v>
              </c:pt>
              <c:pt idx="77">
                <c:v>2.5326432660222054E-2</c:v>
              </c:pt>
              <c:pt idx="78">
                <c:v>9.6227586269378662E-2</c:v>
              </c:pt>
              <c:pt idx="79">
                <c:v>1.0724938474595547E-2</c:v>
              </c:pt>
              <c:pt idx="80">
                <c:v>1.3262224197387695</c:v>
              </c:pt>
              <c:pt idx="81">
                <c:v>0.32338902354240417</c:v>
              </c:pt>
              <c:pt idx="82">
                <c:v>0.52083992958068848</c:v>
              </c:pt>
              <c:pt idx="83">
                <c:v>1.4459200203418732E-2</c:v>
              </c:pt>
              <c:pt idx="84">
                <c:v>2.370891347527504E-2</c:v>
              </c:pt>
              <c:pt idx="85">
                <c:v>1.1937281116843224E-2</c:v>
              </c:pt>
              <c:pt idx="86">
                <c:v>2.0036082714796066E-3</c:v>
              </c:pt>
              <c:pt idx="87">
                <c:v>0.22089949250221252</c:v>
              </c:pt>
            </c:numLit>
          </c:val>
          <c:extLst>
            <c:ext xmlns:c16="http://schemas.microsoft.com/office/drawing/2014/chart" uri="{C3380CC4-5D6E-409C-BE32-E72D297353CC}">
              <c16:uniqueId val="{000002C3-7BB7-4CDB-AA39-8263AC1D3A84}"/>
            </c:ext>
          </c:extLst>
        </c:ser>
        <c:ser>
          <c:idx val="4"/>
          <c:order val="4"/>
          <c:tx>
            <c:v>Erillislämmitys</c:v>
          </c:tx>
          <c:spPr>
            <a:solidFill>
              <a:srgbClr val="00CCCC"/>
            </a:solidFill>
          </c:spPr>
          <c:invertIfNegative val="0"/>
          <c:dPt>
            <c:idx val="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5-7BB7-4CDB-AA39-8263AC1D3A84}"/>
              </c:ext>
            </c:extLst>
          </c:dPt>
          <c:dPt>
            <c:idx val="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7-7BB7-4CDB-AA39-8263AC1D3A84}"/>
              </c:ext>
            </c:extLst>
          </c:dPt>
          <c:dPt>
            <c:idx val="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9-7BB7-4CDB-AA39-8263AC1D3A84}"/>
              </c:ext>
            </c:extLst>
          </c:dPt>
          <c:dPt>
            <c:idx val="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B-7BB7-4CDB-AA39-8263AC1D3A84}"/>
              </c:ext>
            </c:extLst>
          </c:dPt>
          <c:dPt>
            <c:idx val="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D-7BB7-4CDB-AA39-8263AC1D3A84}"/>
              </c:ext>
            </c:extLst>
          </c:dPt>
          <c:dPt>
            <c:idx val="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F-7BB7-4CDB-AA39-8263AC1D3A84}"/>
              </c:ext>
            </c:extLst>
          </c:dPt>
          <c:dPt>
            <c:idx val="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1-7BB7-4CDB-AA39-8263AC1D3A84}"/>
              </c:ext>
            </c:extLst>
          </c:dPt>
          <c:dPt>
            <c:idx val="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3-7BB7-4CDB-AA39-8263AC1D3A84}"/>
              </c:ext>
            </c:extLst>
          </c:dPt>
          <c:dPt>
            <c:idx val="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5-7BB7-4CDB-AA39-8263AC1D3A84}"/>
              </c:ext>
            </c:extLst>
          </c:dPt>
          <c:dPt>
            <c:idx val="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7-7BB7-4CDB-AA39-8263AC1D3A84}"/>
              </c:ext>
            </c:extLst>
          </c:dPt>
          <c:dPt>
            <c:idx val="1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9-7BB7-4CDB-AA39-8263AC1D3A84}"/>
              </c:ext>
            </c:extLst>
          </c:dPt>
          <c:dPt>
            <c:idx val="1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B-7BB7-4CDB-AA39-8263AC1D3A84}"/>
              </c:ext>
            </c:extLst>
          </c:dPt>
          <c:dPt>
            <c:idx val="1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D-7BB7-4CDB-AA39-8263AC1D3A84}"/>
              </c:ext>
            </c:extLst>
          </c:dPt>
          <c:dPt>
            <c:idx val="1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F-7BB7-4CDB-AA39-8263AC1D3A84}"/>
              </c:ext>
            </c:extLst>
          </c:dPt>
          <c:dPt>
            <c:idx val="1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1-7BB7-4CDB-AA39-8263AC1D3A84}"/>
              </c:ext>
            </c:extLst>
          </c:dPt>
          <c:dPt>
            <c:idx val="1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3-7BB7-4CDB-AA39-8263AC1D3A84}"/>
              </c:ext>
            </c:extLst>
          </c:dPt>
          <c:dPt>
            <c:idx val="1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5-7BB7-4CDB-AA39-8263AC1D3A84}"/>
              </c:ext>
            </c:extLst>
          </c:dPt>
          <c:dPt>
            <c:idx val="1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7-7BB7-4CDB-AA39-8263AC1D3A84}"/>
              </c:ext>
            </c:extLst>
          </c:dPt>
          <c:dPt>
            <c:idx val="1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9-7BB7-4CDB-AA39-8263AC1D3A84}"/>
              </c:ext>
            </c:extLst>
          </c:dPt>
          <c:dPt>
            <c:idx val="19"/>
            <c:invertIfNegative val="0"/>
            <c:bubble3D val="0"/>
            <c:spPr>
              <a:solidFill>
                <a:srgbClr val="00CCCC"/>
              </a:solidFill>
              <a:ln w="25400">
                <a:solidFill>
                  <a:srgbClr val="000000"/>
                </a:solidFill>
                <a:prstDash val="solid"/>
              </a:ln>
              <a:effectLst/>
            </c:spPr>
            <c:extLst>
              <c:ext xmlns:c16="http://schemas.microsoft.com/office/drawing/2014/chart" uri="{C3380CC4-5D6E-409C-BE32-E72D297353CC}">
                <c16:uniqueId val="{000002EB-7BB7-4CDB-AA39-8263AC1D3A84}"/>
              </c:ext>
            </c:extLst>
          </c:dPt>
          <c:dPt>
            <c:idx val="2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D-7BB7-4CDB-AA39-8263AC1D3A84}"/>
              </c:ext>
            </c:extLst>
          </c:dPt>
          <c:dPt>
            <c:idx val="2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F-7BB7-4CDB-AA39-8263AC1D3A84}"/>
              </c:ext>
            </c:extLst>
          </c:dPt>
          <c:dPt>
            <c:idx val="2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1-7BB7-4CDB-AA39-8263AC1D3A84}"/>
              </c:ext>
            </c:extLst>
          </c:dPt>
          <c:dPt>
            <c:idx val="2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3-7BB7-4CDB-AA39-8263AC1D3A84}"/>
              </c:ext>
            </c:extLst>
          </c:dPt>
          <c:dPt>
            <c:idx val="2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5-7BB7-4CDB-AA39-8263AC1D3A84}"/>
              </c:ext>
            </c:extLst>
          </c:dPt>
          <c:dPt>
            <c:idx val="2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7-7BB7-4CDB-AA39-8263AC1D3A84}"/>
              </c:ext>
            </c:extLst>
          </c:dPt>
          <c:dPt>
            <c:idx val="2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9-7BB7-4CDB-AA39-8263AC1D3A84}"/>
              </c:ext>
            </c:extLst>
          </c:dPt>
          <c:dPt>
            <c:idx val="2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B-7BB7-4CDB-AA39-8263AC1D3A84}"/>
              </c:ext>
            </c:extLst>
          </c:dPt>
          <c:dPt>
            <c:idx val="2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D-7BB7-4CDB-AA39-8263AC1D3A84}"/>
              </c:ext>
            </c:extLst>
          </c:dPt>
          <c:dPt>
            <c:idx val="2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F-7BB7-4CDB-AA39-8263AC1D3A84}"/>
              </c:ext>
            </c:extLst>
          </c:dPt>
          <c:dPt>
            <c:idx val="3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1-7BB7-4CDB-AA39-8263AC1D3A84}"/>
              </c:ext>
            </c:extLst>
          </c:dPt>
          <c:dPt>
            <c:idx val="3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3-7BB7-4CDB-AA39-8263AC1D3A84}"/>
              </c:ext>
            </c:extLst>
          </c:dPt>
          <c:dPt>
            <c:idx val="3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5-7BB7-4CDB-AA39-8263AC1D3A84}"/>
              </c:ext>
            </c:extLst>
          </c:dPt>
          <c:dPt>
            <c:idx val="3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7-7BB7-4CDB-AA39-8263AC1D3A84}"/>
              </c:ext>
            </c:extLst>
          </c:dPt>
          <c:dPt>
            <c:idx val="3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9-7BB7-4CDB-AA39-8263AC1D3A84}"/>
              </c:ext>
            </c:extLst>
          </c:dPt>
          <c:dPt>
            <c:idx val="3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B-7BB7-4CDB-AA39-8263AC1D3A84}"/>
              </c:ext>
            </c:extLst>
          </c:dPt>
          <c:dPt>
            <c:idx val="3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D-7BB7-4CDB-AA39-8263AC1D3A84}"/>
              </c:ext>
            </c:extLst>
          </c:dPt>
          <c:dPt>
            <c:idx val="3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F-7BB7-4CDB-AA39-8263AC1D3A84}"/>
              </c:ext>
            </c:extLst>
          </c:dPt>
          <c:dPt>
            <c:idx val="3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1-7BB7-4CDB-AA39-8263AC1D3A84}"/>
              </c:ext>
            </c:extLst>
          </c:dPt>
          <c:dPt>
            <c:idx val="3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3-7BB7-4CDB-AA39-8263AC1D3A84}"/>
              </c:ext>
            </c:extLst>
          </c:dPt>
          <c:dPt>
            <c:idx val="4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5-7BB7-4CDB-AA39-8263AC1D3A84}"/>
              </c:ext>
            </c:extLst>
          </c:dPt>
          <c:dPt>
            <c:idx val="4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7-7BB7-4CDB-AA39-8263AC1D3A84}"/>
              </c:ext>
            </c:extLst>
          </c:dPt>
          <c:dPt>
            <c:idx val="4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9-7BB7-4CDB-AA39-8263AC1D3A84}"/>
              </c:ext>
            </c:extLst>
          </c:dPt>
          <c:dPt>
            <c:idx val="4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B-7BB7-4CDB-AA39-8263AC1D3A84}"/>
              </c:ext>
            </c:extLst>
          </c:dPt>
          <c:dPt>
            <c:idx val="4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D-7BB7-4CDB-AA39-8263AC1D3A84}"/>
              </c:ext>
            </c:extLst>
          </c:dPt>
          <c:dPt>
            <c:idx val="4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F-7BB7-4CDB-AA39-8263AC1D3A84}"/>
              </c:ext>
            </c:extLst>
          </c:dPt>
          <c:dPt>
            <c:idx val="4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1-7BB7-4CDB-AA39-8263AC1D3A84}"/>
              </c:ext>
            </c:extLst>
          </c:dPt>
          <c:dPt>
            <c:idx val="4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3-7BB7-4CDB-AA39-8263AC1D3A84}"/>
              </c:ext>
            </c:extLst>
          </c:dPt>
          <c:dPt>
            <c:idx val="4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5-7BB7-4CDB-AA39-8263AC1D3A84}"/>
              </c:ext>
            </c:extLst>
          </c:dPt>
          <c:dPt>
            <c:idx val="4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7-7BB7-4CDB-AA39-8263AC1D3A84}"/>
              </c:ext>
            </c:extLst>
          </c:dPt>
          <c:dPt>
            <c:idx val="5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9-7BB7-4CDB-AA39-8263AC1D3A84}"/>
              </c:ext>
            </c:extLst>
          </c:dPt>
          <c:dPt>
            <c:idx val="5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B-7BB7-4CDB-AA39-8263AC1D3A84}"/>
              </c:ext>
            </c:extLst>
          </c:dPt>
          <c:dPt>
            <c:idx val="5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D-7BB7-4CDB-AA39-8263AC1D3A84}"/>
              </c:ext>
            </c:extLst>
          </c:dPt>
          <c:dPt>
            <c:idx val="5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F-7BB7-4CDB-AA39-8263AC1D3A84}"/>
              </c:ext>
            </c:extLst>
          </c:dPt>
          <c:dPt>
            <c:idx val="5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1-7BB7-4CDB-AA39-8263AC1D3A84}"/>
              </c:ext>
            </c:extLst>
          </c:dPt>
          <c:dPt>
            <c:idx val="5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3-7BB7-4CDB-AA39-8263AC1D3A84}"/>
              </c:ext>
            </c:extLst>
          </c:dPt>
          <c:dPt>
            <c:idx val="5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5-7BB7-4CDB-AA39-8263AC1D3A84}"/>
              </c:ext>
            </c:extLst>
          </c:dPt>
          <c:dPt>
            <c:idx val="5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7-7BB7-4CDB-AA39-8263AC1D3A84}"/>
              </c:ext>
            </c:extLst>
          </c:dPt>
          <c:dPt>
            <c:idx val="5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9-7BB7-4CDB-AA39-8263AC1D3A84}"/>
              </c:ext>
            </c:extLst>
          </c:dPt>
          <c:dPt>
            <c:idx val="5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B-7BB7-4CDB-AA39-8263AC1D3A84}"/>
              </c:ext>
            </c:extLst>
          </c:dPt>
          <c:dPt>
            <c:idx val="6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D-7BB7-4CDB-AA39-8263AC1D3A84}"/>
              </c:ext>
            </c:extLst>
          </c:dPt>
          <c:dPt>
            <c:idx val="6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F-7BB7-4CDB-AA39-8263AC1D3A84}"/>
              </c:ext>
            </c:extLst>
          </c:dPt>
          <c:dPt>
            <c:idx val="6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1-7BB7-4CDB-AA39-8263AC1D3A84}"/>
              </c:ext>
            </c:extLst>
          </c:dPt>
          <c:dPt>
            <c:idx val="6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3-7BB7-4CDB-AA39-8263AC1D3A84}"/>
              </c:ext>
            </c:extLst>
          </c:dPt>
          <c:dPt>
            <c:idx val="6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5-7BB7-4CDB-AA39-8263AC1D3A84}"/>
              </c:ext>
            </c:extLst>
          </c:dPt>
          <c:dPt>
            <c:idx val="6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7-7BB7-4CDB-AA39-8263AC1D3A84}"/>
              </c:ext>
            </c:extLst>
          </c:dPt>
          <c:dPt>
            <c:idx val="6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9-7BB7-4CDB-AA39-8263AC1D3A84}"/>
              </c:ext>
            </c:extLst>
          </c:dPt>
          <c:dPt>
            <c:idx val="6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B-7BB7-4CDB-AA39-8263AC1D3A84}"/>
              </c:ext>
            </c:extLst>
          </c:dPt>
          <c:dPt>
            <c:idx val="6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D-7BB7-4CDB-AA39-8263AC1D3A84}"/>
              </c:ext>
            </c:extLst>
          </c:dPt>
          <c:dPt>
            <c:idx val="6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F-7BB7-4CDB-AA39-8263AC1D3A84}"/>
              </c:ext>
            </c:extLst>
          </c:dPt>
          <c:dPt>
            <c:idx val="7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1-7BB7-4CDB-AA39-8263AC1D3A84}"/>
              </c:ext>
            </c:extLst>
          </c:dPt>
          <c:dPt>
            <c:idx val="7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3-7BB7-4CDB-AA39-8263AC1D3A84}"/>
              </c:ext>
            </c:extLst>
          </c:dPt>
          <c:dPt>
            <c:idx val="7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5-7BB7-4CDB-AA39-8263AC1D3A84}"/>
              </c:ext>
            </c:extLst>
          </c:dPt>
          <c:dPt>
            <c:idx val="7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7-7BB7-4CDB-AA39-8263AC1D3A84}"/>
              </c:ext>
            </c:extLst>
          </c:dPt>
          <c:dPt>
            <c:idx val="7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9-7BB7-4CDB-AA39-8263AC1D3A84}"/>
              </c:ext>
            </c:extLst>
          </c:dPt>
          <c:dPt>
            <c:idx val="7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B-7BB7-4CDB-AA39-8263AC1D3A84}"/>
              </c:ext>
            </c:extLst>
          </c:dPt>
          <c:dPt>
            <c:idx val="7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D-7BB7-4CDB-AA39-8263AC1D3A84}"/>
              </c:ext>
            </c:extLst>
          </c:dPt>
          <c:dPt>
            <c:idx val="7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F-7BB7-4CDB-AA39-8263AC1D3A84}"/>
              </c:ext>
            </c:extLst>
          </c:dPt>
          <c:dPt>
            <c:idx val="7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1-7BB7-4CDB-AA39-8263AC1D3A84}"/>
              </c:ext>
            </c:extLst>
          </c:dPt>
          <c:dPt>
            <c:idx val="7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3-7BB7-4CDB-AA39-8263AC1D3A84}"/>
              </c:ext>
            </c:extLst>
          </c:dPt>
          <c:dPt>
            <c:idx val="8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5-7BB7-4CDB-AA39-8263AC1D3A84}"/>
              </c:ext>
            </c:extLst>
          </c:dPt>
          <c:dPt>
            <c:idx val="8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7-7BB7-4CDB-AA39-8263AC1D3A84}"/>
              </c:ext>
            </c:extLst>
          </c:dPt>
          <c:dPt>
            <c:idx val="8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9-7BB7-4CDB-AA39-8263AC1D3A84}"/>
              </c:ext>
            </c:extLst>
          </c:dPt>
          <c:dPt>
            <c:idx val="8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B-7BB7-4CDB-AA39-8263AC1D3A84}"/>
              </c:ext>
            </c:extLst>
          </c:dPt>
          <c:dPt>
            <c:idx val="8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D-7BB7-4CDB-AA39-8263AC1D3A84}"/>
              </c:ext>
            </c:extLst>
          </c:dPt>
          <c:dPt>
            <c:idx val="8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F-7BB7-4CDB-AA39-8263AC1D3A84}"/>
              </c:ext>
            </c:extLst>
          </c:dPt>
          <c:dPt>
            <c:idx val="8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1-7BB7-4CDB-AA39-8263AC1D3A84}"/>
              </c:ext>
            </c:extLst>
          </c:dPt>
          <c:dPt>
            <c:idx val="8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3-7BB7-4CDB-AA39-8263AC1D3A84}"/>
              </c:ext>
            </c:extLst>
          </c:dPt>
          <c:cat>
            <c:strLit>
              <c:ptCount val="88"/>
              <c:pt idx="0">
                <c:v>Turku</c:v>
              </c:pt>
              <c:pt idx="1">
                <c:v>Kauniainen</c:v>
              </c:pt>
              <c:pt idx="2">
                <c:v>Espoo</c:v>
              </c:pt>
              <c:pt idx="3">
                <c:v>Järvenpää</c:v>
              </c:pt>
              <c:pt idx="4">
                <c:v>Tampere</c:v>
              </c:pt>
              <c:pt idx="5">
                <c:v>Imatra</c:v>
              </c:pt>
              <c:pt idx="6">
                <c:v>Vaasa</c:v>
              </c:pt>
              <c:pt idx="7">
                <c:v>Kerava</c:v>
              </c:pt>
              <c:pt idx="8">
                <c:v>Joensuu</c:v>
              </c:pt>
              <c:pt idx="9">
                <c:v>Lahti</c:v>
              </c:pt>
              <c:pt idx="10">
                <c:v>Naantali</c:v>
              </c:pt>
              <c:pt idx="11">
                <c:v>Oulu</c:v>
              </c:pt>
              <c:pt idx="12">
                <c:v>Helsinki</c:v>
              </c:pt>
              <c:pt idx="13">
                <c:v>Jyväskylä</c:v>
              </c:pt>
              <c:pt idx="14">
                <c:v>Nokia</c:v>
              </c:pt>
              <c:pt idx="15">
                <c:v>Kirkkonummi</c:v>
              </c:pt>
              <c:pt idx="16">
                <c:v>Raisio</c:v>
              </c:pt>
              <c:pt idx="17">
                <c:v>Kaarina</c:v>
              </c:pt>
              <c:pt idx="18">
                <c:v>Pornainen</c:v>
              </c:pt>
              <c:pt idx="19">
                <c:v>--&gt;  Rauma</c:v>
              </c:pt>
              <c:pt idx="20">
                <c:v>Vantaa</c:v>
              </c:pt>
              <c:pt idx="21">
                <c:v>Lappeenranta</c:v>
              </c:pt>
              <c:pt idx="22">
                <c:v>Tuusula</c:v>
              </c:pt>
              <c:pt idx="23">
                <c:v>Kemi</c:v>
              </c:pt>
              <c:pt idx="24">
                <c:v>Pirkkala</c:v>
              </c:pt>
              <c:pt idx="25">
                <c:v>Nurmijärvi</c:v>
              </c:pt>
              <c:pt idx="26">
                <c:v>Ylöjärvi</c:v>
              </c:pt>
              <c:pt idx="27">
                <c:v>Kotka</c:v>
              </c:pt>
              <c:pt idx="28">
                <c:v>Kuopio</c:v>
              </c:pt>
              <c:pt idx="29">
                <c:v>Savonlinna</c:v>
              </c:pt>
              <c:pt idx="30">
                <c:v>Hanko</c:v>
              </c:pt>
              <c:pt idx="31">
                <c:v>Hyvinkää</c:v>
              </c:pt>
              <c:pt idx="32">
                <c:v>Forssa</c:v>
              </c:pt>
              <c:pt idx="33">
                <c:v>Parainen</c:v>
              </c:pt>
              <c:pt idx="34">
                <c:v>Uusikaupunki</c:v>
              </c:pt>
              <c:pt idx="35">
                <c:v>Masku</c:v>
              </c:pt>
              <c:pt idx="36">
                <c:v>Kangasala</c:v>
              </c:pt>
              <c:pt idx="37">
                <c:v>Lieto</c:v>
              </c:pt>
              <c:pt idx="38">
                <c:v>Hämeenlinna</c:v>
              </c:pt>
              <c:pt idx="39">
                <c:v>Kajaani</c:v>
              </c:pt>
              <c:pt idx="40">
                <c:v>Riihimäki</c:v>
              </c:pt>
              <c:pt idx="41">
                <c:v>Mikkeli</c:v>
              </c:pt>
              <c:pt idx="42">
                <c:v>Kokkola</c:v>
              </c:pt>
              <c:pt idx="43">
                <c:v>Vihti</c:v>
              </c:pt>
              <c:pt idx="44">
                <c:v>Kouvola</c:v>
              </c:pt>
              <c:pt idx="45">
                <c:v>Lohja</c:v>
              </c:pt>
              <c:pt idx="46">
                <c:v>Varkaus</c:v>
              </c:pt>
              <c:pt idx="47">
                <c:v>Ylivieska</c:v>
              </c:pt>
              <c:pt idx="48">
                <c:v>Rusko</c:v>
              </c:pt>
              <c:pt idx="49">
                <c:v>Seinäjoki</c:v>
              </c:pt>
              <c:pt idx="50">
                <c:v>Sipoo</c:v>
              </c:pt>
              <c:pt idx="51">
                <c:v>Iisalmi</c:v>
              </c:pt>
              <c:pt idx="52">
                <c:v>Hollola</c:v>
              </c:pt>
              <c:pt idx="53">
                <c:v>Karkkila</c:v>
              </c:pt>
              <c:pt idx="54">
                <c:v>Lempäälä</c:v>
              </c:pt>
              <c:pt idx="55">
                <c:v>Kemiönsaari</c:v>
              </c:pt>
              <c:pt idx="56">
                <c:v>Hamina</c:v>
              </c:pt>
              <c:pt idx="57">
                <c:v>Hausjärvi</c:v>
              </c:pt>
              <c:pt idx="58">
                <c:v>Äänekoski</c:v>
              </c:pt>
              <c:pt idx="59">
                <c:v>Suomussalmi</c:v>
              </c:pt>
              <c:pt idx="60">
                <c:v>Paimio</c:v>
              </c:pt>
              <c:pt idx="61">
                <c:v>Nousiainen</c:v>
              </c:pt>
              <c:pt idx="62">
                <c:v>Ilomantsi</c:v>
              </c:pt>
              <c:pt idx="63">
                <c:v>Salo</c:v>
              </c:pt>
              <c:pt idx="64">
                <c:v>Loviisa</c:v>
              </c:pt>
              <c:pt idx="65">
                <c:v>Sastamala</c:v>
              </c:pt>
              <c:pt idx="66">
                <c:v>Hämeenkyrö</c:v>
              </c:pt>
              <c:pt idx="67">
                <c:v>Janakkala</c:v>
              </c:pt>
              <c:pt idx="68">
                <c:v>Orivesi</c:v>
              </c:pt>
              <c:pt idx="69">
                <c:v>Aura</c:v>
              </c:pt>
              <c:pt idx="70">
                <c:v>Suonenjoki</c:v>
              </c:pt>
              <c:pt idx="71">
                <c:v>Mäntsälä</c:v>
              </c:pt>
              <c:pt idx="72">
                <c:v>Sauvo</c:v>
              </c:pt>
              <c:pt idx="73">
                <c:v>Orimattila</c:v>
              </c:pt>
              <c:pt idx="74">
                <c:v>Kuhmoinen</c:v>
              </c:pt>
              <c:pt idx="75">
                <c:v>Padasjoki</c:v>
              </c:pt>
              <c:pt idx="76">
                <c:v>Lapua</c:v>
              </c:pt>
              <c:pt idx="77">
                <c:v>Laitila</c:v>
              </c:pt>
              <c:pt idx="78">
                <c:v>Jokioinen</c:v>
              </c:pt>
              <c:pt idx="79">
                <c:v>Mynämäki</c:v>
              </c:pt>
              <c:pt idx="80">
                <c:v>Iitti</c:v>
              </c:pt>
              <c:pt idx="81">
                <c:v>Ikaalinen</c:v>
              </c:pt>
              <c:pt idx="82">
                <c:v>Ilmajoki</c:v>
              </c:pt>
              <c:pt idx="83">
                <c:v>Somero</c:v>
              </c:pt>
              <c:pt idx="84">
                <c:v>Loimaa</c:v>
              </c:pt>
              <c:pt idx="85">
                <c:v>Luumäki</c:v>
              </c:pt>
              <c:pt idx="86">
                <c:v>Punkalaidun</c:v>
              </c:pt>
              <c:pt idx="87">
                <c:v>Oripää</c:v>
              </c:pt>
            </c:strLit>
          </c:cat>
          <c:val>
            <c:numLit>
              <c:formatCode>General</c:formatCode>
              <c:ptCount val="88"/>
              <c:pt idx="0">
                <c:v>0.15859384834766388</c:v>
              </c:pt>
              <c:pt idx="1">
                <c:v>0.13252802193164825</c:v>
              </c:pt>
              <c:pt idx="2">
                <c:v>5.9003151953220367E-2</c:v>
              </c:pt>
              <c:pt idx="3">
                <c:v>0.14282293617725372</c:v>
              </c:pt>
              <c:pt idx="4">
                <c:v>0.10998725146055222</c:v>
              </c:pt>
              <c:pt idx="5">
                <c:v>0.55365896224975586</c:v>
              </c:pt>
              <c:pt idx="6">
                <c:v>0.22336091101169586</c:v>
              </c:pt>
              <c:pt idx="7">
                <c:v>0.18478342890739441</c:v>
              </c:pt>
              <c:pt idx="8">
                <c:v>0.13004626333713531</c:v>
              </c:pt>
              <c:pt idx="9">
                <c:v>0.19286665320396423</c:v>
              </c:pt>
              <c:pt idx="10">
                <c:v>0.2650454044342041</c:v>
              </c:pt>
              <c:pt idx="11">
                <c:v>0.1127639040350914</c:v>
              </c:pt>
              <c:pt idx="12">
                <c:v>3.0931010842323303E-2</c:v>
              </c:pt>
              <c:pt idx="13">
                <c:v>0.1536371260881424</c:v>
              </c:pt>
              <c:pt idx="14">
                <c:v>0.30803436040878296</c:v>
              </c:pt>
              <c:pt idx="15">
                <c:v>0.19305980205535889</c:v>
              </c:pt>
              <c:pt idx="16">
                <c:v>0.22922192513942719</c:v>
              </c:pt>
              <c:pt idx="17">
                <c:v>0.35299691557884216</c:v>
              </c:pt>
              <c:pt idx="18">
                <c:v>0.20564360916614532</c:v>
              </c:pt>
              <c:pt idx="19">
                <c:v>0.40614795684814453</c:v>
              </c:pt>
              <c:pt idx="20">
                <c:v>8.174721896648407E-2</c:v>
              </c:pt>
              <c:pt idx="21">
                <c:v>0.23543176054954529</c:v>
              </c:pt>
              <c:pt idx="22">
                <c:v>0.28410041332244873</c:v>
              </c:pt>
              <c:pt idx="23">
                <c:v>0.39381742477416992</c:v>
              </c:pt>
              <c:pt idx="24">
                <c:v>0.31406033039093018</c:v>
              </c:pt>
              <c:pt idx="25">
                <c:v>0.25116086006164551</c:v>
              </c:pt>
              <c:pt idx="26">
                <c:v>0.33413982391357422</c:v>
              </c:pt>
              <c:pt idx="27">
                <c:v>0.48295429348945618</c:v>
              </c:pt>
              <c:pt idx="28">
                <c:v>0.12096687406301498</c:v>
              </c:pt>
              <c:pt idx="29">
                <c:v>0.32308283448219299</c:v>
              </c:pt>
              <c:pt idx="30">
                <c:v>1.0515363216400146</c:v>
              </c:pt>
              <c:pt idx="31">
                <c:v>0.18117329478263855</c:v>
              </c:pt>
              <c:pt idx="32">
                <c:v>0.49454590678215027</c:v>
              </c:pt>
              <c:pt idx="33">
                <c:v>0.48316764831542969</c:v>
              </c:pt>
              <c:pt idx="34">
                <c:v>0.51750248670578003</c:v>
              </c:pt>
              <c:pt idx="35">
                <c:v>0.40166273713111877</c:v>
              </c:pt>
              <c:pt idx="36">
                <c:v>0.44592908024787903</c:v>
              </c:pt>
              <c:pt idx="37">
                <c:v>0.36746698617935181</c:v>
              </c:pt>
              <c:pt idx="38">
                <c:v>0.27411434054374695</c:v>
              </c:pt>
              <c:pt idx="39">
                <c:v>0.22078152000904083</c:v>
              </c:pt>
              <c:pt idx="40">
                <c:v>0.27813822031021118</c:v>
              </c:pt>
              <c:pt idx="41">
                <c:v>0.23043128848075867</c:v>
              </c:pt>
              <c:pt idx="42">
                <c:v>0.36057305335998535</c:v>
              </c:pt>
              <c:pt idx="43">
                <c:v>0.38015946745872498</c:v>
              </c:pt>
              <c:pt idx="44">
                <c:v>0.51141899824142456</c:v>
              </c:pt>
              <c:pt idx="45">
                <c:v>0.51730942726135254</c:v>
              </c:pt>
              <c:pt idx="46">
                <c:v>0.42946705222129822</c:v>
              </c:pt>
              <c:pt idx="47">
                <c:v>0.3981630802154541</c:v>
              </c:pt>
              <c:pt idx="48">
                <c:v>0.33289697766304016</c:v>
              </c:pt>
              <c:pt idx="49">
                <c:v>0.29428300261497498</c:v>
              </c:pt>
              <c:pt idx="50">
                <c:v>0.2383124828338623</c:v>
              </c:pt>
              <c:pt idx="51">
                <c:v>0.2661457359790802</c:v>
              </c:pt>
              <c:pt idx="52">
                <c:v>0.36736515164375305</c:v>
              </c:pt>
              <c:pt idx="53">
                <c:v>0.50584185123443604</c:v>
              </c:pt>
              <c:pt idx="54">
                <c:v>0.42028909921646118</c:v>
              </c:pt>
              <c:pt idx="55">
                <c:v>0.16860274970531464</c:v>
              </c:pt>
              <c:pt idx="56">
                <c:v>0.66372257471084595</c:v>
              </c:pt>
              <c:pt idx="57">
                <c:v>0.43456313014030457</c:v>
              </c:pt>
              <c:pt idx="58">
                <c:v>0.41245737671852112</c:v>
              </c:pt>
              <c:pt idx="59">
                <c:v>0.32364770770072937</c:v>
              </c:pt>
              <c:pt idx="60">
                <c:v>0.2943975031375885</c:v>
              </c:pt>
              <c:pt idx="61">
                <c:v>0.44467988610267639</c:v>
              </c:pt>
              <c:pt idx="62">
                <c:v>0.29160690307617188</c:v>
              </c:pt>
              <c:pt idx="63">
                <c:v>0.52109730243682861</c:v>
              </c:pt>
              <c:pt idx="64">
                <c:v>0.44551959633827209</c:v>
              </c:pt>
              <c:pt idx="65">
                <c:v>0.61863136291503906</c:v>
              </c:pt>
              <c:pt idx="66">
                <c:v>0.39037370681762695</c:v>
              </c:pt>
              <c:pt idx="67">
                <c:v>0.42463091015815735</c:v>
              </c:pt>
              <c:pt idx="68">
                <c:v>0.43715867400169373</c:v>
              </c:pt>
              <c:pt idx="69">
                <c:v>0.47556191682815552</c:v>
              </c:pt>
              <c:pt idx="70">
                <c:v>0.34287998080253601</c:v>
              </c:pt>
              <c:pt idx="71">
                <c:v>0.3800208568572998</c:v>
              </c:pt>
              <c:pt idx="72">
                <c:v>0.42588278651237488</c:v>
              </c:pt>
              <c:pt idx="73">
                <c:v>0.55172896385192871</c:v>
              </c:pt>
              <c:pt idx="74">
                <c:v>0.35594737529754639</c:v>
              </c:pt>
              <c:pt idx="75">
                <c:v>0.26515409350395203</c:v>
              </c:pt>
              <c:pt idx="76">
                <c:v>0.41455894708633423</c:v>
              </c:pt>
              <c:pt idx="77">
                <c:v>0.50438201427459717</c:v>
              </c:pt>
              <c:pt idx="78">
                <c:v>0.43026614189147949</c:v>
              </c:pt>
              <c:pt idx="79">
                <c:v>0.30828383564949036</c:v>
              </c:pt>
              <c:pt idx="80">
                <c:v>0.52110320329666138</c:v>
              </c:pt>
              <c:pt idx="81">
                <c:v>0.61879408359527588</c:v>
              </c:pt>
              <c:pt idx="82">
                <c:v>0.44287487864494324</c:v>
              </c:pt>
              <c:pt idx="83">
                <c:v>0.49548369646072388</c:v>
              </c:pt>
              <c:pt idx="84">
                <c:v>0.71800142526626587</c:v>
              </c:pt>
              <c:pt idx="85">
                <c:v>0.66703677177429199</c:v>
              </c:pt>
              <c:pt idx="86">
                <c:v>0.6563117504119873</c:v>
              </c:pt>
              <c:pt idx="87">
                <c:v>0.53134888410568237</c:v>
              </c:pt>
            </c:numLit>
          </c:val>
          <c:extLst>
            <c:ext xmlns:c16="http://schemas.microsoft.com/office/drawing/2014/chart" uri="{C3380CC4-5D6E-409C-BE32-E72D297353CC}">
              <c16:uniqueId val="{00000374-7BB7-4CDB-AA39-8263AC1D3A84}"/>
            </c:ext>
          </c:extLst>
        </c:ser>
        <c:ser>
          <c:idx val="5"/>
          <c:order val="5"/>
          <c:tx>
            <c:v>Tieliikenne</c:v>
          </c:tx>
          <c:spPr>
            <a:solidFill>
              <a:srgbClr val="006666"/>
            </a:solidFill>
          </c:spPr>
          <c:invertIfNegative val="0"/>
          <c:dPt>
            <c:idx val="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6-7BB7-4CDB-AA39-8263AC1D3A84}"/>
              </c:ext>
            </c:extLst>
          </c:dPt>
          <c:dPt>
            <c:idx val="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8-7BB7-4CDB-AA39-8263AC1D3A84}"/>
              </c:ext>
            </c:extLst>
          </c:dPt>
          <c:dPt>
            <c:idx val="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A-7BB7-4CDB-AA39-8263AC1D3A84}"/>
              </c:ext>
            </c:extLst>
          </c:dPt>
          <c:dPt>
            <c:idx val="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C-7BB7-4CDB-AA39-8263AC1D3A84}"/>
              </c:ext>
            </c:extLst>
          </c:dPt>
          <c:dPt>
            <c:idx val="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E-7BB7-4CDB-AA39-8263AC1D3A84}"/>
              </c:ext>
            </c:extLst>
          </c:dPt>
          <c:dPt>
            <c:idx val="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0-7BB7-4CDB-AA39-8263AC1D3A84}"/>
              </c:ext>
            </c:extLst>
          </c:dPt>
          <c:dPt>
            <c:idx val="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2-7BB7-4CDB-AA39-8263AC1D3A84}"/>
              </c:ext>
            </c:extLst>
          </c:dPt>
          <c:dPt>
            <c:idx val="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4-7BB7-4CDB-AA39-8263AC1D3A84}"/>
              </c:ext>
            </c:extLst>
          </c:dPt>
          <c:dPt>
            <c:idx val="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6-7BB7-4CDB-AA39-8263AC1D3A84}"/>
              </c:ext>
            </c:extLst>
          </c:dPt>
          <c:dPt>
            <c:idx val="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8-7BB7-4CDB-AA39-8263AC1D3A84}"/>
              </c:ext>
            </c:extLst>
          </c:dPt>
          <c:dPt>
            <c:idx val="1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A-7BB7-4CDB-AA39-8263AC1D3A84}"/>
              </c:ext>
            </c:extLst>
          </c:dPt>
          <c:dPt>
            <c:idx val="1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C-7BB7-4CDB-AA39-8263AC1D3A84}"/>
              </c:ext>
            </c:extLst>
          </c:dPt>
          <c:dPt>
            <c:idx val="1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E-7BB7-4CDB-AA39-8263AC1D3A84}"/>
              </c:ext>
            </c:extLst>
          </c:dPt>
          <c:dPt>
            <c:idx val="1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0-7BB7-4CDB-AA39-8263AC1D3A84}"/>
              </c:ext>
            </c:extLst>
          </c:dPt>
          <c:dPt>
            <c:idx val="1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2-7BB7-4CDB-AA39-8263AC1D3A84}"/>
              </c:ext>
            </c:extLst>
          </c:dPt>
          <c:dPt>
            <c:idx val="1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4-7BB7-4CDB-AA39-8263AC1D3A84}"/>
              </c:ext>
            </c:extLst>
          </c:dPt>
          <c:dPt>
            <c:idx val="1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6-7BB7-4CDB-AA39-8263AC1D3A84}"/>
              </c:ext>
            </c:extLst>
          </c:dPt>
          <c:dPt>
            <c:idx val="1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8-7BB7-4CDB-AA39-8263AC1D3A84}"/>
              </c:ext>
            </c:extLst>
          </c:dPt>
          <c:dPt>
            <c:idx val="1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A-7BB7-4CDB-AA39-8263AC1D3A84}"/>
              </c:ext>
            </c:extLst>
          </c:dPt>
          <c:dPt>
            <c:idx val="19"/>
            <c:invertIfNegative val="0"/>
            <c:bubble3D val="0"/>
            <c:spPr>
              <a:solidFill>
                <a:srgbClr val="006666"/>
              </a:solidFill>
              <a:ln w="25400">
                <a:solidFill>
                  <a:srgbClr val="000000"/>
                </a:solidFill>
                <a:prstDash val="solid"/>
              </a:ln>
              <a:effectLst/>
            </c:spPr>
            <c:extLst>
              <c:ext xmlns:c16="http://schemas.microsoft.com/office/drawing/2014/chart" uri="{C3380CC4-5D6E-409C-BE32-E72D297353CC}">
                <c16:uniqueId val="{0000039C-7BB7-4CDB-AA39-8263AC1D3A84}"/>
              </c:ext>
            </c:extLst>
          </c:dPt>
          <c:dPt>
            <c:idx val="2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E-7BB7-4CDB-AA39-8263AC1D3A84}"/>
              </c:ext>
            </c:extLst>
          </c:dPt>
          <c:dPt>
            <c:idx val="2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0-7BB7-4CDB-AA39-8263AC1D3A84}"/>
              </c:ext>
            </c:extLst>
          </c:dPt>
          <c:dPt>
            <c:idx val="2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2-7BB7-4CDB-AA39-8263AC1D3A84}"/>
              </c:ext>
            </c:extLst>
          </c:dPt>
          <c:dPt>
            <c:idx val="2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4-7BB7-4CDB-AA39-8263AC1D3A84}"/>
              </c:ext>
            </c:extLst>
          </c:dPt>
          <c:dPt>
            <c:idx val="2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6-7BB7-4CDB-AA39-8263AC1D3A84}"/>
              </c:ext>
            </c:extLst>
          </c:dPt>
          <c:dPt>
            <c:idx val="2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8-7BB7-4CDB-AA39-8263AC1D3A84}"/>
              </c:ext>
            </c:extLst>
          </c:dPt>
          <c:dPt>
            <c:idx val="2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A-7BB7-4CDB-AA39-8263AC1D3A84}"/>
              </c:ext>
            </c:extLst>
          </c:dPt>
          <c:dPt>
            <c:idx val="2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C-7BB7-4CDB-AA39-8263AC1D3A84}"/>
              </c:ext>
            </c:extLst>
          </c:dPt>
          <c:dPt>
            <c:idx val="2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E-7BB7-4CDB-AA39-8263AC1D3A84}"/>
              </c:ext>
            </c:extLst>
          </c:dPt>
          <c:dPt>
            <c:idx val="2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0-7BB7-4CDB-AA39-8263AC1D3A84}"/>
              </c:ext>
            </c:extLst>
          </c:dPt>
          <c:dPt>
            <c:idx val="3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2-7BB7-4CDB-AA39-8263AC1D3A84}"/>
              </c:ext>
            </c:extLst>
          </c:dPt>
          <c:dPt>
            <c:idx val="3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4-7BB7-4CDB-AA39-8263AC1D3A84}"/>
              </c:ext>
            </c:extLst>
          </c:dPt>
          <c:dPt>
            <c:idx val="3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6-7BB7-4CDB-AA39-8263AC1D3A84}"/>
              </c:ext>
            </c:extLst>
          </c:dPt>
          <c:dPt>
            <c:idx val="3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8-7BB7-4CDB-AA39-8263AC1D3A84}"/>
              </c:ext>
            </c:extLst>
          </c:dPt>
          <c:dPt>
            <c:idx val="3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A-7BB7-4CDB-AA39-8263AC1D3A84}"/>
              </c:ext>
            </c:extLst>
          </c:dPt>
          <c:dPt>
            <c:idx val="3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C-7BB7-4CDB-AA39-8263AC1D3A84}"/>
              </c:ext>
            </c:extLst>
          </c:dPt>
          <c:dPt>
            <c:idx val="3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E-7BB7-4CDB-AA39-8263AC1D3A84}"/>
              </c:ext>
            </c:extLst>
          </c:dPt>
          <c:dPt>
            <c:idx val="3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0-7BB7-4CDB-AA39-8263AC1D3A84}"/>
              </c:ext>
            </c:extLst>
          </c:dPt>
          <c:dPt>
            <c:idx val="3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2-7BB7-4CDB-AA39-8263AC1D3A84}"/>
              </c:ext>
            </c:extLst>
          </c:dPt>
          <c:dPt>
            <c:idx val="3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4-7BB7-4CDB-AA39-8263AC1D3A84}"/>
              </c:ext>
            </c:extLst>
          </c:dPt>
          <c:dPt>
            <c:idx val="4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6-7BB7-4CDB-AA39-8263AC1D3A84}"/>
              </c:ext>
            </c:extLst>
          </c:dPt>
          <c:dPt>
            <c:idx val="4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8-7BB7-4CDB-AA39-8263AC1D3A84}"/>
              </c:ext>
            </c:extLst>
          </c:dPt>
          <c:dPt>
            <c:idx val="4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A-7BB7-4CDB-AA39-8263AC1D3A84}"/>
              </c:ext>
            </c:extLst>
          </c:dPt>
          <c:dPt>
            <c:idx val="4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C-7BB7-4CDB-AA39-8263AC1D3A84}"/>
              </c:ext>
            </c:extLst>
          </c:dPt>
          <c:dPt>
            <c:idx val="4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E-7BB7-4CDB-AA39-8263AC1D3A84}"/>
              </c:ext>
            </c:extLst>
          </c:dPt>
          <c:dPt>
            <c:idx val="4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0-7BB7-4CDB-AA39-8263AC1D3A84}"/>
              </c:ext>
            </c:extLst>
          </c:dPt>
          <c:dPt>
            <c:idx val="4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2-7BB7-4CDB-AA39-8263AC1D3A84}"/>
              </c:ext>
            </c:extLst>
          </c:dPt>
          <c:dPt>
            <c:idx val="4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4-7BB7-4CDB-AA39-8263AC1D3A84}"/>
              </c:ext>
            </c:extLst>
          </c:dPt>
          <c:dPt>
            <c:idx val="4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6-7BB7-4CDB-AA39-8263AC1D3A84}"/>
              </c:ext>
            </c:extLst>
          </c:dPt>
          <c:dPt>
            <c:idx val="4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8-7BB7-4CDB-AA39-8263AC1D3A84}"/>
              </c:ext>
            </c:extLst>
          </c:dPt>
          <c:dPt>
            <c:idx val="5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A-7BB7-4CDB-AA39-8263AC1D3A84}"/>
              </c:ext>
            </c:extLst>
          </c:dPt>
          <c:dPt>
            <c:idx val="5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C-7BB7-4CDB-AA39-8263AC1D3A84}"/>
              </c:ext>
            </c:extLst>
          </c:dPt>
          <c:dPt>
            <c:idx val="5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E-7BB7-4CDB-AA39-8263AC1D3A84}"/>
              </c:ext>
            </c:extLst>
          </c:dPt>
          <c:dPt>
            <c:idx val="5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0-7BB7-4CDB-AA39-8263AC1D3A84}"/>
              </c:ext>
            </c:extLst>
          </c:dPt>
          <c:dPt>
            <c:idx val="5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2-7BB7-4CDB-AA39-8263AC1D3A84}"/>
              </c:ext>
            </c:extLst>
          </c:dPt>
          <c:dPt>
            <c:idx val="5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4-7BB7-4CDB-AA39-8263AC1D3A84}"/>
              </c:ext>
            </c:extLst>
          </c:dPt>
          <c:dPt>
            <c:idx val="5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6-7BB7-4CDB-AA39-8263AC1D3A84}"/>
              </c:ext>
            </c:extLst>
          </c:dPt>
          <c:dPt>
            <c:idx val="5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8-7BB7-4CDB-AA39-8263AC1D3A84}"/>
              </c:ext>
            </c:extLst>
          </c:dPt>
          <c:dPt>
            <c:idx val="5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A-7BB7-4CDB-AA39-8263AC1D3A84}"/>
              </c:ext>
            </c:extLst>
          </c:dPt>
          <c:dPt>
            <c:idx val="5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C-7BB7-4CDB-AA39-8263AC1D3A84}"/>
              </c:ext>
            </c:extLst>
          </c:dPt>
          <c:dPt>
            <c:idx val="6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E-7BB7-4CDB-AA39-8263AC1D3A84}"/>
              </c:ext>
            </c:extLst>
          </c:dPt>
          <c:dPt>
            <c:idx val="6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0-7BB7-4CDB-AA39-8263AC1D3A84}"/>
              </c:ext>
            </c:extLst>
          </c:dPt>
          <c:dPt>
            <c:idx val="6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2-7BB7-4CDB-AA39-8263AC1D3A84}"/>
              </c:ext>
            </c:extLst>
          </c:dPt>
          <c:dPt>
            <c:idx val="6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4-7BB7-4CDB-AA39-8263AC1D3A84}"/>
              </c:ext>
            </c:extLst>
          </c:dPt>
          <c:dPt>
            <c:idx val="6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6-7BB7-4CDB-AA39-8263AC1D3A84}"/>
              </c:ext>
            </c:extLst>
          </c:dPt>
          <c:dPt>
            <c:idx val="6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8-7BB7-4CDB-AA39-8263AC1D3A84}"/>
              </c:ext>
            </c:extLst>
          </c:dPt>
          <c:dPt>
            <c:idx val="6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A-7BB7-4CDB-AA39-8263AC1D3A84}"/>
              </c:ext>
            </c:extLst>
          </c:dPt>
          <c:dPt>
            <c:idx val="6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C-7BB7-4CDB-AA39-8263AC1D3A84}"/>
              </c:ext>
            </c:extLst>
          </c:dPt>
          <c:dPt>
            <c:idx val="6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E-7BB7-4CDB-AA39-8263AC1D3A84}"/>
              </c:ext>
            </c:extLst>
          </c:dPt>
          <c:dPt>
            <c:idx val="6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0-7BB7-4CDB-AA39-8263AC1D3A84}"/>
              </c:ext>
            </c:extLst>
          </c:dPt>
          <c:dPt>
            <c:idx val="7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2-7BB7-4CDB-AA39-8263AC1D3A84}"/>
              </c:ext>
            </c:extLst>
          </c:dPt>
          <c:dPt>
            <c:idx val="7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4-7BB7-4CDB-AA39-8263AC1D3A84}"/>
              </c:ext>
            </c:extLst>
          </c:dPt>
          <c:dPt>
            <c:idx val="7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6-7BB7-4CDB-AA39-8263AC1D3A84}"/>
              </c:ext>
            </c:extLst>
          </c:dPt>
          <c:dPt>
            <c:idx val="7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8-7BB7-4CDB-AA39-8263AC1D3A84}"/>
              </c:ext>
            </c:extLst>
          </c:dPt>
          <c:dPt>
            <c:idx val="7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A-7BB7-4CDB-AA39-8263AC1D3A84}"/>
              </c:ext>
            </c:extLst>
          </c:dPt>
          <c:dPt>
            <c:idx val="7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C-7BB7-4CDB-AA39-8263AC1D3A84}"/>
              </c:ext>
            </c:extLst>
          </c:dPt>
          <c:dPt>
            <c:idx val="7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E-7BB7-4CDB-AA39-8263AC1D3A84}"/>
              </c:ext>
            </c:extLst>
          </c:dPt>
          <c:dPt>
            <c:idx val="7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0-7BB7-4CDB-AA39-8263AC1D3A84}"/>
              </c:ext>
            </c:extLst>
          </c:dPt>
          <c:dPt>
            <c:idx val="7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2-7BB7-4CDB-AA39-8263AC1D3A84}"/>
              </c:ext>
            </c:extLst>
          </c:dPt>
          <c:dPt>
            <c:idx val="7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4-7BB7-4CDB-AA39-8263AC1D3A84}"/>
              </c:ext>
            </c:extLst>
          </c:dPt>
          <c:dPt>
            <c:idx val="8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6-7BB7-4CDB-AA39-8263AC1D3A84}"/>
              </c:ext>
            </c:extLst>
          </c:dPt>
          <c:dPt>
            <c:idx val="8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8-7BB7-4CDB-AA39-8263AC1D3A84}"/>
              </c:ext>
            </c:extLst>
          </c:dPt>
          <c:dPt>
            <c:idx val="8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A-7BB7-4CDB-AA39-8263AC1D3A84}"/>
              </c:ext>
            </c:extLst>
          </c:dPt>
          <c:dPt>
            <c:idx val="8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C-7BB7-4CDB-AA39-8263AC1D3A84}"/>
              </c:ext>
            </c:extLst>
          </c:dPt>
          <c:dPt>
            <c:idx val="8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E-7BB7-4CDB-AA39-8263AC1D3A84}"/>
              </c:ext>
            </c:extLst>
          </c:dPt>
          <c:dPt>
            <c:idx val="8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0-7BB7-4CDB-AA39-8263AC1D3A84}"/>
              </c:ext>
            </c:extLst>
          </c:dPt>
          <c:dPt>
            <c:idx val="8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2-7BB7-4CDB-AA39-8263AC1D3A84}"/>
              </c:ext>
            </c:extLst>
          </c:dPt>
          <c:dPt>
            <c:idx val="8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4-7BB7-4CDB-AA39-8263AC1D3A84}"/>
              </c:ext>
            </c:extLst>
          </c:dPt>
          <c:cat>
            <c:strLit>
              <c:ptCount val="88"/>
              <c:pt idx="0">
                <c:v>Turku</c:v>
              </c:pt>
              <c:pt idx="1">
                <c:v>Kauniainen</c:v>
              </c:pt>
              <c:pt idx="2">
                <c:v>Espoo</c:v>
              </c:pt>
              <c:pt idx="3">
                <c:v>Järvenpää</c:v>
              </c:pt>
              <c:pt idx="4">
                <c:v>Tampere</c:v>
              </c:pt>
              <c:pt idx="5">
                <c:v>Imatra</c:v>
              </c:pt>
              <c:pt idx="6">
                <c:v>Vaasa</c:v>
              </c:pt>
              <c:pt idx="7">
                <c:v>Kerava</c:v>
              </c:pt>
              <c:pt idx="8">
                <c:v>Joensuu</c:v>
              </c:pt>
              <c:pt idx="9">
                <c:v>Lahti</c:v>
              </c:pt>
              <c:pt idx="10">
                <c:v>Naantali</c:v>
              </c:pt>
              <c:pt idx="11">
                <c:v>Oulu</c:v>
              </c:pt>
              <c:pt idx="12">
                <c:v>Helsinki</c:v>
              </c:pt>
              <c:pt idx="13">
                <c:v>Jyväskylä</c:v>
              </c:pt>
              <c:pt idx="14">
                <c:v>Nokia</c:v>
              </c:pt>
              <c:pt idx="15">
                <c:v>Kirkkonummi</c:v>
              </c:pt>
              <c:pt idx="16">
                <c:v>Raisio</c:v>
              </c:pt>
              <c:pt idx="17">
                <c:v>Kaarina</c:v>
              </c:pt>
              <c:pt idx="18">
                <c:v>Pornainen</c:v>
              </c:pt>
              <c:pt idx="19">
                <c:v>--&gt;  Rauma</c:v>
              </c:pt>
              <c:pt idx="20">
                <c:v>Vantaa</c:v>
              </c:pt>
              <c:pt idx="21">
                <c:v>Lappeenranta</c:v>
              </c:pt>
              <c:pt idx="22">
                <c:v>Tuusula</c:v>
              </c:pt>
              <c:pt idx="23">
                <c:v>Kemi</c:v>
              </c:pt>
              <c:pt idx="24">
                <c:v>Pirkkala</c:v>
              </c:pt>
              <c:pt idx="25">
                <c:v>Nurmijärvi</c:v>
              </c:pt>
              <c:pt idx="26">
                <c:v>Ylöjärvi</c:v>
              </c:pt>
              <c:pt idx="27">
                <c:v>Kotka</c:v>
              </c:pt>
              <c:pt idx="28">
                <c:v>Kuopio</c:v>
              </c:pt>
              <c:pt idx="29">
                <c:v>Savonlinna</c:v>
              </c:pt>
              <c:pt idx="30">
                <c:v>Hanko</c:v>
              </c:pt>
              <c:pt idx="31">
                <c:v>Hyvinkää</c:v>
              </c:pt>
              <c:pt idx="32">
                <c:v>Forssa</c:v>
              </c:pt>
              <c:pt idx="33">
                <c:v>Parainen</c:v>
              </c:pt>
              <c:pt idx="34">
                <c:v>Uusikaupunki</c:v>
              </c:pt>
              <c:pt idx="35">
                <c:v>Masku</c:v>
              </c:pt>
              <c:pt idx="36">
                <c:v>Kangasala</c:v>
              </c:pt>
              <c:pt idx="37">
                <c:v>Lieto</c:v>
              </c:pt>
              <c:pt idx="38">
                <c:v>Hämeenlinna</c:v>
              </c:pt>
              <c:pt idx="39">
                <c:v>Kajaani</c:v>
              </c:pt>
              <c:pt idx="40">
                <c:v>Riihimäki</c:v>
              </c:pt>
              <c:pt idx="41">
                <c:v>Mikkeli</c:v>
              </c:pt>
              <c:pt idx="42">
                <c:v>Kokkola</c:v>
              </c:pt>
              <c:pt idx="43">
                <c:v>Vihti</c:v>
              </c:pt>
              <c:pt idx="44">
                <c:v>Kouvola</c:v>
              </c:pt>
              <c:pt idx="45">
                <c:v>Lohja</c:v>
              </c:pt>
              <c:pt idx="46">
                <c:v>Varkaus</c:v>
              </c:pt>
              <c:pt idx="47">
                <c:v>Ylivieska</c:v>
              </c:pt>
              <c:pt idx="48">
                <c:v>Rusko</c:v>
              </c:pt>
              <c:pt idx="49">
                <c:v>Seinäjoki</c:v>
              </c:pt>
              <c:pt idx="50">
                <c:v>Sipoo</c:v>
              </c:pt>
              <c:pt idx="51">
                <c:v>Iisalmi</c:v>
              </c:pt>
              <c:pt idx="52">
                <c:v>Hollola</c:v>
              </c:pt>
              <c:pt idx="53">
                <c:v>Karkkila</c:v>
              </c:pt>
              <c:pt idx="54">
                <c:v>Lempäälä</c:v>
              </c:pt>
              <c:pt idx="55">
                <c:v>Kemiönsaari</c:v>
              </c:pt>
              <c:pt idx="56">
                <c:v>Hamina</c:v>
              </c:pt>
              <c:pt idx="57">
                <c:v>Hausjärvi</c:v>
              </c:pt>
              <c:pt idx="58">
                <c:v>Äänekoski</c:v>
              </c:pt>
              <c:pt idx="59">
                <c:v>Suomussalmi</c:v>
              </c:pt>
              <c:pt idx="60">
                <c:v>Paimio</c:v>
              </c:pt>
              <c:pt idx="61">
                <c:v>Nousiainen</c:v>
              </c:pt>
              <c:pt idx="62">
                <c:v>Ilomantsi</c:v>
              </c:pt>
              <c:pt idx="63">
                <c:v>Salo</c:v>
              </c:pt>
              <c:pt idx="64">
                <c:v>Loviisa</c:v>
              </c:pt>
              <c:pt idx="65">
                <c:v>Sastamala</c:v>
              </c:pt>
              <c:pt idx="66">
                <c:v>Hämeenkyrö</c:v>
              </c:pt>
              <c:pt idx="67">
                <c:v>Janakkala</c:v>
              </c:pt>
              <c:pt idx="68">
                <c:v>Orivesi</c:v>
              </c:pt>
              <c:pt idx="69">
                <c:v>Aura</c:v>
              </c:pt>
              <c:pt idx="70">
                <c:v>Suonenjoki</c:v>
              </c:pt>
              <c:pt idx="71">
                <c:v>Mäntsälä</c:v>
              </c:pt>
              <c:pt idx="72">
                <c:v>Sauvo</c:v>
              </c:pt>
              <c:pt idx="73">
                <c:v>Orimattila</c:v>
              </c:pt>
              <c:pt idx="74">
                <c:v>Kuhmoinen</c:v>
              </c:pt>
              <c:pt idx="75">
                <c:v>Padasjoki</c:v>
              </c:pt>
              <c:pt idx="76">
                <c:v>Lapua</c:v>
              </c:pt>
              <c:pt idx="77">
                <c:v>Laitila</c:v>
              </c:pt>
              <c:pt idx="78">
                <c:v>Jokioinen</c:v>
              </c:pt>
              <c:pt idx="79">
                <c:v>Mynämäki</c:v>
              </c:pt>
              <c:pt idx="80">
                <c:v>Iitti</c:v>
              </c:pt>
              <c:pt idx="81">
                <c:v>Ikaalinen</c:v>
              </c:pt>
              <c:pt idx="82">
                <c:v>Ilmajoki</c:v>
              </c:pt>
              <c:pt idx="83">
                <c:v>Somero</c:v>
              </c:pt>
              <c:pt idx="84">
                <c:v>Loimaa</c:v>
              </c:pt>
              <c:pt idx="85">
                <c:v>Luumäki</c:v>
              </c:pt>
              <c:pt idx="86">
                <c:v>Punkalaidun</c:v>
              </c:pt>
              <c:pt idx="87">
                <c:v>Oripää</c:v>
              </c:pt>
            </c:strLit>
          </c:cat>
          <c:val>
            <c:numLit>
              <c:formatCode>General</c:formatCode>
              <c:ptCount val="88"/>
              <c:pt idx="0">
                <c:v>0.65945905447006226</c:v>
              </c:pt>
              <c:pt idx="1">
                <c:v>0.70966130495071411</c:v>
              </c:pt>
              <c:pt idx="2">
                <c:v>0.8628966212272644</c:v>
              </c:pt>
              <c:pt idx="3">
                <c:v>0.87239742279052734</c:v>
              </c:pt>
              <c:pt idx="4">
                <c:v>0.80139827728271484</c:v>
              </c:pt>
              <c:pt idx="5">
                <c:v>0.95000338554382324</c:v>
              </c:pt>
              <c:pt idx="6">
                <c:v>0.76876825094223022</c:v>
              </c:pt>
              <c:pt idx="7">
                <c:v>1.2656173706054688</c:v>
              </c:pt>
              <c:pt idx="8">
                <c:v>1.0804928541183472</c:v>
              </c:pt>
              <c:pt idx="9">
                <c:v>1.1599447727203369</c:v>
              </c:pt>
              <c:pt idx="10">
                <c:v>0.8954588770866394</c:v>
              </c:pt>
              <c:pt idx="11">
                <c:v>1.0973058938980103</c:v>
              </c:pt>
              <c:pt idx="12">
                <c:v>0.64993101358413696</c:v>
              </c:pt>
              <c:pt idx="13">
                <c:v>1.1556272506713867</c:v>
              </c:pt>
              <c:pt idx="14">
                <c:v>1.4209433794021606</c:v>
              </c:pt>
              <c:pt idx="15">
                <c:v>1.6012948751449585</c:v>
              </c:pt>
              <c:pt idx="16">
                <c:v>1.6420669555664063</c:v>
              </c:pt>
              <c:pt idx="17">
                <c:v>1.718298077583313</c:v>
              </c:pt>
              <c:pt idx="18">
                <c:v>0.99948912858963013</c:v>
              </c:pt>
              <c:pt idx="19">
                <c:v>1.1476001739501953</c:v>
              </c:pt>
              <c:pt idx="20">
                <c:v>1.2733432054519653</c:v>
              </c:pt>
              <c:pt idx="21">
                <c:v>1.3706187009811401</c:v>
              </c:pt>
              <c:pt idx="22">
                <c:v>1.6603878736495972</c:v>
              </c:pt>
              <c:pt idx="23">
                <c:v>1.3211383819580078</c:v>
              </c:pt>
              <c:pt idx="24">
                <c:v>1.6222374439239502</c:v>
              </c:pt>
              <c:pt idx="25">
                <c:v>2.0516495704650879</c:v>
              </c:pt>
              <c:pt idx="26">
                <c:v>1.5545444488525391</c:v>
              </c:pt>
              <c:pt idx="27">
                <c:v>1.1084098815917969</c:v>
              </c:pt>
              <c:pt idx="28">
                <c:v>1.2077286243438721</c:v>
              </c:pt>
              <c:pt idx="29">
                <c:v>1.5373836755752563</c:v>
              </c:pt>
              <c:pt idx="30">
                <c:v>1.5481947660446167</c:v>
              </c:pt>
              <c:pt idx="31">
                <c:v>1.6199430227279663</c:v>
              </c:pt>
              <c:pt idx="32">
                <c:v>1.1272320747375488</c:v>
              </c:pt>
              <c:pt idx="33">
                <c:v>1.3488634824752808</c:v>
              </c:pt>
              <c:pt idx="34">
                <c:v>1.3166345357894897</c:v>
              </c:pt>
              <c:pt idx="35">
                <c:v>2.0593090057373047</c:v>
              </c:pt>
              <c:pt idx="36">
                <c:v>1.6189301013946533</c:v>
              </c:pt>
              <c:pt idx="37">
                <c:v>1.8854372501373291</c:v>
              </c:pt>
              <c:pt idx="38">
                <c:v>1.7665578126907349</c:v>
              </c:pt>
              <c:pt idx="39">
                <c:v>1.2806298732757568</c:v>
              </c:pt>
              <c:pt idx="40">
                <c:v>1.6127860546112061</c:v>
              </c:pt>
              <c:pt idx="41">
                <c:v>1.8327890634536743</c:v>
              </c:pt>
              <c:pt idx="42">
                <c:v>1.3033539056777954</c:v>
              </c:pt>
              <c:pt idx="43">
                <c:v>2.3197956085205078</c:v>
              </c:pt>
              <c:pt idx="44">
                <c:v>1.6813294887542725</c:v>
              </c:pt>
              <c:pt idx="45">
                <c:v>2.3330469131469727</c:v>
              </c:pt>
              <c:pt idx="46">
                <c:v>1.0974175930023193</c:v>
              </c:pt>
              <c:pt idx="47">
                <c:v>1.7532604932785034</c:v>
              </c:pt>
              <c:pt idx="48">
                <c:v>1.0726262331008911</c:v>
              </c:pt>
              <c:pt idx="49">
                <c:v>1.2835643291473389</c:v>
              </c:pt>
              <c:pt idx="50">
                <c:v>2.3988234996795654</c:v>
              </c:pt>
              <c:pt idx="51">
                <c:v>1.62554931640625</c:v>
              </c:pt>
              <c:pt idx="52">
                <c:v>2.2032129764556885</c:v>
              </c:pt>
              <c:pt idx="53">
                <c:v>1.9101150035858154</c:v>
              </c:pt>
              <c:pt idx="54">
                <c:v>2.9969527721405029</c:v>
              </c:pt>
              <c:pt idx="55">
                <c:v>1.7883938550949097</c:v>
              </c:pt>
              <c:pt idx="56">
                <c:v>1.7835326194763184</c:v>
              </c:pt>
              <c:pt idx="57">
                <c:v>1.8021763563156128</c:v>
              </c:pt>
              <c:pt idx="58">
                <c:v>2.7265870571136475</c:v>
              </c:pt>
              <c:pt idx="59">
                <c:v>2.5539169311523438</c:v>
              </c:pt>
              <c:pt idx="60">
                <c:v>3.2003285884857178</c:v>
              </c:pt>
              <c:pt idx="61">
                <c:v>2.3459022045135498</c:v>
              </c:pt>
              <c:pt idx="62">
                <c:v>1.7642372846603394</c:v>
              </c:pt>
              <c:pt idx="63">
                <c:v>2.6838443279266357</c:v>
              </c:pt>
              <c:pt idx="64">
                <c:v>3.6144886016845703</c:v>
              </c:pt>
              <c:pt idx="65">
                <c:v>2.5346319675445557</c:v>
              </c:pt>
              <c:pt idx="66">
                <c:v>3.0790855884552002</c:v>
              </c:pt>
              <c:pt idx="67">
                <c:v>3.9069077968597412</c:v>
              </c:pt>
              <c:pt idx="68">
                <c:v>3.6777663230895996</c:v>
              </c:pt>
              <c:pt idx="69">
                <c:v>3.0551571846008301</c:v>
              </c:pt>
              <c:pt idx="70">
                <c:v>3.1669230461120605</c:v>
              </c:pt>
              <c:pt idx="71">
                <c:v>4.5877065658569336</c:v>
              </c:pt>
              <c:pt idx="72">
                <c:v>2.0531439781188965</c:v>
              </c:pt>
              <c:pt idx="73">
                <c:v>2.9676923751831055</c:v>
              </c:pt>
              <c:pt idx="74">
                <c:v>3.9070606231689453</c:v>
              </c:pt>
              <c:pt idx="75">
                <c:v>3.3916850090026855</c:v>
              </c:pt>
              <c:pt idx="76">
                <c:v>2.3557662963867188</c:v>
              </c:pt>
              <c:pt idx="77">
                <c:v>3.0080349445343018</c:v>
              </c:pt>
              <c:pt idx="78">
                <c:v>3.0447354316711426</c:v>
              </c:pt>
              <c:pt idx="79">
                <c:v>2.7629921436309814</c:v>
              </c:pt>
              <c:pt idx="80">
                <c:v>3.0220272541046143</c:v>
              </c:pt>
              <c:pt idx="81">
                <c:v>3.3766605854034424</c:v>
              </c:pt>
              <c:pt idx="82">
                <c:v>2.425713062286377</c:v>
              </c:pt>
              <c:pt idx="83">
                <c:v>1.9751272201538086</c:v>
              </c:pt>
              <c:pt idx="84">
                <c:v>2.5983567237854004</c:v>
              </c:pt>
              <c:pt idx="85">
                <c:v>6.7892756462097168</c:v>
              </c:pt>
              <c:pt idx="86">
                <c:v>2.264265775680542</c:v>
              </c:pt>
              <c:pt idx="87">
                <c:v>3.9157869815826416</c:v>
              </c:pt>
            </c:numLit>
          </c:val>
          <c:extLst>
            <c:ext xmlns:c16="http://schemas.microsoft.com/office/drawing/2014/chart" uri="{C3380CC4-5D6E-409C-BE32-E72D297353CC}">
              <c16:uniqueId val="{00000425-7BB7-4CDB-AA39-8263AC1D3A84}"/>
            </c:ext>
          </c:extLst>
        </c:ser>
        <c:ser>
          <c:idx val="6"/>
          <c:order val="6"/>
          <c:tx>
            <c:v>Maatalous</c:v>
          </c:tx>
          <c:spPr>
            <a:solidFill>
              <a:srgbClr val="0080FF"/>
            </a:solidFill>
          </c:spPr>
          <c:invertIfNegative val="0"/>
          <c:dPt>
            <c:idx val="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7-7BB7-4CDB-AA39-8263AC1D3A84}"/>
              </c:ext>
            </c:extLst>
          </c:dPt>
          <c:dPt>
            <c:idx val="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9-7BB7-4CDB-AA39-8263AC1D3A84}"/>
              </c:ext>
            </c:extLst>
          </c:dPt>
          <c:dPt>
            <c:idx val="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B-7BB7-4CDB-AA39-8263AC1D3A84}"/>
              </c:ext>
            </c:extLst>
          </c:dPt>
          <c:dPt>
            <c:idx val="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D-7BB7-4CDB-AA39-8263AC1D3A84}"/>
              </c:ext>
            </c:extLst>
          </c:dPt>
          <c:dPt>
            <c:idx val="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F-7BB7-4CDB-AA39-8263AC1D3A84}"/>
              </c:ext>
            </c:extLst>
          </c:dPt>
          <c:dPt>
            <c:idx val="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1-7BB7-4CDB-AA39-8263AC1D3A84}"/>
              </c:ext>
            </c:extLst>
          </c:dPt>
          <c:dPt>
            <c:idx val="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3-7BB7-4CDB-AA39-8263AC1D3A84}"/>
              </c:ext>
            </c:extLst>
          </c:dPt>
          <c:dPt>
            <c:idx val="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5-7BB7-4CDB-AA39-8263AC1D3A84}"/>
              </c:ext>
            </c:extLst>
          </c:dPt>
          <c:dPt>
            <c:idx val="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7-7BB7-4CDB-AA39-8263AC1D3A84}"/>
              </c:ext>
            </c:extLst>
          </c:dPt>
          <c:dPt>
            <c:idx val="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9-7BB7-4CDB-AA39-8263AC1D3A84}"/>
              </c:ext>
            </c:extLst>
          </c:dPt>
          <c:dPt>
            <c:idx val="1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B-7BB7-4CDB-AA39-8263AC1D3A84}"/>
              </c:ext>
            </c:extLst>
          </c:dPt>
          <c:dPt>
            <c:idx val="1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D-7BB7-4CDB-AA39-8263AC1D3A84}"/>
              </c:ext>
            </c:extLst>
          </c:dPt>
          <c:dPt>
            <c:idx val="1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F-7BB7-4CDB-AA39-8263AC1D3A84}"/>
              </c:ext>
            </c:extLst>
          </c:dPt>
          <c:dPt>
            <c:idx val="1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1-7BB7-4CDB-AA39-8263AC1D3A84}"/>
              </c:ext>
            </c:extLst>
          </c:dPt>
          <c:dPt>
            <c:idx val="1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3-7BB7-4CDB-AA39-8263AC1D3A84}"/>
              </c:ext>
            </c:extLst>
          </c:dPt>
          <c:dPt>
            <c:idx val="1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5-7BB7-4CDB-AA39-8263AC1D3A84}"/>
              </c:ext>
            </c:extLst>
          </c:dPt>
          <c:dPt>
            <c:idx val="1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7-7BB7-4CDB-AA39-8263AC1D3A84}"/>
              </c:ext>
            </c:extLst>
          </c:dPt>
          <c:dPt>
            <c:idx val="1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9-7BB7-4CDB-AA39-8263AC1D3A84}"/>
              </c:ext>
            </c:extLst>
          </c:dPt>
          <c:dPt>
            <c:idx val="1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B-7BB7-4CDB-AA39-8263AC1D3A84}"/>
              </c:ext>
            </c:extLst>
          </c:dPt>
          <c:dPt>
            <c:idx val="19"/>
            <c:invertIfNegative val="0"/>
            <c:bubble3D val="0"/>
            <c:spPr>
              <a:solidFill>
                <a:srgbClr val="0080FF"/>
              </a:solidFill>
              <a:ln w="25400">
                <a:solidFill>
                  <a:srgbClr val="000000"/>
                </a:solidFill>
                <a:prstDash val="solid"/>
              </a:ln>
              <a:effectLst/>
            </c:spPr>
            <c:extLst>
              <c:ext xmlns:c16="http://schemas.microsoft.com/office/drawing/2014/chart" uri="{C3380CC4-5D6E-409C-BE32-E72D297353CC}">
                <c16:uniqueId val="{0000044D-7BB7-4CDB-AA39-8263AC1D3A84}"/>
              </c:ext>
            </c:extLst>
          </c:dPt>
          <c:dPt>
            <c:idx val="2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F-7BB7-4CDB-AA39-8263AC1D3A84}"/>
              </c:ext>
            </c:extLst>
          </c:dPt>
          <c:dPt>
            <c:idx val="2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1-7BB7-4CDB-AA39-8263AC1D3A84}"/>
              </c:ext>
            </c:extLst>
          </c:dPt>
          <c:dPt>
            <c:idx val="2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3-7BB7-4CDB-AA39-8263AC1D3A84}"/>
              </c:ext>
            </c:extLst>
          </c:dPt>
          <c:dPt>
            <c:idx val="2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5-7BB7-4CDB-AA39-8263AC1D3A84}"/>
              </c:ext>
            </c:extLst>
          </c:dPt>
          <c:dPt>
            <c:idx val="2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7-7BB7-4CDB-AA39-8263AC1D3A84}"/>
              </c:ext>
            </c:extLst>
          </c:dPt>
          <c:dPt>
            <c:idx val="2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9-7BB7-4CDB-AA39-8263AC1D3A84}"/>
              </c:ext>
            </c:extLst>
          </c:dPt>
          <c:dPt>
            <c:idx val="2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B-7BB7-4CDB-AA39-8263AC1D3A84}"/>
              </c:ext>
            </c:extLst>
          </c:dPt>
          <c:dPt>
            <c:idx val="2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D-7BB7-4CDB-AA39-8263AC1D3A84}"/>
              </c:ext>
            </c:extLst>
          </c:dPt>
          <c:dPt>
            <c:idx val="2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F-7BB7-4CDB-AA39-8263AC1D3A84}"/>
              </c:ext>
            </c:extLst>
          </c:dPt>
          <c:dPt>
            <c:idx val="2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1-7BB7-4CDB-AA39-8263AC1D3A84}"/>
              </c:ext>
            </c:extLst>
          </c:dPt>
          <c:dPt>
            <c:idx val="3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3-7BB7-4CDB-AA39-8263AC1D3A84}"/>
              </c:ext>
            </c:extLst>
          </c:dPt>
          <c:dPt>
            <c:idx val="3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5-7BB7-4CDB-AA39-8263AC1D3A84}"/>
              </c:ext>
            </c:extLst>
          </c:dPt>
          <c:dPt>
            <c:idx val="3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7-7BB7-4CDB-AA39-8263AC1D3A84}"/>
              </c:ext>
            </c:extLst>
          </c:dPt>
          <c:dPt>
            <c:idx val="3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9-7BB7-4CDB-AA39-8263AC1D3A84}"/>
              </c:ext>
            </c:extLst>
          </c:dPt>
          <c:dPt>
            <c:idx val="3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B-7BB7-4CDB-AA39-8263AC1D3A84}"/>
              </c:ext>
            </c:extLst>
          </c:dPt>
          <c:dPt>
            <c:idx val="3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D-7BB7-4CDB-AA39-8263AC1D3A84}"/>
              </c:ext>
            </c:extLst>
          </c:dPt>
          <c:dPt>
            <c:idx val="3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F-7BB7-4CDB-AA39-8263AC1D3A84}"/>
              </c:ext>
            </c:extLst>
          </c:dPt>
          <c:dPt>
            <c:idx val="3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1-7BB7-4CDB-AA39-8263AC1D3A84}"/>
              </c:ext>
            </c:extLst>
          </c:dPt>
          <c:dPt>
            <c:idx val="3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3-7BB7-4CDB-AA39-8263AC1D3A84}"/>
              </c:ext>
            </c:extLst>
          </c:dPt>
          <c:dPt>
            <c:idx val="3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5-7BB7-4CDB-AA39-8263AC1D3A84}"/>
              </c:ext>
            </c:extLst>
          </c:dPt>
          <c:dPt>
            <c:idx val="4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7-7BB7-4CDB-AA39-8263AC1D3A84}"/>
              </c:ext>
            </c:extLst>
          </c:dPt>
          <c:dPt>
            <c:idx val="4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9-7BB7-4CDB-AA39-8263AC1D3A84}"/>
              </c:ext>
            </c:extLst>
          </c:dPt>
          <c:dPt>
            <c:idx val="4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B-7BB7-4CDB-AA39-8263AC1D3A84}"/>
              </c:ext>
            </c:extLst>
          </c:dPt>
          <c:dPt>
            <c:idx val="4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D-7BB7-4CDB-AA39-8263AC1D3A84}"/>
              </c:ext>
            </c:extLst>
          </c:dPt>
          <c:dPt>
            <c:idx val="4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F-7BB7-4CDB-AA39-8263AC1D3A84}"/>
              </c:ext>
            </c:extLst>
          </c:dPt>
          <c:dPt>
            <c:idx val="4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1-7BB7-4CDB-AA39-8263AC1D3A84}"/>
              </c:ext>
            </c:extLst>
          </c:dPt>
          <c:dPt>
            <c:idx val="4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3-7BB7-4CDB-AA39-8263AC1D3A84}"/>
              </c:ext>
            </c:extLst>
          </c:dPt>
          <c:dPt>
            <c:idx val="4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5-7BB7-4CDB-AA39-8263AC1D3A84}"/>
              </c:ext>
            </c:extLst>
          </c:dPt>
          <c:dPt>
            <c:idx val="4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7-7BB7-4CDB-AA39-8263AC1D3A84}"/>
              </c:ext>
            </c:extLst>
          </c:dPt>
          <c:dPt>
            <c:idx val="4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9-7BB7-4CDB-AA39-8263AC1D3A84}"/>
              </c:ext>
            </c:extLst>
          </c:dPt>
          <c:dPt>
            <c:idx val="5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B-7BB7-4CDB-AA39-8263AC1D3A84}"/>
              </c:ext>
            </c:extLst>
          </c:dPt>
          <c:dPt>
            <c:idx val="5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D-7BB7-4CDB-AA39-8263AC1D3A84}"/>
              </c:ext>
            </c:extLst>
          </c:dPt>
          <c:dPt>
            <c:idx val="5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F-7BB7-4CDB-AA39-8263AC1D3A84}"/>
              </c:ext>
            </c:extLst>
          </c:dPt>
          <c:dPt>
            <c:idx val="5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1-7BB7-4CDB-AA39-8263AC1D3A84}"/>
              </c:ext>
            </c:extLst>
          </c:dPt>
          <c:dPt>
            <c:idx val="5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3-7BB7-4CDB-AA39-8263AC1D3A84}"/>
              </c:ext>
            </c:extLst>
          </c:dPt>
          <c:dPt>
            <c:idx val="5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5-7BB7-4CDB-AA39-8263AC1D3A84}"/>
              </c:ext>
            </c:extLst>
          </c:dPt>
          <c:dPt>
            <c:idx val="5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7-7BB7-4CDB-AA39-8263AC1D3A84}"/>
              </c:ext>
            </c:extLst>
          </c:dPt>
          <c:dPt>
            <c:idx val="5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9-7BB7-4CDB-AA39-8263AC1D3A84}"/>
              </c:ext>
            </c:extLst>
          </c:dPt>
          <c:dPt>
            <c:idx val="5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B-7BB7-4CDB-AA39-8263AC1D3A84}"/>
              </c:ext>
            </c:extLst>
          </c:dPt>
          <c:dPt>
            <c:idx val="5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D-7BB7-4CDB-AA39-8263AC1D3A84}"/>
              </c:ext>
            </c:extLst>
          </c:dPt>
          <c:dPt>
            <c:idx val="6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F-7BB7-4CDB-AA39-8263AC1D3A84}"/>
              </c:ext>
            </c:extLst>
          </c:dPt>
          <c:dPt>
            <c:idx val="6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1-7BB7-4CDB-AA39-8263AC1D3A84}"/>
              </c:ext>
            </c:extLst>
          </c:dPt>
          <c:dPt>
            <c:idx val="6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3-7BB7-4CDB-AA39-8263AC1D3A84}"/>
              </c:ext>
            </c:extLst>
          </c:dPt>
          <c:dPt>
            <c:idx val="6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5-7BB7-4CDB-AA39-8263AC1D3A84}"/>
              </c:ext>
            </c:extLst>
          </c:dPt>
          <c:dPt>
            <c:idx val="6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7-7BB7-4CDB-AA39-8263AC1D3A84}"/>
              </c:ext>
            </c:extLst>
          </c:dPt>
          <c:dPt>
            <c:idx val="6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9-7BB7-4CDB-AA39-8263AC1D3A84}"/>
              </c:ext>
            </c:extLst>
          </c:dPt>
          <c:dPt>
            <c:idx val="6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B-7BB7-4CDB-AA39-8263AC1D3A84}"/>
              </c:ext>
            </c:extLst>
          </c:dPt>
          <c:dPt>
            <c:idx val="6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D-7BB7-4CDB-AA39-8263AC1D3A84}"/>
              </c:ext>
            </c:extLst>
          </c:dPt>
          <c:dPt>
            <c:idx val="6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F-7BB7-4CDB-AA39-8263AC1D3A84}"/>
              </c:ext>
            </c:extLst>
          </c:dPt>
          <c:dPt>
            <c:idx val="6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1-7BB7-4CDB-AA39-8263AC1D3A84}"/>
              </c:ext>
            </c:extLst>
          </c:dPt>
          <c:dPt>
            <c:idx val="7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3-7BB7-4CDB-AA39-8263AC1D3A84}"/>
              </c:ext>
            </c:extLst>
          </c:dPt>
          <c:dPt>
            <c:idx val="7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5-7BB7-4CDB-AA39-8263AC1D3A84}"/>
              </c:ext>
            </c:extLst>
          </c:dPt>
          <c:dPt>
            <c:idx val="7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7-7BB7-4CDB-AA39-8263AC1D3A84}"/>
              </c:ext>
            </c:extLst>
          </c:dPt>
          <c:dPt>
            <c:idx val="7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9-7BB7-4CDB-AA39-8263AC1D3A84}"/>
              </c:ext>
            </c:extLst>
          </c:dPt>
          <c:dPt>
            <c:idx val="7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B-7BB7-4CDB-AA39-8263AC1D3A84}"/>
              </c:ext>
            </c:extLst>
          </c:dPt>
          <c:dPt>
            <c:idx val="7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D-7BB7-4CDB-AA39-8263AC1D3A84}"/>
              </c:ext>
            </c:extLst>
          </c:dPt>
          <c:dPt>
            <c:idx val="7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F-7BB7-4CDB-AA39-8263AC1D3A84}"/>
              </c:ext>
            </c:extLst>
          </c:dPt>
          <c:dPt>
            <c:idx val="7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1-7BB7-4CDB-AA39-8263AC1D3A84}"/>
              </c:ext>
            </c:extLst>
          </c:dPt>
          <c:dPt>
            <c:idx val="7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3-7BB7-4CDB-AA39-8263AC1D3A84}"/>
              </c:ext>
            </c:extLst>
          </c:dPt>
          <c:dPt>
            <c:idx val="7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5-7BB7-4CDB-AA39-8263AC1D3A84}"/>
              </c:ext>
            </c:extLst>
          </c:dPt>
          <c:dPt>
            <c:idx val="8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7-7BB7-4CDB-AA39-8263AC1D3A84}"/>
              </c:ext>
            </c:extLst>
          </c:dPt>
          <c:dPt>
            <c:idx val="8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9-7BB7-4CDB-AA39-8263AC1D3A84}"/>
              </c:ext>
            </c:extLst>
          </c:dPt>
          <c:dPt>
            <c:idx val="8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B-7BB7-4CDB-AA39-8263AC1D3A84}"/>
              </c:ext>
            </c:extLst>
          </c:dPt>
          <c:dPt>
            <c:idx val="8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D-7BB7-4CDB-AA39-8263AC1D3A84}"/>
              </c:ext>
            </c:extLst>
          </c:dPt>
          <c:dPt>
            <c:idx val="8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F-7BB7-4CDB-AA39-8263AC1D3A84}"/>
              </c:ext>
            </c:extLst>
          </c:dPt>
          <c:dPt>
            <c:idx val="8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1-7BB7-4CDB-AA39-8263AC1D3A84}"/>
              </c:ext>
            </c:extLst>
          </c:dPt>
          <c:dPt>
            <c:idx val="8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3-7BB7-4CDB-AA39-8263AC1D3A84}"/>
              </c:ext>
            </c:extLst>
          </c:dPt>
          <c:dPt>
            <c:idx val="8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5-7BB7-4CDB-AA39-8263AC1D3A84}"/>
              </c:ext>
            </c:extLst>
          </c:dPt>
          <c:cat>
            <c:strLit>
              <c:ptCount val="88"/>
              <c:pt idx="0">
                <c:v>Turku</c:v>
              </c:pt>
              <c:pt idx="1">
                <c:v>Kauniainen</c:v>
              </c:pt>
              <c:pt idx="2">
                <c:v>Espoo</c:v>
              </c:pt>
              <c:pt idx="3">
                <c:v>Järvenpää</c:v>
              </c:pt>
              <c:pt idx="4">
                <c:v>Tampere</c:v>
              </c:pt>
              <c:pt idx="5">
                <c:v>Imatra</c:v>
              </c:pt>
              <c:pt idx="6">
                <c:v>Vaasa</c:v>
              </c:pt>
              <c:pt idx="7">
                <c:v>Kerava</c:v>
              </c:pt>
              <c:pt idx="8">
                <c:v>Joensuu</c:v>
              </c:pt>
              <c:pt idx="9">
                <c:v>Lahti</c:v>
              </c:pt>
              <c:pt idx="10">
                <c:v>Naantali</c:v>
              </c:pt>
              <c:pt idx="11">
                <c:v>Oulu</c:v>
              </c:pt>
              <c:pt idx="12">
                <c:v>Helsinki</c:v>
              </c:pt>
              <c:pt idx="13">
                <c:v>Jyväskylä</c:v>
              </c:pt>
              <c:pt idx="14">
                <c:v>Nokia</c:v>
              </c:pt>
              <c:pt idx="15">
                <c:v>Kirkkonummi</c:v>
              </c:pt>
              <c:pt idx="16">
                <c:v>Raisio</c:v>
              </c:pt>
              <c:pt idx="17">
                <c:v>Kaarina</c:v>
              </c:pt>
              <c:pt idx="18">
                <c:v>Pornainen</c:v>
              </c:pt>
              <c:pt idx="19">
                <c:v>--&gt;  Rauma</c:v>
              </c:pt>
              <c:pt idx="20">
                <c:v>Vantaa</c:v>
              </c:pt>
              <c:pt idx="21">
                <c:v>Lappeenranta</c:v>
              </c:pt>
              <c:pt idx="22">
                <c:v>Tuusula</c:v>
              </c:pt>
              <c:pt idx="23">
                <c:v>Kemi</c:v>
              </c:pt>
              <c:pt idx="24">
                <c:v>Pirkkala</c:v>
              </c:pt>
              <c:pt idx="25">
                <c:v>Nurmijärvi</c:v>
              </c:pt>
              <c:pt idx="26">
                <c:v>Ylöjärvi</c:v>
              </c:pt>
              <c:pt idx="27">
                <c:v>Kotka</c:v>
              </c:pt>
              <c:pt idx="28">
                <c:v>Kuopio</c:v>
              </c:pt>
              <c:pt idx="29">
                <c:v>Savonlinna</c:v>
              </c:pt>
              <c:pt idx="30">
                <c:v>Hanko</c:v>
              </c:pt>
              <c:pt idx="31">
                <c:v>Hyvinkää</c:v>
              </c:pt>
              <c:pt idx="32">
                <c:v>Forssa</c:v>
              </c:pt>
              <c:pt idx="33">
                <c:v>Parainen</c:v>
              </c:pt>
              <c:pt idx="34">
                <c:v>Uusikaupunki</c:v>
              </c:pt>
              <c:pt idx="35">
                <c:v>Masku</c:v>
              </c:pt>
              <c:pt idx="36">
                <c:v>Kangasala</c:v>
              </c:pt>
              <c:pt idx="37">
                <c:v>Lieto</c:v>
              </c:pt>
              <c:pt idx="38">
                <c:v>Hämeenlinna</c:v>
              </c:pt>
              <c:pt idx="39">
                <c:v>Kajaani</c:v>
              </c:pt>
              <c:pt idx="40">
                <c:v>Riihimäki</c:v>
              </c:pt>
              <c:pt idx="41">
                <c:v>Mikkeli</c:v>
              </c:pt>
              <c:pt idx="42">
                <c:v>Kokkola</c:v>
              </c:pt>
              <c:pt idx="43">
                <c:v>Vihti</c:v>
              </c:pt>
              <c:pt idx="44">
                <c:v>Kouvola</c:v>
              </c:pt>
              <c:pt idx="45">
                <c:v>Lohja</c:v>
              </c:pt>
              <c:pt idx="46">
                <c:v>Varkaus</c:v>
              </c:pt>
              <c:pt idx="47">
                <c:v>Ylivieska</c:v>
              </c:pt>
              <c:pt idx="48">
                <c:v>Rusko</c:v>
              </c:pt>
              <c:pt idx="49">
                <c:v>Seinäjoki</c:v>
              </c:pt>
              <c:pt idx="50">
                <c:v>Sipoo</c:v>
              </c:pt>
              <c:pt idx="51">
                <c:v>Iisalmi</c:v>
              </c:pt>
              <c:pt idx="52">
                <c:v>Hollola</c:v>
              </c:pt>
              <c:pt idx="53">
                <c:v>Karkkila</c:v>
              </c:pt>
              <c:pt idx="54">
                <c:v>Lempäälä</c:v>
              </c:pt>
              <c:pt idx="55">
                <c:v>Kemiönsaari</c:v>
              </c:pt>
              <c:pt idx="56">
                <c:v>Hamina</c:v>
              </c:pt>
              <c:pt idx="57">
                <c:v>Hausjärvi</c:v>
              </c:pt>
              <c:pt idx="58">
                <c:v>Äänekoski</c:v>
              </c:pt>
              <c:pt idx="59">
                <c:v>Suomussalmi</c:v>
              </c:pt>
              <c:pt idx="60">
                <c:v>Paimio</c:v>
              </c:pt>
              <c:pt idx="61">
                <c:v>Nousiainen</c:v>
              </c:pt>
              <c:pt idx="62">
                <c:v>Ilomantsi</c:v>
              </c:pt>
              <c:pt idx="63">
                <c:v>Salo</c:v>
              </c:pt>
              <c:pt idx="64">
                <c:v>Loviisa</c:v>
              </c:pt>
              <c:pt idx="65">
                <c:v>Sastamala</c:v>
              </c:pt>
              <c:pt idx="66">
                <c:v>Hämeenkyrö</c:v>
              </c:pt>
              <c:pt idx="67">
                <c:v>Janakkala</c:v>
              </c:pt>
              <c:pt idx="68">
                <c:v>Orivesi</c:v>
              </c:pt>
              <c:pt idx="69">
                <c:v>Aura</c:v>
              </c:pt>
              <c:pt idx="70">
                <c:v>Suonenjoki</c:v>
              </c:pt>
              <c:pt idx="71">
                <c:v>Mäntsälä</c:v>
              </c:pt>
              <c:pt idx="72">
                <c:v>Sauvo</c:v>
              </c:pt>
              <c:pt idx="73">
                <c:v>Orimattila</c:v>
              </c:pt>
              <c:pt idx="74">
                <c:v>Kuhmoinen</c:v>
              </c:pt>
              <c:pt idx="75">
                <c:v>Padasjoki</c:v>
              </c:pt>
              <c:pt idx="76">
                <c:v>Lapua</c:v>
              </c:pt>
              <c:pt idx="77">
                <c:v>Laitila</c:v>
              </c:pt>
              <c:pt idx="78">
                <c:v>Jokioinen</c:v>
              </c:pt>
              <c:pt idx="79">
                <c:v>Mynämäki</c:v>
              </c:pt>
              <c:pt idx="80">
                <c:v>Iitti</c:v>
              </c:pt>
              <c:pt idx="81">
                <c:v>Ikaalinen</c:v>
              </c:pt>
              <c:pt idx="82">
                <c:v>Ilmajoki</c:v>
              </c:pt>
              <c:pt idx="83">
                <c:v>Somero</c:v>
              </c:pt>
              <c:pt idx="84">
                <c:v>Loimaa</c:v>
              </c:pt>
              <c:pt idx="85">
                <c:v>Luumäki</c:v>
              </c:pt>
              <c:pt idx="86">
                <c:v>Punkalaidun</c:v>
              </c:pt>
              <c:pt idx="87">
                <c:v>Oripää</c:v>
              </c:pt>
            </c:strLit>
          </c:cat>
          <c:val>
            <c:numLit>
              <c:formatCode>General</c:formatCode>
              <c:ptCount val="88"/>
              <c:pt idx="0">
                <c:v>2.7336917817592621E-2</c:v>
              </c:pt>
              <c:pt idx="1">
                <c:v>8.8778780773282051E-3</c:v>
              </c:pt>
              <c:pt idx="2">
                <c:v>1.0863867588341236E-2</c:v>
              </c:pt>
              <c:pt idx="3">
                <c:v>1.6413260251283646E-2</c:v>
              </c:pt>
              <c:pt idx="4">
                <c:v>2.7488876134157181E-2</c:v>
              </c:pt>
              <c:pt idx="5">
                <c:v>8.0132238566875458E-2</c:v>
              </c:pt>
              <c:pt idx="6">
                <c:v>0.13494515419006348</c:v>
              </c:pt>
              <c:pt idx="7">
                <c:v>7.9521806910634041E-3</c:v>
              </c:pt>
              <c:pt idx="8">
                <c:v>0.22291158139705658</c:v>
              </c:pt>
              <c:pt idx="9">
                <c:v>6.0542285442352295E-2</c:v>
              </c:pt>
              <c:pt idx="10">
                <c:v>0.31476849317550659</c:v>
              </c:pt>
              <c:pt idx="11">
                <c:v>8.7643221020698547E-2</c:v>
              </c:pt>
              <c:pt idx="12">
                <c:v>5.0808480009436607E-3</c:v>
              </c:pt>
              <c:pt idx="13">
                <c:v>7.6677128672599792E-2</c:v>
              </c:pt>
              <c:pt idx="14">
                <c:v>0.1881573349237442</c:v>
              </c:pt>
              <c:pt idx="15">
                <c:v>0.151847243309021</c:v>
              </c:pt>
              <c:pt idx="16">
                <c:v>2.1126821637153625E-2</c:v>
              </c:pt>
              <c:pt idx="17">
                <c:v>0.10453362017869949</c:v>
              </c:pt>
              <c:pt idx="18">
                <c:v>1.1045296192169189</c:v>
              </c:pt>
              <c:pt idx="19">
                <c:v>0.25021737813949585</c:v>
              </c:pt>
              <c:pt idx="20">
                <c:v>1.6607025638222694E-2</c:v>
              </c:pt>
              <c:pt idx="21">
                <c:v>0.42352443933486938</c:v>
              </c:pt>
              <c:pt idx="22">
                <c:v>0.16345635056495667</c:v>
              </c:pt>
              <c:pt idx="23">
                <c:v>1.2700301595032215E-2</c:v>
              </c:pt>
              <c:pt idx="24">
                <c:v>3.54112908244133E-2</c:v>
              </c:pt>
              <c:pt idx="25">
                <c:v>0.28889387845993042</c:v>
              </c:pt>
              <c:pt idx="26">
                <c:v>0.43106657266616821</c:v>
              </c:pt>
              <c:pt idx="27">
                <c:v>7.923600822687149E-2</c:v>
              </c:pt>
              <c:pt idx="28">
                <c:v>0.7476927638053894</c:v>
              </c:pt>
              <c:pt idx="29">
                <c:v>0.75532525777816772</c:v>
              </c:pt>
              <c:pt idx="30">
                <c:v>5.2345778793096542E-2</c:v>
              </c:pt>
              <c:pt idx="31">
                <c:v>0.1651899516582489</c:v>
              </c:pt>
              <c:pt idx="32">
                <c:v>0.78608918190002441</c:v>
              </c:pt>
              <c:pt idx="33">
                <c:v>0.98126083612442017</c:v>
              </c:pt>
              <c:pt idx="34">
                <c:v>1.0928565263748169</c:v>
              </c:pt>
              <c:pt idx="35">
                <c:v>0.66511446237564087</c:v>
              </c:pt>
              <c:pt idx="36">
                <c:v>0.83017599582672119</c:v>
              </c:pt>
              <c:pt idx="37">
                <c:v>0.85009360313415527</c:v>
              </c:pt>
              <c:pt idx="38">
                <c:v>0.69809538125991821</c:v>
              </c:pt>
              <c:pt idx="39">
                <c:v>0.21462395787239075</c:v>
              </c:pt>
              <c:pt idx="40">
                <c:v>0.1363077312707901</c:v>
              </c:pt>
              <c:pt idx="41">
                <c:v>0.53454023599624634</c:v>
              </c:pt>
              <c:pt idx="42">
                <c:v>1.150861382484436</c:v>
              </c:pt>
              <c:pt idx="43">
                <c:v>0.51564240455627441</c:v>
              </c:pt>
              <c:pt idx="44">
                <c:v>0.78998762369155884</c:v>
              </c:pt>
              <c:pt idx="45">
                <c:v>0.47239908576011658</c:v>
              </c:pt>
              <c:pt idx="46">
                <c:v>9.0620003640651703E-2</c:v>
              </c:pt>
              <c:pt idx="47">
                <c:v>1.1280786991119385</c:v>
              </c:pt>
              <c:pt idx="48">
                <c:v>2.3616151809692383</c:v>
              </c:pt>
              <c:pt idx="49">
                <c:v>1.4044514894485474</c:v>
              </c:pt>
              <c:pt idx="50">
                <c:v>0.39751419425010681</c:v>
              </c:pt>
              <c:pt idx="51">
                <c:v>1.2958284616470337</c:v>
              </c:pt>
              <c:pt idx="52">
                <c:v>1.0683389902114868</c:v>
              </c:pt>
              <c:pt idx="53">
                <c:v>0.41752499341964722</c:v>
              </c:pt>
              <c:pt idx="54">
                <c:v>0.27602377533912659</c:v>
              </c:pt>
              <c:pt idx="55">
                <c:v>1.7644176483154297</c:v>
              </c:pt>
              <c:pt idx="56">
                <c:v>0.55745112895965576</c:v>
              </c:pt>
              <c:pt idx="57">
                <c:v>1.8663591146469116</c:v>
              </c:pt>
              <c:pt idx="58">
                <c:v>0.44019436836242676</c:v>
              </c:pt>
              <c:pt idx="59">
                <c:v>1.1525002717971802</c:v>
              </c:pt>
              <c:pt idx="60">
                <c:v>1.0160542726516724</c:v>
              </c:pt>
              <c:pt idx="61">
                <c:v>2.0352103710174561</c:v>
              </c:pt>
              <c:pt idx="62">
                <c:v>0.80528521537780762</c:v>
              </c:pt>
              <c:pt idx="63">
                <c:v>1.526038646697998</c:v>
              </c:pt>
              <c:pt idx="64">
                <c:v>1.2035104036331177</c:v>
              </c:pt>
              <c:pt idx="65">
                <c:v>2.2273440361022949</c:v>
              </c:pt>
              <c:pt idx="66">
                <c:v>1.9207463264465332</c:v>
              </c:pt>
              <c:pt idx="67">
                <c:v>1.1610230207443237</c:v>
              </c:pt>
              <c:pt idx="68">
                <c:v>1.5698553323745728</c:v>
              </c:pt>
              <c:pt idx="69">
                <c:v>2.4243593215942383</c:v>
              </c:pt>
              <c:pt idx="70">
                <c:v>1.3348002433776855</c:v>
              </c:pt>
              <c:pt idx="71">
                <c:v>0.94067889451980591</c:v>
              </c:pt>
              <c:pt idx="72">
                <c:v>3.6125433444976807</c:v>
              </c:pt>
              <c:pt idx="73">
                <c:v>2.4288613796234131</c:v>
              </c:pt>
              <c:pt idx="74">
                <c:v>2.0171949863433838</c:v>
              </c:pt>
              <c:pt idx="75">
                <c:v>2.1451690196990967</c:v>
              </c:pt>
              <c:pt idx="76">
                <c:v>3.6975448131561279</c:v>
              </c:pt>
              <c:pt idx="77">
                <c:v>3.2480094432830811</c:v>
              </c:pt>
              <c:pt idx="78">
                <c:v>3.1237690448760986</c:v>
              </c:pt>
              <c:pt idx="79">
                <c:v>4.1352524757385254</c:v>
              </c:pt>
              <c:pt idx="80">
                <c:v>2.4173769950866699</c:v>
              </c:pt>
              <c:pt idx="81">
                <c:v>2.9250602722167969</c:v>
              </c:pt>
              <c:pt idx="82">
                <c:v>4.5354094505310059</c:v>
              </c:pt>
              <c:pt idx="83">
                <c:v>5.4243369102478027</c:v>
              </c:pt>
              <c:pt idx="84">
                <c:v>5.1353726387023926</c:v>
              </c:pt>
              <c:pt idx="85">
                <c:v>1.8701299428939819</c:v>
              </c:pt>
              <c:pt idx="86">
                <c:v>9.8981542587280273</c:v>
              </c:pt>
              <c:pt idx="87">
                <c:v>14.893394470214844</c:v>
              </c:pt>
            </c:numLit>
          </c:val>
          <c:extLst>
            <c:ext xmlns:c16="http://schemas.microsoft.com/office/drawing/2014/chart" uri="{C3380CC4-5D6E-409C-BE32-E72D297353CC}">
              <c16:uniqueId val="{000004D6-7BB7-4CDB-AA39-8263AC1D3A84}"/>
            </c:ext>
          </c:extLst>
        </c:ser>
        <c:ser>
          <c:idx val="7"/>
          <c:order val="7"/>
          <c:tx>
            <c:v>Jätehuolto</c:v>
          </c:tx>
          <c:spPr>
            <a:solidFill>
              <a:srgbClr val="004C99"/>
            </a:solidFill>
          </c:spPr>
          <c:invertIfNegative val="0"/>
          <c:dPt>
            <c:idx val="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8-7BB7-4CDB-AA39-8263AC1D3A84}"/>
              </c:ext>
            </c:extLst>
          </c:dPt>
          <c:dPt>
            <c:idx val="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A-7BB7-4CDB-AA39-8263AC1D3A84}"/>
              </c:ext>
            </c:extLst>
          </c:dPt>
          <c:dPt>
            <c:idx val="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C-7BB7-4CDB-AA39-8263AC1D3A84}"/>
              </c:ext>
            </c:extLst>
          </c:dPt>
          <c:dPt>
            <c:idx val="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E-7BB7-4CDB-AA39-8263AC1D3A84}"/>
              </c:ext>
            </c:extLst>
          </c:dPt>
          <c:dPt>
            <c:idx val="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0-7BB7-4CDB-AA39-8263AC1D3A84}"/>
              </c:ext>
            </c:extLst>
          </c:dPt>
          <c:dPt>
            <c:idx val="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2-7BB7-4CDB-AA39-8263AC1D3A84}"/>
              </c:ext>
            </c:extLst>
          </c:dPt>
          <c:dPt>
            <c:idx val="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4-7BB7-4CDB-AA39-8263AC1D3A84}"/>
              </c:ext>
            </c:extLst>
          </c:dPt>
          <c:dPt>
            <c:idx val="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6-7BB7-4CDB-AA39-8263AC1D3A84}"/>
              </c:ext>
            </c:extLst>
          </c:dPt>
          <c:dPt>
            <c:idx val="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8-7BB7-4CDB-AA39-8263AC1D3A84}"/>
              </c:ext>
            </c:extLst>
          </c:dPt>
          <c:dPt>
            <c:idx val="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A-7BB7-4CDB-AA39-8263AC1D3A84}"/>
              </c:ext>
            </c:extLst>
          </c:dPt>
          <c:dPt>
            <c:idx val="1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C-7BB7-4CDB-AA39-8263AC1D3A84}"/>
              </c:ext>
            </c:extLst>
          </c:dPt>
          <c:dPt>
            <c:idx val="1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E-7BB7-4CDB-AA39-8263AC1D3A84}"/>
              </c:ext>
            </c:extLst>
          </c:dPt>
          <c:dPt>
            <c:idx val="1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0-7BB7-4CDB-AA39-8263AC1D3A84}"/>
              </c:ext>
            </c:extLst>
          </c:dPt>
          <c:dPt>
            <c:idx val="1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2-7BB7-4CDB-AA39-8263AC1D3A84}"/>
              </c:ext>
            </c:extLst>
          </c:dPt>
          <c:dPt>
            <c:idx val="1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4-7BB7-4CDB-AA39-8263AC1D3A84}"/>
              </c:ext>
            </c:extLst>
          </c:dPt>
          <c:dPt>
            <c:idx val="1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6-7BB7-4CDB-AA39-8263AC1D3A84}"/>
              </c:ext>
            </c:extLst>
          </c:dPt>
          <c:dPt>
            <c:idx val="1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8-7BB7-4CDB-AA39-8263AC1D3A84}"/>
              </c:ext>
            </c:extLst>
          </c:dPt>
          <c:dPt>
            <c:idx val="1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A-7BB7-4CDB-AA39-8263AC1D3A84}"/>
              </c:ext>
            </c:extLst>
          </c:dPt>
          <c:dPt>
            <c:idx val="1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C-7BB7-4CDB-AA39-8263AC1D3A84}"/>
              </c:ext>
            </c:extLst>
          </c:dPt>
          <c:dPt>
            <c:idx val="19"/>
            <c:invertIfNegative val="0"/>
            <c:bubble3D val="0"/>
            <c:spPr>
              <a:solidFill>
                <a:srgbClr val="004C99"/>
              </a:solidFill>
              <a:ln w="25400">
                <a:solidFill>
                  <a:srgbClr val="000000"/>
                </a:solidFill>
                <a:prstDash val="solid"/>
              </a:ln>
              <a:effectLst/>
            </c:spPr>
            <c:extLst>
              <c:ext xmlns:c16="http://schemas.microsoft.com/office/drawing/2014/chart" uri="{C3380CC4-5D6E-409C-BE32-E72D297353CC}">
                <c16:uniqueId val="{000004FE-7BB7-4CDB-AA39-8263AC1D3A84}"/>
              </c:ext>
            </c:extLst>
          </c:dPt>
          <c:dPt>
            <c:idx val="2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0-7BB7-4CDB-AA39-8263AC1D3A84}"/>
              </c:ext>
            </c:extLst>
          </c:dPt>
          <c:dPt>
            <c:idx val="2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2-7BB7-4CDB-AA39-8263AC1D3A84}"/>
              </c:ext>
            </c:extLst>
          </c:dPt>
          <c:dPt>
            <c:idx val="2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4-7BB7-4CDB-AA39-8263AC1D3A84}"/>
              </c:ext>
            </c:extLst>
          </c:dPt>
          <c:dPt>
            <c:idx val="2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6-7BB7-4CDB-AA39-8263AC1D3A84}"/>
              </c:ext>
            </c:extLst>
          </c:dPt>
          <c:dPt>
            <c:idx val="2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8-7BB7-4CDB-AA39-8263AC1D3A84}"/>
              </c:ext>
            </c:extLst>
          </c:dPt>
          <c:dPt>
            <c:idx val="2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A-7BB7-4CDB-AA39-8263AC1D3A84}"/>
              </c:ext>
            </c:extLst>
          </c:dPt>
          <c:dPt>
            <c:idx val="2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C-7BB7-4CDB-AA39-8263AC1D3A84}"/>
              </c:ext>
            </c:extLst>
          </c:dPt>
          <c:dPt>
            <c:idx val="2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E-7BB7-4CDB-AA39-8263AC1D3A84}"/>
              </c:ext>
            </c:extLst>
          </c:dPt>
          <c:dPt>
            <c:idx val="2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0-7BB7-4CDB-AA39-8263AC1D3A84}"/>
              </c:ext>
            </c:extLst>
          </c:dPt>
          <c:dPt>
            <c:idx val="2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2-7BB7-4CDB-AA39-8263AC1D3A84}"/>
              </c:ext>
            </c:extLst>
          </c:dPt>
          <c:dPt>
            <c:idx val="3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4-7BB7-4CDB-AA39-8263AC1D3A84}"/>
              </c:ext>
            </c:extLst>
          </c:dPt>
          <c:dPt>
            <c:idx val="3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6-7BB7-4CDB-AA39-8263AC1D3A84}"/>
              </c:ext>
            </c:extLst>
          </c:dPt>
          <c:dPt>
            <c:idx val="3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8-7BB7-4CDB-AA39-8263AC1D3A84}"/>
              </c:ext>
            </c:extLst>
          </c:dPt>
          <c:dPt>
            <c:idx val="3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A-7BB7-4CDB-AA39-8263AC1D3A84}"/>
              </c:ext>
            </c:extLst>
          </c:dPt>
          <c:dPt>
            <c:idx val="3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C-7BB7-4CDB-AA39-8263AC1D3A84}"/>
              </c:ext>
            </c:extLst>
          </c:dPt>
          <c:dPt>
            <c:idx val="3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E-7BB7-4CDB-AA39-8263AC1D3A84}"/>
              </c:ext>
            </c:extLst>
          </c:dPt>
          <c:dPt>
            <c:idx val="3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0-7BB7-4CDB-AA39-8263AC1D3A84}"/>
              </c:ext>
            </c:extLst>
          </c:dPt>
          <c:dPt>
            <c:idx val="3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2-7BB7-4CDB-AA39-8263AC1D3A84}"/>
              </c:ext>
            </c:extLst>
          </c:dPt>
          <c:dPt>
            <c:idx val="3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4-7BB7-4CDB-AA39-8263AC1D3A84}"/>
              </c:ext>
            </c:extLst>
          </c:dPt>
          <c:dPt>
            <c:idx val="3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6-7BB7-4CDB-AA39-8263AC1D3A84}"/>
              </c:ext>
            </c:extLst>
          </c:dPt>
          <c:dPt>
            <c:idx val="4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8-7BB7-4CDB-AA39-8263AC1D3A84}"/>
              </c:ext>
            </c:extLst>
          </c:dPt>
          <c:dPt>
            <c:idx val="4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A-7BB7-4CDB-AA39-8263AC1D3A84}"/>
              </c:ext>
            </c:extLst>
          </c:dPt>
          <c:dPt>
            <c:idx val="4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C-7BB7-4CDB-AA39-8263AC1D3A84}"/>
              </c:ext>
            </c:extLst>
          </c:dPt>
          <c:dPt>
            <c:idx val="4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E-7BB7-4CDB-AA39-8263AC1D3A84}"/>
              </c:ext>
            </c:extLst>
          </c:dPt>
          <c:dPt>
            <c:idx val="4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0-7BB7-4CDB-AA39-8263AC1D3A84}"/>
              </c:ext>
            </c:extLst>
          </c:dPt>
          <c:dPt>
            <c:idx val="4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2-7BB7-4CDB-AA39-8263AC1D3A84}"/>
              </c:ext>
            </c:extLst>
          </c:dPt>
          <c:dPt>
            <c:idx val="4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4-7BB7-4CDB-AA39-8263AC1D3A84}"/>
              </c:ext>
            </c:extLst>
          </c:dPt>
          <c:dPt>
            <c:idx val="4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6-7BB7-4CDB-AA39-8263AC1D3A84}"/>
              </c:ext>
            </c:extLst>
          </c:dPt>
          <c:dPt>
            <c:idx val="4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8-7BB7-4CDB-AA39-8263AC1D3A84}"/>
              </c:ext>
            </c:extLst>
          </c:dPt>
          <c:dPt>
            <c:idx val="4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A-7BB7-4CDB-AA39-8263AC1D3A84}"/>
              </c:ext>
            </c:extLst>
          </c:dPt>
          <c:dPt>
            <c:idx val="5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C-7BB7-4CDB-AA39-8263AC1D3A84}"/>
              </c:ext>
            </c:extLst>
          </c:dPt>
          <c:dPt>
            <c:idx val="5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E-7BB7-4CDB-AA39-8263AC1D3A84}"/>
              </c:ext>
            </c:extLst>
          </c:dPt>
          <c:dPt>
            <c:idx val="5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0-7BB7-4CDB-AA39-8263AC1D3A84}"/>
              </c:ext>
            </c:extLst>
          </c:dPt>
          <c:dPt>
            <c:idx val="5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2-7BB7-4CDB-AA39-8263AC1D3A84}"/>
              </c:ext>
            </c:extLst>
          </c:dPt>
          <c:dPt>
            <c:idx val="5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4-7BB7-4CDB-AA39-8263AC1D3A84}"/>
              </c:ext>
            </c:extLst>
          </c:dPt>
          <c:dPt>
            <c:idx val="5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6-7BB7-4CDB-AA39-8263AC1D3A84}"/>
              </c:ext>
            </c:extLst>
          </c:dPt>
          <c:dPt>
            <c:idx val="5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8-7BB7-4CDB-AA39-8263AC1D3A84}"/>
              </c:ext>
            </c:extLst>
          </c:dPt>
          <c:dPt>
            <c:idx val="5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A-7BB7-4CDB-AA39-8263AC1D3A84}"/>
              </c:ext>
            </c:extLst>
          </c:dPt>
          <c:dPt>
            <c:idx val="5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C-7BB7-4CDB-AA39-8263AC1D3A84}"/>
              </c:ext>
            </c:extLst>
          </c:dPt>
          <c:dPt>
            <c:idx val="5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E-7BB7-4CDB-AA39-8263AC1D3A84}"/>
              </c:ext>
            </c:extLst>
          </c:dPt>
          <c:dPt>
            <c:idx val="6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0-7BB7-4CDB-AA39-8263AC1D3A84}"/>
              </c:ext>
            </c:extLst>
          </c:dPt>
          <c:dPt>
            <c:idx val="6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2-7BB7-4CDB-AA39-8263AC1D3A84}"/>
              </c:ext>
            </c:extLst>
          </c:dPt>
          <c:dPt>
            <c:idx val="6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4-7BB7-4CDB-AA39-8263AC1D3A84}"/>
              </c:ext>
            </c:extLst>
          </c:dPt>
          <c:dPt>
            <c:idx val="6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6-7BB7-4CDB-AA39-8263AC1D3A84}"/>
              </c:ext>
            </c:extLst>
          </c:dPt>
          <c:dPt>
            <c:idx val="6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8-7BB7-4CDB-AA39-8263AC1D3A84}"/>
              </c:ext>
            </c:extLst>
          </c:dPt>
          <c:dPt>
            <c:idx val="6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A-7BB7-4CDB-AA39-8263AC1D3A84}"/>
              </c:ext>
            </c:extLst>
          </c:dPt>
          <c:dPt>
            <c:idx val="6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C-7BB7-4CDB-AA39-8263AC1D3A84}"/>
              </c:ext>
            </c:extLst>
          </c:dPt>
          <c:dPt>
            <c:idx val="6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E-7BB7-4CDB-AA39-8263AC1D3A84}"/>
              </c:ext>
            </c:extLst>
          </c:dPt>
          <c:dPt>
            <c:idx val="6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0-7BB7-4CDB-AA39-8263AC1D3A84}"/>
              </c:ext>
            </c:extLst>
          </c:dPt>
          <c:dPt>
            <c:idx val="6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2-7BB7-4CDB-AA39-8263AC1D3A84}"/>
              </c:ext>
            </c:extLst>
          </c:dPt>
          <c:dPt>
            <c:idx val="7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4-7BB7-4CDB-AA39-8263AC1D3A84}"/>
              </c:ext>
            </c:extLst>
          </c:dPt>
          <c:dPt>
            <c:idx val="7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6-7BB7-4CDB-AA39-8263AC1D3A84}"/>
              </c:ext>
            </c:extLst>
          </c:dPt>
          <c:dPt>
            <c:idx val="7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8-7BB7-4CDB-AA39-8263AC1D3A84}"/>
              </c:ext>
            </c:extLst>
          </c:dPt>
          <c:dPt>
            <c:idx val="7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A-7BB7-4CDB-AA39-8263AC1D3A84}"/>
              </c:ext>
            </c:extLst>
          </c:dPt>
          <c:dPt>
            <c:idx val="7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C-7BB7-4CDB-AA39-8263AC1D3A84}"/>
              </c:ext>
            </c:extLst>
          </c:dPt>
          <c:dPt>
            <c:idx val="7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E-7BB7-4CDB-AA39-8263AC1D3A84}"/>
              </c:ext>
            </c:extLst>
          </c:dPt>
          <c:dPt>
            <c:idx val="7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0-7BB7-4CDB-AA39-8263AC1D3A84}"/>
              </c:ext>
            </c:extLst>
          </c:dPt>
          <c:dPt>
            <c:idx val="7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2-7BB7-4CDB-AA39-8263AC1D3A84}"/>
              </c:ext>
            </c:extLst>
          </c:dPt>
          <c:dPt>
            <c:idx val="7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4-7BB7-4CDB-AA39-8263AC1D3A84}"/>
              </c:ext>
            </c:extLst>
          </c:dPt>
          <c:dPt>
            <c:idx val="7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6-7BB7-4CDB-AA39-8263AC1D3A84}"/>
              </c:ext>
            </c:extLst>
          </c:dPt>
          <c:dPt>
            <c:idx val="8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8-7BB7-4CDB-AA39-8263AC1D3A84}"/>
              </c:ext>
            </c:extLst>
          </c:dPt>
          <c:dPt>
            <c:idx val="8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A-7BB7-4CDB-AA39-8263AC1D3A84}"/>
              </c:ext>
            </c:extLst>
          </c:dPt>
          <c:dPt>
            <c:idx val="8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C-7BB7-4CDB-AA39-8263AC1D3A84}"/>
              </c:ext>
            </c:extLst>
          </c:dPt>
          <c:dPt>
            <c:idx val="8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E-7BB7-4CDB-AA39-8263AC1D3A84}"/>
              </c:ext>
            </c:extLst>
          </c:dPt>
          <c:dPt>
            <c:idx val="8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0-7BB7-4CDB-AA39-8263AC1D3A84}"/>
              </c:ext>
            </c:extLst>
          </c:dPt>
          <c:dPt>
            <c:idx val="8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2-7BB7-4CDB-AA39-8263AC1D3A84}"/>
              </c:ext>
            </c:extLst>
          </c:dPt>
          <c:dPt>
            <c:idx val="8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4-7BB7-4CDB-AA39-8263AC1D3A84}"/>
              </c:ext>
            </c:extLst>
          </c:dPt>
          <c:dPt>
            <c:idx val="8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6-7BB7-4CDB-AA39-8263AC1D3A84}"/>
              </c:ext>
            </c:extLst>
          </c:dPt>
          <c:cat>
            <c:strLit>
              <c:ptCount val="88"/>
              <c:pt idx="0">
                <c:v>Turku</c:v>
              </c:pt>
              <c:pt idx="1">
                <c:v>Kauniainen</c:v>
              </c:pt>
              <c:pt idx="2">
                <c:v>Espoo</c:v>
              </c:pt>
              <c:pt idx="3">
                <c:v>Järvenpää</c:v>
              </c:pt>
              <c:pt idx="4">
                <c:v>Tampere</c:v>
              </c:pt>
              <c:pt idx="5">
                <c:v>Imatra</c:v>
              </c:pt>
              <c:pt idx="6">
                <c:v>Vaasa</c:v>
              </c:pt>
              <c:pt idx="7">
                <c:v>Kerava</c:v>
              </c:pt>
              <c:pt idx="8">
                <c:v>Joensuu</c:v>
              </c:pt>
              <c:pt idx="9">
                <c:v>Lahti</c:v>
              </c:pt>
              <c:pt idx="10">
                <c:v>Naantali</c:v>
              </c:pt>
              <c:pt idx="11">
                <c:v>Oulu</c:v>
              </c:pt>
              <c:pt idx="12">
                <c:v>Helsinki</c:v>
              </c:pt>
              <c:pt idx="13">
                <c:v>Jyväskylä</c:v>
              </c:pt>
              <c:pt idx="14">
                <c:v>Nokia</c:v>
              </c:pt>
              <c:pt idx="15">
                <c:v>Kirkkonummi</c:v>
              </c:pt>
              <c:pt idx="16">
                <c:v>Raisio</c:v>
              </c:pt>
              <c:pt idx="17">
                <c:v>Kaarina</c:v>
              </c:pt>
              <c:pt idx="18">
                <c:v>Pornainen</c:v>
              </c:pt>
              <c:pt idx="19">
                <c:v>--&gt;  Rauma</c:v>
              </c:pt>
              <c:pt idx="20">
                <c:v>Vantaa</c:v>
              </c:pt>
              <c:pt idx="21">
                <c:v>Lappeenranta</c:v>
              </c:pt>
              <c:pt idx="22">
                <c:v>Tuusula</c:v>
              </c:pt>
              <c:pt idx="23">
                <c:v>Kemi</c:v>
              </c:pt>
              <c:pt idx="24">
                <c:v>Pirkkala</c:v>
              </c:pt>
              <c:pt idx="25">
                <c:v>Nurmijärvi</c:v>
              </c:pt>
              <c:pt idx="26">
                <c:v>Ylöjärvi</c:v>
              </c:pt>
              <c:pt idx="27">
                <c:v>Kotka</c:v>
              </c:pt>
              <c:pt idx="28">
                <c:v>Kuopio</c:v>
              </c:pt>
              <c:pt idx="29">
                <c:v>Savonlinna</c:v>
              </c:pt>
              <c:pt idx="30">
                <c:v>Hanko</c:v>
              </c:pt>
              <c:pt idx="31">
                <c:v>Hyvinkää</c:v>
              </c:pt>
              <c:pt idx="32">
                <c:v>Forssa</c:v>
              </c:pt>
              <c:pt idx="33">
                <c:v>Parainen</c:v>
              </c:pt>
              <c:pt idx="34">
                <c:v>Uusikaupunki</c:v>
              </c:pt>
              <c:pt idx="35">
                <c:v>Masku</c:v>
              </c:pt>
              <c:pt idx="36">
                <c:v>Kangasala</c:v>
              </c:pt>
              <c:pt idx="37">
                <c:v>Lieto</c:v>
              </c:pt>
              <c:pt idx="38">
                <c:v>Hämeenlinna</c:v>
              </c:pt>
              <c:pt idx="39">
                <c:v>Kajaani</c:v>
              </c:pt>
              <c:pt idx="40">
                <c:v>Riihimäki</c:v>
              </c:pt>
              <c:pt idx="41">
                <c:v>Mikkeli</c:v>
              </c:pt>
              <c:pt idx="42">
                <c:v>Kokkola</c:v>
              </c:pt>
              <c:pt idx="43">
                <c:v>Vihti</c:v>
              </c:pt>
              <c:pt idx="44">
                <c:v>Kouvola</c:v>
              </c:pt>
              <c:pt idx="45">
                <c:v>Lohja</c:v>
              </c:pt>
              <c:pt idx="46">
                <c:v>Varkaus</c:v>
              </c:pt>
              <c:pt idx="47">
                <c:v>Ylivieska</c:v>
              </c:pt>
              <c:pt idx="48">
                <c:v>Rusko</c:v>
              </c:pt>
              <c:pt idx="49">
                <c:v>Seinäjoki</c:v>
              </c:pt>
              <c:pt idx="50">
                <c:v>Sipoo</c:v>
              </c:pt>
              <c:pt idx="51">
                <c:v>Iisalmi</c:v>
              </c:pt>
              <c:pt idx="52">
                <c:v>Hollola</c:v>
              </c:pt>
              <c:pt idx="53">
                <c:v>Karkkila</c:v>
              </c:pt>
              <c:pt idx="54">
                <c:v>Lempäälä</c:v>
              </c:pt>
              <c:pt idx="55">
                <c:v>Kemiönsaari</c:v>
              </c:pt>
              <c:pt idx="56">
                <c:v>Hamina</c:v>
              </c:pt>
              <c:pt idx="57">
                <c:v>Hausjärvi</c:v>
              </c:pt>
              <c:pt idx="58">
                <c:v>Äänekoski</c:v>
              </c:pt>
              <c:pt idx="59">
                <c:v>Suomussalmi</c:v>
              </c:pt>
              <c:pt idx="60">
                <c:v>Paimio</c:v>
              </c:pt>
              <c:pt idx="61">
                <c:v>Nousiainen</c:v>
              </c:pt>
              <c:pt idx="62">
                <c:v>Ilomantsi</c:v>
              </c:pt>
              <c:pt idx="63">
                <c:v>Salo</c:v>
              </c:pt>
              <c:pt idx="64">
                <c:v>Loviisa</c:v>
              </c:pt>
              <c:pt idx="65">
                <c:v>Sastamala</c:v>
              </c:pt>
              <c:pt idx="66">
                <c:v>Hämeenkyrö</c:v>
              </c:pt>
              <c:pt idx="67">
                <c:v>Janakkala</c:v>
              </c:pt>
              <c:pt idx="68">
                <c:v>Orivesi</c:v>
              </c:pt>
              <c:pt idx="69">
                <c:v>Aura</c:v>
              </c:pt>
              <c:pt idx="70">
                <c:v>Suonenjoki</c:v>
              </c:pt>
              <c:pt idx="71">
                <c:v>Mäntsälä</c:v>
              </c:pt>
              <c:pt idx="72">
                <c:v>Sauvo</c:v>
              </c:pt>
              <c:pt idx="73">
                <c:v>Orimattila</c:v>
              </c:pt>
              <c:pt idx="74">
                <c:v>Kuhmoinen</c:v>
              </c:pt>
              <c:pt idx="75">
                <c:v>Padasjoki</c:v>
              </c:pt>
              <c:pt idx="76">
                <c:v>Lapua</c:v>
              </c:pt>
              <c:pt idx="77">
                <c:v>Laitila</c:v>
              </c:pt>
              <c:pt idx="78">
                <c:v>Jokioinen</c:v>
              </c:pt>
              <c:pt idx="79">
                <c:v>Mynämäki</c:v>
              </c:pt>
              <c:pt idx="80">
                <c:v>Iitti</c:v>
              </c:pt>
              <c:pt idx="81">
                <c:v>Ikaalinen</c:v>
              </c:pt>
              <c:pt idx="82">
                <c:v>Ilmajoki</c:v>
              </c:pt>
              <c:pt idx="83">
                <c:v>Somero</c:v>
              </c:pt>
              <c:pt idx="84">
                <c:v>Loimaa</c:v>
              </c:pt>
              <c:pt idx="85">
                <c:v>Luumäki</c:v>
              </c:pt>
              <c:pt idx="86">
                <c:v>Punkalaidun</c:v>
              </c:pt>
              <c:pt idx="87">
                <c:v>Oripää</c:v>
              </c:pt>
            </c:strLit>
          </c:cat>
          <c:val>
            <c:numLit>
              <c:formatCode>General</c:formatCode>
              <c:ptCount val="88"/>
              <c:pt idx="0">
                <c:v>6.0485664755105972E-2</c:v>
              </c:pt>
              <c:pt idx="1">
                <c:v>2.2612461820244789E-2</c:v>
              </c:pt>
              <c:pt idx="2">
                <c:v>2.4976488202810287E-2</c:v>
              </c:pt>
              <c:pt idx="3">
                <c:v>0.37217700481414795</c:v>
              </c:pt>
              <c:pt idx="4">
                <c:v>0.15844970941543579</c:v>
              </c:pt>
              <c:pt idx="5">
                <c:v>0.24085043370723724</c:v>
              </c:pt>
              <c:pt idx="6">
                <c:v>7.2963893413543701E-2</c:v>
              </c:pt>
              <c:pt idx="7">
                <c:v>0.18813905119895935</c:v>
              </c:pt>
              <c:pt idx="8">
                <c:v>0.1775425523519516</c:v>
              </c:pt>
              <c:pt idx="9">
                <c:v>0.18217751383781433</c:v>
              </c:pt>
              <c:pt idx="10">
                <c:v>7.593081146478653E-2</c:v>
              </c:pt>
              <c:pt idx="11">
                <c:v>0.27175915241241455</c:v>
              </c:pt>
              <c:pt idx="12">
                <c:v>2.5395890697836876E-2</c:v>
              </c:pt>
              <c:pt idx="13">
                <c:v>0.10240588337182999</c:v>
              </c:pt>
              <c:pt idx="14">
                <c:v>0.18089470267295837</c:v>
              </c:pt>
              <c:pt idx="15">
                <c:v>3.5326000303030014E-2</c:v>
              </c:pt>
              <c:pt idx="16">
                <c:v>6.090082973241806E-2</c:v>
              </c:pt>
              <c:pt idx="17">
                <c:v>6.3187733292579651E-2</c:v>
              </c:pt>
              <c:pt idx="18">
                <c:v>0.14553384482860565</c:v>
              </c:pt>
              <c:pt idx="19">
                <c:v>0.23852244019508362</c:v>
              </c:pt>
              <c:pt idx="20">
                <c:v>2.4957308545708656E-2</c:v>
              </c:pt>
              <c:pt idx="21">
                <c:v>0.19748659431934357</c:v>
              </c:pt>
              <c:pt idx="22">
                <c:v>0.16506324708461761</c:v>
              </c:pt>
              <c:pt idx="23">
                <c:v>0.34299036860466003</c:v>
              </c:pt>
              <c:pt idx="24">
                <c:v>0.15452416241168976</c:v>
              </c:pt>
              <c:pt idx="25">
                <c:v>0.12747301161289215</c:v>
              </c:pt>
              <c:pt idx="26">
                <c:v>0.22356255352497101</c:v>
              </c:pt>
              <c:pt idx="27">
                <c:v>0.4044651985168457</c:v>
              </c:pt>
              <c:pt idx="28">
                <c:v>0.15800045430660248</c:v>
              </c:pt>
              <c:pt idx="29">
                <c:v>0.14816665649414063</c:v>
              </c:pt>
              <c:pt idx="30">
                <c:v>9.7994990646839142E-2</c:v>
              </c:pt>
              <c:pt idx="31">
                <c:v>0.14817085862159729</c:v>
              </c:pt>
              <c:pt idx="32">
                <c:v>0.22374273836612701</c:v>
              </c:pt>
              <c:pt idx="33">
                <c:v>0.1263919323682785</c:v>
              </c:pt>
              <c:pt idx="34">
                <c:v>0.2447580099105835</c:v>
              </c:pt>
              <c:pt idx="35">
                <c:v>8.0997034907341003E-2</c:v>
              </c:pt>
              <c:pt idx="36">
                <c:v>0.16320614516735077</c:v>
              </c:pt>
              <c:pt idx="37">
                <c:v>7.8240767121315002E-2</c:v>
              </c:pt>
              <c:pt idx="38">
                <c:v>0.16005951166152954</c:v>
              </c:pt>
              <c:pt idx="39">
                <c:v>0.32749190926551819</c:v>
              </c:pt>
              <c:pt idx="40">
                <c:v>0.14766421914100647</c:v>
              </c:pt>
              <c:pt idx="41">
                <c:v>0.23205220699310303</c:v>
              </c:pt>
              <c:pt idx="42">
                <c:v>8.9710965752601624E-2</c:v>
              </c:pt>
              <c:pt idx="43">
                <c:v>0.17901137471199036</c:v>
              </c:pt>
              <c:pt idx="44">
                <c:v>0.2420724481344223</c:v>
              </c:pt>
              <c:pt idx="45">
                <c:v>0.12647560238838196</c:v>
              </c:pt>
              <c:pt idx="46">
                <c:v>0.7578011155128479</c:v>
              </c:pt>
              <c:pt idx="47">
                <c:v>5.6260667741298676E-2</c:v>
              </c:pt>
              <c:pt idx="48">
                <c:v>8.2936353981494904E-2</c:v>
              </c:pt>
              <c:pt idx="49">
                <c:v>0.16930085420608521</c:v>
              </c:pt>
              <c:pt idx="50">
                <c:v>0.13647161424160004</c:v>
              </c:pt>
              <c:pt idx="51">
                <c:v>0.18688784539699554</c:v>
              </c:pt>
              <c:pt idx="52">
                <c:v>0.14966043829917908</c:v>
              </c:pt>
              <c:pt idx="53">
                <c:v>0.10923919826745987</c:v>
              </c:pt>
              <c:pt idx="54">
                <c:v>0.15876975655555725</c:v>
              </c:pt>
              <c:pt idx="55">
                <c:v>0.20693172514438629</c:v>
              </c:pt>
              <c:pt idx="56">
                <c:v>0.25882700085639954</c:v>
              </c:pt>
              <c:pt idx="57">
                <c:v>0.18607152998447418</c:v>
              </c:pt>
              <c:pt idx="58">
                <c:v>0.73579221963882446</c:v>
              </c:pt>
              <c:pt idx="59">
                <c:v>0.34777012467384338</c:v>
              </c:pt>
              <c:pt idx="60">
                <c:v>0.1251557469367981</c:v>
              </c:pt>
              <c:pt idx="61">
                <c:v>9.9794365465641022E-2</c:v>
              </c:pt>
              <c:pt idx="62">
                <c:v>0.2112167626619339</c:v>
              </c:pt>
              <c:pt idx="63">
                <c:v>0.13168968260288239</c:v>
              </c:pt>
              <c:pt idx="64">
                <c:v>0.14514248073101044</c:v>
              </c:pt>
              <c:pt idx="65">
                <c:v>0.15108485519886017</c:v>
              </c:pt>
              <c:pt idx="66">
                <c:v>0.20816744863986969</c:v>
              </c:pt>
              <c:pt idx="67">
                <c:v>0.17562566697597504</c:v>
              </c:pt>
              <c:pt idx="68">
                <c:v>0.19477058947086334</c:v>
              </c:pt>
              <c:pt idx="69">
                <c:v>9.7390890121459961E-2</c:v>
              </c:pt>
              <c:pt idx="70">
                <c:v>0.24689587950706482</c:v>
              </c:pt>
              <c:pt idx="71">
                <c:v>0.175174281001091</c:v>
              </c:pt>
              <c:pt idx="72">
                <c:v>0.17662334442138672</c:v>
              </c:pt>
              <c:pt idx="73">
                <c:v>0.20068120956420898</c:v>
              </c:pt>
              <c:pt idx="74">
                <c:v>0.1935267448425293</c:v>
              </c:pt>
              <c:pt idx="75">
                <c:v>0.23691707849502563</c:v>
              </c:pt>
              <c:pt idx="76">
                <c:v>7.4752576649188995E-2</c:v>
              </c:pt>
              <c:pt idx="77">
                <c:v>0.23504912853240967</c:v>
              </c:pt>
              <c:pt idx="78">
                <c:v>0.32302987575531006</c:v>
              </c:pt>
              <c:pt idx="79">
                <c:v>0.10326649248600006</c:v>
              </c:pt>
              <c:pt idx="80">
                <c:v>0.15360936522483826</c:v>
              </c:pt>
              <c:pt idx="81">
                <c:v>0.20234471559524536</c:v>
              </c:pt>
              <c:pt idx="82">
                <c:v>9.1033153235912323E-2</c:v>
              </c:pt>
              <c:pt idx="83">
                <c:v>0.32894030213356018</c:v>
              </c:pt>
              <c:pt idx="84">
                <c:v>0.14975383877754211</c:v>
              </c:pt>
              <c:pt idx="85">
                <c:v>0.1334398090839386</c:v>
              </c:pt>
              <c:pt idx="86">
                <c:v>0.18402752280235291</c:v>
              </c:pt>
              <c:pt idx="87">
                <c:v>0.16899323463439941</c:v>
              </c:pt>
            </c:numLit>
          </c:val>
          <c:extLst>
            <c:ext xmlns:c16="http://schemas.microsoft.com/office/drawing/2014/chart" uri="{C3380CC4-5D6E-409C-BE32-E72D297353CC}">
              <c16:uniqueId val="{00000587-7BB7-4CDB-AA39-8263AC1D3A84}"/>
            </c:ext>
          </c:extLst>
        </c:ser>
        <c:dLbls>
          <c:showLegendKey val="0"/>
          <c:showVal val="0"/>
          <c:showCatName val="0"/>
          <c:showSerName val="0"/>
          <c:showPercent val="0"/>
          <c:showBubbleSize val="0"/>
        </c:dLbls>
        <c:gapWidth val="75"/>
        <c:overlap val="100"/>
        <c:axId val="234314752"/>
        <c:axId val="234332928"/>
      </c:barChart>
      <c:catAx>
        <c:axId val="234314752"/>
        <c:scaling>
          <c:orientation val="minMax"/>
        </c:scaling>
        <c:delete val="0"/>
        <c:axPos val="b"/>
        <c:numFmt formatCode="General" sourceLinked="0"/>
        <c:majorTickMark val="none"/>
        <c:minorTickMark val="none"/>
        <c:tickLblPos val="nextTo"/>
        <c:txPr>
          <a:bodyPr/>
          <a:lstStyle/>
          <a:p>
            <a:pPr>
              <a:defRPr sz="800" b="0">
                <a:latin typeface="Abadi Extra Light"/>
                <a:ea typeface="Abadi Extra Light"/>
                <a:cs typeface="Abadi Extra Light"/>
              </a:defRPr>
            </a:pPr>
            <a:endParaRPr lang="fi-FI"/>
          </a:p>
        </c:txPr>
        <c:crossAx val="234332928"/>
        <c:crosses val="autoZero"/>
        <c:auto val="1"/>
        <c:lblAlgn val="ctr"/>
        <c:lblOffset val="100"/>
        <c:tickLblSkip val="1"/>
        <c:noMultiLvlLbl val="0"/>
      </c:catAx>
      <c:valAx>
        <c:axId val="234332928"/>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txPr>
          <a:bodyPr/>
          <a:lstStyle/>
          <a:p>
            <a:pPr>
              <a:defRPr sz="1000" b="0">
                <a:latin typeface="Abadi Extra Light"/>
                <a:ea typeface="Abadi Extra Light"/>
                <a:cs typeface="Abadi Extra Light"/>
              </a:defRPr>
            </a:pPr>
            <a:endParaRPr lang="fi-FI"/>
          </a:p>
        </c:txPr>
        <c:crossAx val="234314752"/>
        <c:crosses val="autoZero"/>
        <c:crossBetween val="between"/>
      </c:valAx>
    </c:plotArea>
    <c:legend>
      <c:legendPos val="t"/>
      <c:legendEntry>
        <c:idx val="0"/>
        <c:txPr>
          <a:bodyPr/>
          <a:lstStyle/>
          <a:p>
            <a:pPr>
              <a:defRPr sz="1000" b="0" baseline="0">
                <a:latin typeface="Abadi Extra Light"/>
                <a:ea typeface="Abadi Extra Light"/>
                <a:cs typeface="Abadi Extra Light"/>
              </a:defRPr>
            </a:pPr>
            <a:endParaRPr lang="fi-FI"/>
          </a:p>
        </c:txPr>
      </c:legendEntry>
      <c:legendEntry>
        <c:idx val="1"/>
        <c:txPr>
          <a:bodyPr/>
          <a:lstStyle/>
          <a:p>
            <a:pPr>
              <a:defRPr sz="1000" b="0" baseline="0">
                <a:latin typeface="Abadi Extra Light"/>
                <a:ea typeface="Abadi Extra Light"/>
                <a:cs typeface="Abadi Extra Light"/>
              </a:defRPr>
            </a:pPr>
            <a:endParaRPr lang="fi-FI"/>
          </a:p>
        </c:txPr>
      </c:legendEntry>
      <c:legendEntry>
        <c:idx val="2"/>
        <c:txPr>
          <a:bodyPr/>
          <a:lstStyle/>
          <a:p>
            <a:pPr>
              <a:defRPr sz="1000" b="0" baseline="0">
                <a:latin typeface="Abadi Extra Light"/>
                <a:ea typeface="Abadi Extra Light"/>
                <a:cs typeface="Abadi Extra Light"/>
              </a:defRPr>
            </a:pPr>
            <a:endParaRPr lang="fi-FI"/>
          </a:p>
        </c:txPr>
      </c:legendEntry>
      <c:legendEntry>
        <c:idx val="3"/>
        <c:txPr>
          <a:bodyPr/>
          <a:lstStyle/>
          <a:p>
            <a:pPr>
              <a:defRPr sz="1000" b="0" baseline="0">
                <a:latin typeface="Abadi Extra Light"/>
                <a:ea typeface="Abadi Extra Light"/>
                <a:cs typeface="Abadi Extra Light"/>
              </a:defRPr>
            </a:pPr>
            <a:endParaRPr lang="fi-FI"/>
          </a:p>
        </c:txPr>
      </c:legendEntry>
      <c:legendEntry>
        <c:idx val="4"/>
        <c:txPr>
          <a:bodyPr/>
          <a:lstStyle/>
          <a:p>
            <a:pPr>
              <a:defRPr sz="1000" b="0" baseline="0">
                <a:latin typeface="Abadi Extra Light"/>
                <a:ea typeface="Abadi Extra Light"/>
                <a:cs typeface="Abadi Extra Light"/>
              </a:defRPr>
            </a:pPr>
            <a:endParaRPr lang="fi-FI"/>
          </a:p>
        </c:txPr>
      </c:legendEntry>
      <c:legendEntry>
        <c:idx val="5"/>
        <c:txPr>
          <a:bodyPr/>
          <a:lstStyle/>
          <a:p>
            <a:pPr>
              <a:defRPr sz="1000" b="0" baseline="0">
                <a:latin typeface="Abadi Extra Light"/>
                <a:ea typeface="Abadi Extra Light"/>
                <a:cs typeface="Abadi Extra Light"/>
              </a:defRPr>
            </a:pPr>
            <a:endParaRPr lang="fi-FI"/>
          </a:p>
        </c:txPr>
      </c:legendEntry>
      <c:legendEntry>
        <c:idx val="6"/>
        <c:txPr>
          <a:bodyPr/>
          <a:lstStyle/>
          <a:p>
            <a:pPr>
              <a:defRPr sz="1000" b="0" baseline="0">
                <a:latin typeface="Abadi Extra Light"/>
                <a:ea typeface="Abadi Extra Light"/>
                <a:cs typeface="Abadi Extra Light"/>
              </a:defRPr>
            </a:pPr>
            <a:endParaRPr lang="fi-FI"/>
          </a:p>
        </c:txPr>
      </c:legendEntry>
      <c:legendEntry>
        <c:idx val="7"/>
        <c:txPr>
          <a:bodyPr/>
          <a:lstStyle/>
          <a:p>
            <a:pPr>
              <a:defRPr sz="1000" b="0" baseline="0">
                <a:latin typeface="Abadi Extra Light"/>
                <a:ea typeface="Abadi Extra Light"/>
                <a:cs typeface="Abadi Extra Light"/>
              </a:defRPr>
            </a:pPr>
            <a:endParaRPr lang="fi-FI"/>
          </a:p>
        </c:txPr>
      </c:legendEntry>
      <c:layout>
        <c:manualLayout>
          <c:xMode val="edge"/>
          <c:yMode val="edge"/>
          <c:x val="4.0449438202247189E-2"/>
          <c:y val="2.9268292682926831E-2"/>
          <c:w val="0.7471910112359551"/>
          <c:h val="2.4390243902439025E-2"/>
        </c:manualLayout>
      </c:layout>
      <c:overlay val="0"/>
      <c:txPr>
        <a:bodyPr/>
        <a:lstStyle/>
        <a:p>
          <a:pPr>
            <a:defRPr sz="1200" baseline="0"/>
          </a:pPr>
          <a:endParaRPr lang="fi-FI"/>
        </a:p>
      </c:txPr>
    </c:legend>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00" baseline="0"/>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7394836998112"/>
          <c:y val="2.3606577873654725E-2"/>
          <c:w val="0.88"/>
          <c:h val="0.2441860465116279"/>
        </c:manualLayout>
      </c:layout>
      <c:barChart>
        <c:barDir val="col"/>
        <c:grouping val="clustered"/>
        <c:varyColors val="0"/>
        <c:ser>
          <c:idx val="13"/>
          <c:order val="0"/>
          <c:tx>
            <c:v> 2008</c:v>
          </c:tx>
          <c:spPr>
            <a:solidFill>
              <a:srgbClr val="CCFF99"/>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([1]Lähtödata!$AG$747,[1]Lähtödata!$AG$748,[1]Lähtödata!$AG$749,[1]Lähtödata!$AG$750,[1]Lähtödata!$AG$751,[1]Lähtödata!$AG$752,[1]Lähtödata!$AG$753,[1]Lähtödata!$AG$754,[1]Lähtödata!$AG$755,[1]Lähtödata!$AG$756)</c:f>
              <c:numCache>
                <c:formatCode>0.0</c:formatCode>
                <c:ptCount val="10"/>
                <c:pt idx="0">
                  <c:v>31.407238963439426</c:v>
                </c:pt>
                <c:pt idx="1">
                  <c:v>15.781003932579516</c:v>
                </c:pt>
                <c:pt idx="3">
                  <c:v>394.62241214775844</c:v>
                </c:pt>
                <c:pt idx="4">
                  <c:v>8.7627898219816807</c:v>
                </c:pt>
                <c:pt idx="5">
                  <c:v>24.670021599589774</c:v>
                </c:pt>
                <c:pt idx="6">
                  <c:v>118.0916564487954</c:v>
                </c:pt>
                <c:pt idx="7">
                  <c:v>62.551453246334972</c:v>
                </c:pt>
                <c:pt idx="8">
                  <c:v>11.420809506703318</c:v>
                </c:pt>
                <c:pt idx="9">
                  <c:v>23.50218519105702</c:v>
                </c:pt>
              </c:numCache>
            </c:numRef>
          </c:val>
          <c:extLst>
            <c:ext xmlns:c16="http://schemas.microsoft.com/office/drawing/2014/chart" uri="{C3380CC4-5D6E-409C-BE32-E72D297353CC}">
              <c16:uniqueId val="{00000000-0E22-4365-B846-4C33535A684F}"/>
            </c:ext>
          </c:extLst>
        </c:ser>
        <c:ser>
          <c:idx val="14"/>
          <c:order val="1"/>
          <c:tx>
            <c:v> 2009</c:v>
          </c:tx>
          <c:spPr>
            <a:solidFill>
              <a:srgbClr val="66CC00"/>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([1]Lähtödata!$AG$760,[1]Lähtödata!$AG$761,[1]Lähtödata!$AG$762,[1]Lähtödata!$AG$763,[1]Lähtödata!$AG$764,[1]Lähtödata!$AG$765,[1]Lähtödata!$AG$766,[1]Lähtödata!$AG$767,[1]Lähtödata!$AG$768,[1]Lähtödata!$AG$769)</c:f>
              <c:numCache>
                <c:formatCode>0.0</c:formatCode>
                <c:ptCount val="10"/>
                <c:pt idx="0">
                  <c:v>36.426071013079067</c:v>
                </c:pt>
                <c:pt idx="1">
                  <c:v>20.613611158881369</c:v>
                </c:pt>
                <c:pt idx="2">
                  <c:v>0.17790103091008885</c:v>
                </c:pt>
                <c:pt idx="3">
                  <c:v>361.85816593551846</c:v>
                </c:pt>
                <c:pt idx="4">
                  <c:v>18.187893648503032</c:v>
                </c:pt>
                <c:pt idx="5">
                  <c:v>26.998755201910935</c:v>
                </c:pt>
                <c:pt idx="6">
                  <c:v>122.18836135363064</c:v>
                </c:pt>
                <c:pt idx="7">
                  <c:v>59.147104182622989</c:v>
                </c:pt>
                <c:pt idx="8">
                  <c:v>11.449014631823221</c:v>
                </c:pt>
                <c:pt idx="9">
                  <c:v>23.007074374603182</c:v>
                </c:pt>
              </c:numCache>
            </c:numRef>
          </c:val>
          <c:extLst>
            <c:ext xmlns:c16="http://schemas.microsoft.com/office/drawing/2014/chart" uri="{C3380CC4-5D6E-409C-BE32-E72D297353CC}">
              <c16:uniqueId val="{00000001-0E22-4365-B846-4C33535A684F}"/>
            </c:ext>
          </c:extLst>
        </c:ser>
        <c:ser>
          <c:idx val="19"/>
          <c:order val="2"/>
          <c:tx>
            <c:v> 2010</c:v>
          </c:tx>
          <c:spPr>
            <a:solidFill>
              <a:srgbClr val="99CCFF"/>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([1]Lähtödata!$AG$773,[1]Lähtödata!$AG$774,[1]Lähtödata!$AG$775,[1]Lähtödata!$AG$776,[1]Lähtödata!$AG$777,[1]Lähtödata!$AG$778,[1]Lähtödata!$AG$779,[1]Lähtödata!$AG$780,[1]Lähtödata!$AG$781,[1]Lähtödata!$AG$782)</c:f>
              <c:numCache>
                <c:formatCode>0.0</c:formatCode>
                <c:ptCount val="10"/>
                <c:pt idx="0">
                  <c:v>43.537187875462422</c:v>
                </c:pt>
                <c:pt idx="1">
                  <c:v>29.514404965846492</c:v>
                </c:pt>
                <c:pt idx="2">
                  <c:v>0.27020697013967077</c:v>
                </c:pt>
                <c:pt idx="3">
                  <c:v>471.96657197444659</c:v>
                </c:pt>
                <c:pt idx="4">
                  <c:v>24.810235274823143</c:v>
                </c:pt>
                <c:pt idx="5">
                  <c:v>30.855720230755352</c:v>
                </c:pt>
                <c:pt idx="6">
                  <c:v>167.1019880198084</c:v>
                </c:pt>
                <c:pt idx="7">
                  <c:v>61.23325149180917</c:v>
                </c:pt>
                <c:pt idx="8">
                  <c:v>11.849703680059815</c:v>
                </c:pt>
                <c:pt idx="9">
                  <c:v>14.87236426028136</c:v>
                </c:pt>
              </c:numCache>
            </c:numRef>
          </c:val>
          <c:extLst>
            <c:ext xmlns:c16="http://schemas.microsoft.com/office/drawing/2014/chart" uri="{C3380CC4-5D6E-409C-BE32-E72D297353CC}">
              <c16:uniqueId val="{00000002-0E22-4365-B846-4C33535A684F}"/>
            </c:ext>
          </c:extLst>
        </c:ser>
        <c:ser>
          <c:idx val="0"/>
          <c:order val="3"/>
          <c:tx>
            <c:v> 2011</c:v>
          </c:tx>
          <c:spPr>
            <a:solidFill>
              <a:srgbClr val="99FFFF"/>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([1]Lähtödata!$AG$786,[1]Lähtödata!$AG$787,[1]Lähtödata!$AG$788,[1]Lähtödata!$AG$789,[1]Lähtödata!$AG$790,[1]Lähtödata!$AG$791,[1]Lähtödata!$AG$792,[1]Lähtödata!$AG$793,[1]Lähtödata!$AG$794,[1]Lähtödata!$AG$795)</c:f>
              <c:numCache>
                <c:formatCode>0.0</c:formatCode>
                <c:ptCount val="10"/>
                <c:pt idx="0">
                  <c:v>37.287981830513445</c:v>
                </c:pt>
                <c:pt idx="1">
                  <c:v>20.772725480852817</c:v>
                </c:pt>
                <c:pt idx="2">
                  <c:v>0.23249683148289832</c:v>
                </c:pt>
                <c:pt idx="3">
                  <c:v>362.17016956430899</c:v>
                </c:pt>
                <c:pt idx="4">
                  <c:v>15.0079707917489</c:v>
                </c:pt>
                <c:pt idx="5">
                  <c:v>24.597248674517235</c:v>
                </c:pt>
                <c:pt idx="6">
                  <c:v>166.60094536145868</c:v>
                </c:pt>
                <c:pt idx="7">
                  <c:v>59.874465992362374</c:v>
                </c:pt>
                <c:pt idx="8">
                  <c:v>11.238460512025251</c:v>
                </c:pt>
                <c:pt idx="9">
                  <c:v>10.464941237858138</c:v>
                </c:pt>
              </c:numCache>
            </c:numRef>
          </c:val>
          <c:extLst>
            <c:ext xmlns:c16="http://schemas.microsoft.com/office/drawing/2014/chart" uri="{C3380CC4-5D6E-409C-BE32-E72D297353CC}">
              <c16:uniqueId val="{00000003-0E22-4365-B846-4C33535A684F}"/>
            </c:ext>
          </c:extLst>
        </c:ser>
        <c:ser>
          <c:idx val="1"/>
          <c:order val="4"/>
          <c:tx>
            <c:v> 2012</c:v>
          </c:tx>
          <c:spPr>
            <a:solidFill>
              <a:srgbClr val="00CCCC"/>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([1]Lähtödata!$AG$799,[1]Lähtödata!$AG$800,[1]Lähtödata!$AG$801,[1]Lähtödata!$AG$802,[1]Lähtödata!$AG$803,[1]Lähtödata!$AG$804,[1]Lähtödata!$AG$805,[1]Lähtödata!$AG$806,[1]Lähtödata!$AG$807,[1]Lähtödata!$AG$808)</c:f>
              <c:numCache>
                <c:formatCode>0.0</c:formatCode>
                <c:ptCount val="10"/>
                <c:pt idx="0">
                  <c:v>24.546862904469311</c:v>
                </c:pt>
                <c:pt idx="1">
                  <c:v>14.733335038383828</c:v>
                </c:pt>
                <c:pt idx="2">
                  <c:v>0.20130862705630614</c:v>
                </c:pt>
                <c:pt idx="3">
                  <c:v>264.68563151526968</c:v>
                </c:pt>
                <c:pt idx="4">
                  <c:v>14.485814732183499</c:v>
                </c:pt>
                <c:pt idx="5">
                  <c:v>26.780436426693321</c:v>
                </c:pt>
                <c:pt idx="6">
                  <c:v>148.05684722519655</c:v>
                </c:pt>
                <c:pt idx="7">
                  <c:v>58.963714189667627</c:v>
                </c:pt>
                <c:pt idx="8">
                  <c:v>10.687245300367033</c:v>
                </c:pt>
                <c:pt idx="9">
                  <c:v>14.339161720134562</c:v>
                </c:pt>
              </c:numCache>
            </c:numRef>
          </c:val>
          <c:extLst>
            <c:ext xmlns:c16="http://schemas.microsoft.com/office/drawing/2014/chart" uri="{C3380CC4-5D6E-409C-BE32-E72D297353CC}">
              <c16:uniqueId val="{00000004-0E22-4365-B846-4C33535A684F}"/>
            </c:ext>
          </c:extLst>
        </c:ser>
        <c:ser>
          <c:idx val="2"/>
          <c:order val="5"/>
          <c:tx>
            <c:v> 2013</c:v>
          </c:tx>
          <c:spPr>
            <a:solidFill>
              <a:srgbClr val="006666"/>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([1]Lähtödata!$AG$812,[1]Lähtödata!$AG$813,[1]Lähtödata!$AG$814,[1]Lähtödata!$AG$815,[1]Lähtödata!$AG$816,[1]Lähtödata!$AG$817,[1]Lähtödata!$AG$818,[1]Lähtödata!$AG$819,[1]Lähtödata!$AG$820,[1]Lähtödata!$AG$821)</c:f>
              <c:numCache>
                <c:formatCode>0.0</c:formatCode>
                <c:ptCount val="10"/>
                <c:pt idx="0">
                  <c:v>23.5373556236712</c:v>
                </c:pt>
                <c:pt idx="1">
                  <c:v>16.289953661471042</c:v>
                </c:pt>
                <c:pt idx="2">
                  <c:v>0.31364846460005807</c:v>
                </c:pt>
                <c:pt idx="3">
                  <c:v>315.10384081032856</c:v>
                </c:pt>
                <c:pt idx="4">
                  <c:v>10.666271165358401</c:v>
                </c:pt>
                <c:pt idx="5">
                  <c:v>24.451702824372166</c:v>
                </c:pt>
                <c:pt idx="6">
                  <c:v>130.254175546168</c:v>
                </c:pt>
                <c:pt idx="7">
                  <c:v>59.095887258656418</c:v>
                </c:pt>
                <c:pt idx="8">
                  <c:v>10.19983132046967</c:v>
                </c:pt>
                <c:pt idx="9">
                  <c:v>13.666570666459448</c:v>
                </c:pt>
              </c:numCache>
            </c:numRef>
          </c:val>
          <c:extLst>
            <c:ext xmlns:c16="http://schemas.microsoft.com/office/drawing/2014/chart" uri="{C3380CC4-5D6E-409C-BE32-E72D297353CC}">
              <c16:uniqueId val="{00000005-0E22-4365-B846-4C33535A684F}"/>
            </c:ext>
          </c:extLst>
        </c:ser>
        <c:ser>
          <c:idx val="17"/>
          <c:order val="6"/>
          <c:tx>
            <c:v> 2014</c:v>
          </c:tx>
          <c:spPr>
            <a:solidFill>
              <a:srgbClr val="0080FF"/>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([1]Lähtödata!$AG$825,[1]Lähtödata!$AG$826,[1]Lähtödata!$AG$827,[1]Lähtödata!$AG$828,[1]Lähtödata!$AG$829,[1]Lähtödata!$AG$830,[1]Lähtödata!$AG$831,[1]Lähtödata!$AG$832,[1]Lähtödata!$AG$833,[1]Lähtödata!$AG$834)</c:f>
              <c:numCache>
                <c:formatCode>0.0</c:formatCode>
                <c:ptCount val="10"/>
                <c:pt idx="0">
                  <c:v>23.423761490362327</c:v>
                </c:pt>
                <c:pt idx="1">
                  <c:v>12.55582332703756</c:v>
                </c:pt>
                <c:pt idx="2">
                  <c:v>0.26192592053739816</c:v>
                </c:pt>
                <c:pt idx="3">
                  <c:v>244.71358875600103</c:v>
                </c:pt>
                <c:pt idx="4">
                  <c:v>11.393270660357853</c:v>
                </c:pt>
                <c:pt idx="5">
                  <c:v>24.451702824372166</c:v>
                </c:pt>
                <c:pt idx="6">
                  <c:v>108.47752207210824</c:v>
                </c:pt>
                <c:pt idx="7">
                  <c:v>53.534371460416772</c:v>
                </c:pt>
                <c:pt idx="8">
                  <c:v>12.261271135162398</c:v>
                </c:pt>
                <c:pt idx="9">
                  <c:v>14.749089454460153</c:v>
                </c:pt>
              </c:numCache>
            </c:numRef>
          </c:val>
          <c:extLst>
            <c:ext xmlns:c16="http://schemas.microsoft.com/office/drawing/2014/chart" uri="{C3380CC4-5D6E-409C-BE32-E72D297353CC}">
              <c16:uniqueId val="{00000006-0E22-4365-B846-4C33535A684F}"/>
            </c:ext>
          </c:extLst>
        </c:ser>
        <c:ser>
          <c:idx val="3"/>
          <c:order val="7"/>
          <c:tx>
            <c:v> 2015</c:v>
          </c:tx>
          <c:spPr>
            <a:solidFill>
              <a:srgbClr val="004C99"/>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([1]Lähtödata!$AG$838,[1]Lähtödata!$AG$839,[1]Lähtödata!$AG$840,[1]Lähtödata!$AG$841,[1]Lähtödata!$AG$842,[1]Lähtödata!$AG$843,[1]Lähtödata!$AG$844,[1]Lähtödata!$AG$845,[1]Lähtödata!$AG$846,[1]Lähtödata!$AG$847)</c:f>
              <c:numCache>
                <c:formatCode>0.0</c:formatCode>
                <c:ptCount val="10"/>
                <c:pt idx="0">
                  <c:v>17.198059181708366</c:v>
                </c:pt>
                <c:pt idx="1">
                  <c:v>9.9437177470523537</c:v>
                </c:pt>
                <c:pt idx="2">
                  <c:v>0.26571624979691472</c:v>
                </c:pt>
                <c:pt idx="3">
                  <c:v>200.72120239057068</c:v>
                </c:pt>
                <c:pt idx="4">
                  <c:v>13.140509118762482</c:v>
                </c:pt>
                <c:pt idx="5">
                  <c:v>22.705152622631292</c:v>
                </c:pt>
                <c:pt idx="6">
                  <c:v>160.10877374373445</c:v>
                </c:pt>
                <c:pt idx="7">
                  <c:v>54.003355476005737</c:v>
                </c:pt>
                <c:pt idx="8">
                  <c:v>10.534003977199534</c:v>
                </c:pt>
                <c:pt idx="9">
                  <c:v>13.059854855643175</c:v>
                </c:pt>
              </c:numCache>
            </c:numRef>
          </c:val>
          <c:extLst>
            <c:ext xmlns:c16="http://schemas.microsoft.com/office/drawing/2014/chart" uri="{C3380CC4-5D6E-409C-BE32-E72D297353CC}">
              <c16:uniqueId val="{00000007-0E22-4365-B846-4C33535A684F}"/>
            </c:ext>
          </c:extLst>
        </c:ser>
        <c:ser>
          <c:idx val="15"/>
          <c:order val="8"/>
          <c:tx>
            <c:v> 2016</c:v>
          </c:tx>
          <c:spPr>
            <a:solidFill>
              <a:srgbClr val="99FF33"/>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([1]Lähtödata!$AG$851,[1]Lähtödata!$AG$852,[1]Lähtödata!$AG$853,[1]Lähtödata!$AG$854,[1]Lähtödata!$AG$855,[1]Lähtödata!$AG$856,[1]Lähtödata!$AG$857,[1]Lähtödata!$AG$858,[1]Lähtödata!$AG$859,[1]Lähtödata!$AG$860)</c:f>
              <c:numCache>
                <c:formatCode>0.0</c:formatCode>
                <c:ptCount val="10"/>
                <c:pt idx="0">
                  <c:v>19.075963558821787</c:v>
                </c:pt>
                <c:pt idx="1">
                  <c:v>11.521594986903557</c:v>
                </c:pt>
                <c:pt idx="2">
                  <c:v>0.33315554264942931</c:v>
                </c:pt>
                <c:pt idx="3">
                  <c:v>199.6970850364018</c:v>
                </c:pt>
                <c:pt idx="4">
                  <c:v>12.264245301748089</c:v>
                </c:pt>
                <c:pt idx="5">
                  <c:v>24.058319677486164</c:v>
                </c:pt>
                <c:pt idx="6">
                  <c:v>162.86287586810724</c:v>
                </c:pt>
                <c:pt idx="7">
                  <c:v>59.821141977339799</c:v>
                </c:pt>
                <c:pt idx="8">
                  <c:v>10.648565533231299</c:v>
                </c:pt>
                <c:pt idx="9">
                  <c:v>10.922293766701683</c:v>
                </c:pt>
              </c:numCache>
            </c:numRef>
          </c:val>
          <c:extLst>
            <c:ext xmlns:c16="http://schemas.microsoft.com/office/drawing/2014/chart" uri="{C3380CC4-5D6E-409C-BE32-E72D297353CC}">
              <c16:uniqueId val="{00000008-0E22-4365-B846-4C33535A684F}"/>
            </c:ext>
          </c:extLst>
        </c:ser>
        <c:ser>
          <c:idx val="16"/>
          <c:order val="9"/>
          <c:tx>
            <c:v> 2017</c:v>
          </c:tx>
          <c:spPr>
            <a:solidFill>
              <a:srgbClr val="00CC66"/>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([1]Lähtödata!$AG$864,[1]Lähtödata!$AG$865,[1]Lähtödata!$AG$866,[1]Lähtödata!$AG$867,[1]Lähtödata!$AG$868,[1]Lähtödata!$AG$869,[1]Lähtödata!$AG$870,[1]Lähtödata!$AG$871,[1]Lähtödata!$AG$872,[1]Lähtödata!$AG$873)</c:f>
              <c:numCache>
                <c:formatCode>0.0</c:formatCode>
                <c:ptCount val="10"/>
                <c:pt idx="0">
                  <c:v>16.271988999883938</c:v>
                </c:pt>
                <c:pt idx="1">
                  <c:v>10.230084111645359</c:v>
                </c:pt>
                <c:pt idx="2">
                  <c:v>0.30719868091728764</c:v>
                </c:pt>
                <c:pt idx="3">
                  <c:v>175.27775595054297</c:v>
                </c:pt>
                <c:pt idx="4">
                  <c:v>16.93019159299245</c:v>
                </c:pt>
                <c:pt idx="5">
                  <c:v>23.090069844535854</c:v>
                </c:pt>
                <c:pt idx="6">
                  <c:v>175.73279321850148</c:v>
                </c:pt>
                <c:pt idx="7">
                  <c:v>55.686626070885026</c:v>
                </c:pt>
                <c:pt idx="8">
                  <c:v>9.9678918967029251</c:v>
                </c:pt>
                <c:pt idx="9">
                  <c:v>9.6555021621431809</c:v>
                </c:pt>
              </c:numCache>
            </c:numRef>
          </c:val>
          <c:extLst>
            <c:ext xmlns:c16="http://schemas.microsoft.com/office/drawing/2014/chart" uri="{C3380CC4-5D6E-409C-BE32-E72D297353CC}">
              <c16:uniqueId val="{00000009-0E22-4365-B846-4C33535A684F}"/>
            </c:ext>
          </c:extLst>
        </c:ser>
        <c:ser>
          <c:idx val="4"/>
          <c:order val="10"/>
          <c:tx>
            <c:v> 2018</c:v>
          </c:tx>
          <c:spPr>
            <a:solidFill>
              <a:srgbClr val="336600"/>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([1]Lähtödata!$AG$877,[1]Lähtödata!$AG$878,[1]Lähtödata!$AG$879,[1]Lähtödata!$AG$880,[1]Lähtödata!$AG$881,[1]Lähtödata!$AG$882,[1]Lähtödata!$AG$883,[1]Lähtödata!$AG$884,[1]Lähtödata!$AG$885,[1]Lähtödata!$AG$886)</c:f>
              <c:numCache>
                <c:formatCode>0.0</c:formatCode>
                <c:ptCount val="10"/>
                <c:pt idx="0">
                  <c:v>18.918067057985546</c:v>
                </c:pt>
                <c:pt idx="1">
                  <c:v>11.917594740399736</c:v>
                </c:pt>
                <c:pt idx="2">
                  <c:v>0.37574947751576981</c:v>
                </c:pt>
                <c:pt idx="3">
                  <c:v>216.10658542854421</c:v>
                </c:pt>
                <c:pt idx="4">
                  <c:v>23.654982890551352</c:v>
                </c:pt>
                <c:pt idx="5">
                  <c:v>22.422362708798758</c:v>
                </c:pt>
                <c:pt idx="6">
                  <c:v>192.05910778017378</c:v>
                </c:pt>
                <c:pt idx="7">
                  <c:v>56.929606977687023</c:v>
                </c:pt>
                <c:pt idx="8">
                  <c:v>9.8295136973273358</c:v>
                </c:pt>
                <c:pt idx="9">
                  <c:v>9.3177132363190438</c:v>
                </c:pt>
              </c:numCache>
            </c:numRef>
          </c:val>
          <c:extLst>
            <c:ext xmlns:c16="http://schemas.microsoft.com/office/drawing/2014/chart" uri="{C3380CC4-5D6E-409C-BE32-E72D297353CC}">
              <c16:uniqueId val="{0000000A-0E22-4365-B846-4C33535A684F}"/>
            </c:ext>
          </c:extLst>
        </c:ser>
        <c:ser>
          <c:idx val="5"/>
          <c:order val="11"/>
          <c:tx>
            <c:v> 2019</c:v>
          </c:tx>
          <c:spPr>
            <a:solidFill>
              <a:srgbClr val="66B2FF"/>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([1]Lähtödata!$AG$890,[1]Lähtödata!$AG$891,[1]Lähtödata!$AG$892,[1]Lähtödata!$AG$893,[1]Lähtödata!$AG$894,[1]Lähtödata!$AG$895,[1]Lähtödata!$AG$896,[1]Lähtödata!$AG$897,[1]Lähtödata!$AG$898,[1]Lähtödata!$AG$899)</c:f>
              <c:numCache>
                <c:formatCode>0.0</c:formatCode>
                <c:ptCount val="10"/>
                <c:pt idx="0">
                  <c:v>15.683120440043005</c:v>
                </c:pt>
                <c:pt idx="1">
                  <c:v>10.043855601031273</c:v>
                </c:pt>
                <c:pt idx="2">
                  <c:v>0.33341712394040313</c:v>
                </c:pt>
                <c:pt idx="3">
                  <c:v>160.99074883814038</c:v>
                </c:pt>
                <c:pt idx="4">
                  <c:v>22.043117091504893</c:v>
                </c:pt>
                <c:pt idx="5">
                  <c:v>20.943593891064221</c:v>
                </c:pt>
                <c:pt idx="6">
                  <c:v>187.64353840606526</c:v>
                </c:pt>
                <c:pt idx="7">
                  <c:v>55.07199786909483</c:v>
                </c:pt>
                <c:pt idx="8">
                  <c:v>10.317013783995904</c:v>
                </c:pt>
                <c:pt idx="9">
                  <c:v>10.156827411650422</c:v>
                </c:pt>
              </c:numCache>
            </c:numRef>
          </c:val>
          <c:extLst>
            <c:ext xmlns:c16="http://schemas.microsoft.com/office/drawing/2014/chart" uri="{C3380CC4-5D6E-409C-BE32-E72D297353CC}">
              <c16:uniqueId val="{0000000B-0E22-4365-B846-4C33535A684F}"/>
            </c:ext>
          </c:extLst>
        </c:ser>
        <c:ser>
          <c:idx val="6"/>
          <c:order val="12"/>
          <c:tx>
            <c:v> 2020</c:v>
          </c:tx>
          <c:spPr>
            <a:solidFill>
              <a:srgbClr val="CCCCFB"/>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([1]Lähtödata!$AG$903,[1]Lähtödata!$AG$904,[1]Lähtödata!$AG$905,[1]Lähtödata!$AG$906,[1]Lähtödata!$AG$907,[1]Lähtödata!$AG$908,[1]Lähtödata!$AG$909,[1]Lähtödata!$AG$910,[1]Lähtödata!$AG$911,[1]Lähtödata!$AG$912)</c:f>
              <c:numCache>
                <c:formatCode>0.0</c:formatCode>
                <c:ptCount val="10"/>
                <c:pt idx="0">
                  <c:v>12.255557753103487</c:v>
                </c:pt>
                <c:pt idx="1">
                  <c:v>7.1328727728193551</c:v>
                </c:pt>
                <c:pt idx="2">
                  <c:v>0.25174089595302224</c:v>
                </c:pt>
                <c:pt idx="3">
                  <c:v>98.148814821254092</c:v>
                </c:pt>
                <c:pt idx="4">
                  <c:v>15.992479408615877</c:v>
                </c:pt>
                <c:pt idx="5">
                  <c:v>18.866642684220725</c:v>
                </c:pt>
                <c:pt idx="6">
                  <c:v>204.39713727685165</c:v>
                </c:pt>
                <c:pt idx="7">
                  <c:v>51.303312524501507</c:v>
                </c:pt>
                <c:pt idx="8">
                  <c:v>10.258535129467068</c:v>
                </c:pt>
                <c:pt idx="9">
                  <c:v>8.9261063080551377</c:v>
                </c:pt>
              </c:numCache>
            </c:numRef>
          </c:val>
          <c:extLst>
            <c:ext xmlns:c16="http://schemas.microsoft.com/office/drawing/2014/chart" uri="{C3380CC4-5D6E-409C-BE32-E72D297353CC}">
              <c16:uniqueId val="{0000000C-0E22-4365-B846-4C33535A684F}"/>
            </c:ext>
          </c:extLst>
        </c:ser>
        <c:ser>
          <c:idx val="7"/>
          <c:order val="13"/>
          <c:tx>
            <c:v> 2021</c:v>
          </c:tx>
          <c:spPr>
            <a:solidFill>
              <a:srgbClr val="9933FF"/>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([1]Lähtödata!$AG$916,[1]Lähtödata!$AG$917,[1]Lähtödata!$AG$918,[1]Lähtödata!$AG$919,[1]Lähtödata!$AG$920,[1]Lähtödata!$AG$921,[1]Lähtödata!$AG$922,[1]Lähtödata!$AG$923,[1]Lähtödata!$AG$924,[1]Lähtödata!$AG$925)</c:f>
              <c:numCache>
                <c:formatCode>0.0</c:formatCode>
                <c:ptCount val="10"/>
                <c:pt idx="0">
                  <c:v>12.898495457893151</c:v>
                </c:pt>
                <c:pt idx="1">
                  <c:v>9.0157952837195463</c:v>
                </c:pt>
                <c:pt idx="2">
                  <c:v>0.32712249897647416</c:v>
                </c:pt>
                <c:pt idx="3">
                  <c:v>119.78388249338548</c:v>
                </c:pt>
                <c:pt idx="4">
                  <c:v>17.022183450440277</c:v>
                </c:pt>
                <c:pt idx="5">
                  <c:v>18.972738113902395</c:v>
                </c:pt>
                <c:pt idx="6">
                  <c:v>170.84302782628319</c:v>
                </c:pt>
                <c:pt idx="7">
                  <c:v>48.895782774748369</c:v>
                </c:pt>
                <c:pt idx="8">
                  <c:v>9.3760728123659476</c:v>
                </c:pt>
                <c:pt idx="9">
                  <c:v>9.6294269834219506</c:v>
                </c:pt>
              </c:numCache>
            </c:numRef>
          </c:val>
          <c:extLst>
            <c:ext xmlns:c16="http://schemas.microsoft.com/office/drawing/2014/chart" uri="{C3380CC4-5D6E-409C-BE32-E72D297353CC}">
              <c16:uniqueId val="{0000000D-0E22-4365-B846-4C33535A684F}"/>
            </c:ext>
          </c:extLst>
        </c:ser>
        <c:ser>
          <c:idx val="8"/>
          <c:order val="14"/>
          <c:tx>
            <c:v> 2022</c:v>
          </c:tx>
          <c:spPr>
            <a:solidFill>
              <a:srgbClr val="FFCCE5"/>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([1]Lähtödata!$AG$929,[1]Lähtödata!$AG$930,[1]Lähtödata!$AG$931,[1]Lähtödata!$AG$932,[1]Lähtödata!$AG$933,[1]Lähtödata!$AG$934,[1]Lähtödata!$AG$935,[1]Lähtödata!$AG$936,[1]Lähtödata!$AG$937,[1]Lähtödata!$AG$938)</c:f>
              <c:numCache>
                <c:formatCode>0.0</c:formatCode>
                <c:ptCount val="10"/>
                <c:pt idx="0">
                  <c:v>10.838655056910252</c:v>
                </c:pt>
                <c:pt idx="1">
                  <c:v>7.9279359784878141</c:v>
                </c:pt>
                <c:pt idx="2">
                  <c:v>0.32633870693075034</c:v>
                </c:pt>
                <c:pt idx="3">
                  <c:v>82.136077975163559</c:v>
                </c:pt>
                <c:pt idx="4">
                  <c:v>22.362565856932669</c:v>
                </c:pt>
                <c:pt idx="5">
                  <c:v>17.449604480862419</c:v>
                </c:pt>
                <c:pt idx="6">
                  <c:v>144.96556978955351</c:v>
                </c:pt>
                <c:pt idx="7">
                  <c:v>46.247742696708769</c:v>
                </c:pt>
                <c:pt idx="8">
                  <c:v>9.1832252271437369</c:v>
                </c:pt>
                <c:pt idx="9">
                  <c:v>9.4472210658015747</c:v>
                </c:pt>
              </c:numCache>
            </c:numRef>
          </c:val>
          <c:extLst>
            <c:ext xmlns:c16="http://schemas.microsoft.com/office/drawing/2014/chart" uri="{C3380CC4-5D6E-409C-BE32-E72D297353CC}">
              <c16:uniqueId val="{0000000E-0E22-4365-B846-4C33535A684F}"/>
            </c:ext>
          </c:extLst>
        </c:ser>
        <c:ser>
          <c:idx val="9"/>
          <c:order val="15"/>
          <c:tx>
            <c:v> 2023</c:v>
          </c:tx>
          <c:spPr>
            <a:solidFill>
              <a:srgbClr val="CCE5FF"/>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([1]Lähtödata!$AG$942,[1]Lähtödata!$AG$943,[1]Lähtödata!$AG$944,[1]Lähtödata!$AG$945,[1]Lähtödata!$AG$946,[1]Lähtödata!$AG$947,[1]Lähtödata!$AG$948,[1]Lähtödata!$AG$949,[1]Lähtödata!$AG$950,[1]Lähtödata!$AG$951)</c:f>
              <c:numCache>
                <c:formatCode>0.0</c:formatCode>
                <c:ptCount val="10"/>
                <c:pt idx="0">
                  <c:v>6.5483652720913659</c:v>
                </c:pt>
                <c:pt idx="1">
                  <c:v>5.3807956109862802</c:v>
                </c:pt>
                <c:pt idx="2">
                  <c:v>0.25036470818413259</c:v>
                </c:pt>
                <c:pt idx="3">
                  <c:v>66.647416869409383</c:v>
                </c:pt>
                <c:pt idx="4">
                  <c:v>17.087737038754547</c:v>
                </c:pt>
                <c:pt idx="5">
                  <c:v>15.771537329564664</c:v>
                </c:pt>
                <c:pt idx="6">
                  <c:v>136.09801569336091</c:v>
                </c:pt>
                <c:pt idx="7">
                  <c:v>44.563610900557478</c:v>
                </c:pt>
                <c:pt idx="8">
                  <c:v>9.7164406992469861</c:v>
                </c:pt>
                <c:pt idx="9">
                  <c:v>9.2623034205505554</c:v>
                </c:pt>
              </c:numCache>
            </c:numRef>
          </c:val>
          <c:extLst>
            <c:ext xmlns:c16="http://schemas.microsoft.com/office/drawing/2014/chart" uri="{C3380CC4-5D6E-409C-BE32-E72D297353CC}">
              <c16:uniqueId val="{0000000F-0E22-4365-B846-4C33535A684F}"/>
            </c:ext>
          </c:extLst>
        </c:ser>
        <c:ser>
          <c:idx val="10"/>
          <c:order val="16"/>
          <c:tx>
            <c:v> 2024*</c:v>
          </c:tx>
          <c:spPr>
            <a:solidFill>
              <a:srgbClr val="4C0099"/>
            </a:solidFill>
          </c:spPr>
          <c:invertIfNegative val="0"/>
          <c:cat>
            <c:strLit>
              <c:ptCount val="10"/>
              <c:pt idx="0">
                <c:v>Kulutt:n_x000d_sähkön-_x000d_kulutus</c:v>
              </c:pt>
              <c:pt idx="1">
                <c:v>Sähkö-_x000d_lämmitys</c:v>
              </c:pt>
              <c:pt idx="2">
                <c:v>Maa-_x000d_lämpö</c:v>
              </c:pt>
              <c:pt idx="3">
                <c:v>Teolli-_x000d_suuden_x000d_sähkön-_x000d_kulutus</c:v>
              </c:pt>
              <c:pt idx="4">
                <c:v>Kauko-_x000d_lämpö</c:v>
              </c:pt>
              <c:pt idx="5">
                <c:v>Erillis-_x000d_lämmitys</c:v>
              </c:pt>
              <c:pt idx="6">
                <c:v>Teoll. ja_x000d_työ-_x000d_koneet</c:v>
              </c:pt>
              <c:pt idx="7">
                <c:v>Tie-_x000d_liikenne</c:v>
              </c:pt>
              <c:pt idx="8">
                <c:v>Maa-_x000d_talous</c:v>
              </c:pt>
              <c:pt idx="9">
                <c:v>Jäte-_x000d_huolto</c:v>
              </c:pt>
            </c:strLit>
          </c:cat>
          <c:val>
            <c:numRef>
              <c:f>([1]Lähtödata!$AG$955,[1]Lähtödata!$AG$956,[1]Lähtödata!$AG$957,[1]Lähtödata!$AG$958,[1]Lähtödata!$AG$959,[1]Lähtödata!$AG$960,[1]Lähtödata!$AG$961,[1]Lähtödata!$AG$962,[1]Lähtödata!$AG$963,[1]Lähtödata!$AG$964)</c:f>
              <c:numCache>
                <c:formatCode>0.0</c:formatCode>
                <c:ptCount val="10"/>
                <c:pt idx="0">
                  <c:v>5.4132005270355492</c:v>
                </c:pt>
                <c:pt idx="1">
                  <c:v>3.8465445194993051</c:v>
                </c:pt>
                <c:pt idx="2">
                  <c:v>0.17986501307585548</c:v>
                </c:pt>
                <c:pt idx="4">
                  <c:v>21.908086027146791</c:v>
                </c:pt>
                <c:pt idx="5">
                  <c:v>14.989470358802581</c:v>
                </c:pt>
                <c:pt idx="7">
                  <c:v>43.716902293446879</c:v>
                </c:pt>
                <c:pt idx="8">
                  <c:v>9.6997607000591906</c:v>
                </c:pt>
                <c:pt idx="9">
                  <c:v>9.2623034205505554</c:v>
                </c:pt>
              </c:numCache>
            </c:numRef>
          </c:val>
          <c:extLst>
            <c:ext xmlns:c16="http://schemas.microsoft.com/office/drawing/2014/chart" uri="{C3380CC4-5D6E-409C-BE32-E72D297353CC}">
              <c16:uniqueId val="{00000010-0E22-4365-B846-4C33535A684F}"/>
            </c:ext>
          </c:extLst>
        </c:ser>
        <c:dLbls>
          <c:showLegendKey val="0"/>
          <c:showVal val="0"/>
          <c:showCatName val="0"/>
          <c:showSerName val="0"/>
          <c:showPercent val="0"/>
          <c:showBubbleSize val="0"/>
        </c:dLbls>
        <c:gapWidth val="15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600"/>
          <c:min val="0"/>
        </c:scaling>
        <c:delete val="0"/>
        <c:axPos val="l"/>
        <c:majorGridlines/>
        <c:numFmt formatCode="0" sourceLinked="0"/>
        <c:majorTickMark val="none"/>
        <c:minorTickMark val="none"/>
        <c:tickLblPos val="nextTo"/>
        <c:txPr>
          <a:bodyPr/>
          <a:lstStyle/>
          <a:p>
            <a:pPr>
              <a:defRPr sz="900" b="0">
                <a:latin typeface="Abadi Extra Light"/>
                <a:ea typeface="Abadi Extra Light"/>
                <a:cs typeface="Abadi Extra Light"/>
              </a:defRPr>
            </a:pPr>
            <a:endParaRPr lang="fi-FI"/>
          </a:p>
        </c:txPr>
        <c:crossAx val="232265600"/>
        <c:crosses val="autoZero"/>
        <c:crossBetween val="between"/>
        <c:majorUnit val="120"/>
      </c:val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00"/>
      </a:pPr>
      <a:endParaRPr lang="fi-FI"/>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6966292134831461E-2"/>
          <c:y val="2.9472704510262578E-2"/>
          <c:w val="0.95009907060797727"/>
          <c:h val="0.94142259414225937"/>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1-F1C8-4AF9-B765-9EA4BD5BF5AE}"/>
              </c:ext>
            </c:extLst>
          </c:dPt>
          <c:dPt>
            <c:idx val="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3-F1C8-4AF9-B765-9EA4BD5BF5AE}"/>
              </c:ext>
            </c:extLst>
          </c:dPt>
          <c:dPt>
            <c:idx val="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5-F1C8-4AF9-B765-9EA4BD5BF5AE}"/>
              </c:ext>
            </c:extLst>
          </c:dPt>
          <c:dPt>
            <c:idx val="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7-F1C8-4AF9-B765-9EA4BD5BF5AE}"/>
              </c:ext>
            </c:extLst>
          </c:dPt>
          <c:dPt>
            <c:idx val="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9-F1C8-4AF9-B765-9EA4BD5BF5AE}"/>
              </c:ext>
            </c:extLst>
          </c:dPt>
          <c:dPt>
            <c:idx val="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B-F1C8-4AF9-B765-9EA4BD5BF5AE}"/>
              </c:ext>
            </c:extLst>
          </c:dPt>
          <c:dPt>
            <c:idx val="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D-F1C8-4AF9-B765-9EA4BD5BF5AE}"/>
              </c:ext>
            </c:extLst>
          </c:dPt>
          <c:dPt>
            <c:idx val="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F-F1C8-4AF9-B765-9EA4BD5BF5AE}"/>
              </c:ext>
            </c:extLst>
          </c:dPt>
          <c:dPt>
            <c:idx val="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1-F1C8-4AF9-B765-9EA4BD5BF5AE}"/>
              </c:ext>
            </c:extLst>
          </c:dPt>
          <c:dPt>
            <c:idx val="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3-F1C8-4AF9-B765-9EA4BD5BF5AE}"/>
              </c:ext>
            </c:extLst>
          </c:dPt>
          <c:dPt>
            <c:idx val="1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5-F1C8-4AF9-B765-9EA4BD5BF5AE}"/>
              </c:ext>
            </c:extLst>
          </c:dPt>
          <c:dPt>
            <c:idx val="1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7-F1C8-4AF9-B765-9EA4BD5BF5AE}"/>
              </c:ext>
            </c:extLst>
          </c:dPt>
          <c:dPt>
            <c:idx val="1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9-F1C8-4AF9-B765-9EA4BD5BF5AE}"/>
              </c:ext>
            </c:extLst>
          </c:dPt>
          <c:dPt>
            <c:idx val="1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B-F1C8-4AF9-B765-9EA4BD5BF5AE}"/>
              </c:ext>
            </c:extLst>
          </c:dPt>
          <c:dPt>
            <c:idx val="1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D-F1C8-4AF9-B765-9EA4BD5BF5AE}"/>
              </c:ext>
            </c:extLst>
          </c:dPt>
          <c:dPt>
            <c:idx val="1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F-F1C8-4AF9-B765-9EA4BD5BF5AE}"/>
              </c:ext>
            </c:extLst>
          </c:dPt>
          <c:dPt>
            <c:idx val="1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1-F1C8-4AF9-B765-9EA4BD5BF5AE}"/>
              </c:ext>
            </c:extLst>
          </c:dPt>
          <c:dPt>
            <c:idx val="1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3-F1C8-4AF9-B765-9EA4BD5BF5AE}"/>
              </c:ext>
            </c:extLst>
          </c:dPt>
          <c:dPt>
            <c:idx val="1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5-F1C8-4AF9-B765-9EA4BD5BF5AE}"/>
              </c:ext>
            </c:extLst>
          </c:dPt>
          <c:dPt>
            <c:idx val="1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7-F1C8-4AF9-B765-9EA4BD5BF5AE}"/>
              </c:ext>
            </c:extLst>
          </c:dPt>
          <c:dPt>
            <c:idx val="2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9-F1C8-4AF9-B765-9EA4BD5BF5AE}"/>
              </c:ext>
            </c:extLst>
          </c:dPt>
          <c:dPt>
            <c:idx val="2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B-F1C8-4AF9-B765-9EA4BD5BF5AE}"/>
              </c:ext>
            </c:extLst>
          </c:dPt>
          <c:dPt>
            <c:idx val="2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D-F1C8-4AF9-B765-9EA4BD5BF5AE}"/>
              </c:ext>
            </c:extLst>
          </c:dPt>
          <c:dPt>
            <c:idx val="2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F-F1C8-4AF9-B765-9EA4BD5BF5AE}"/>
              </c:ext>
            </c:extLst>
          </c:dPt>
          <c:dPt>
            <c:idx val="2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1-F1C8-4AF9-B765-9EA4BD5BF5AE}"/>
              </c:ext>
            </c:extLst>
          </c:dPt>
          <c:dPt>
            <c:idx val="2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3-F1C8-4AF9-B765-9EA4BD5BF5AE}"/>
              </c:ext>
            </c:extLst>
          </c:dPt>
          <c:dPt>
            <c:idx val="2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5-F1C8-4AF9-B765-9EA4BD5BF5AE}"/>
              </c:ext>
            </c:extLst>
          </c:dPt>
          <c:dPt>
            <c:idx val="2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7-F1C8-4AF9-B765-9EA4BD5BF5AE}"/>
              </c:ext>
            </c:extLst>
          </c:dPt>
          <c:dPt>
            <c:idx val="2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9-F1C8-4AF9-B765-9EA4BD5BF5AE}"/>
              </c:ext>
            </c:extLst>
          </c:dPt>
          <c:dPt>
            <c:idx val="2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B-F1C8-4AF9-B765-9EA4BD5BF5AE}"/>
              </c:ext>
            </c:extLst>
          </c:dPt>
          <c:dPt>
            <c:idx val="3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D-F1C8-4AF9-B765-9EA4BD5BF5AE}"/>
              </c:ext>
            </c:extLst>
          </c:dPt>
          <c:dPt>
            <c:idx val="3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F-F1C8-4AF9-B765-9EA4BD5BF5AE}"/>
              </c:ext>
            </c:extLst>
          </c:dPt>
          <c:dPt>
            <c:idx val="3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1-F1C8-4AF9-B765-9EA4BD5BF5AE}"/>
              </c:ext>
            </c:extLst>
          </c:dPt>
          <c:dPt>
            <c:idx val="3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3-F1C8-4AF9-B765-9EA4BD5BF5AE}"/>
              </c:ext>
            </c:extLst>
          </c:dPt>
          <c:dPt>
            <c:idx val="3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5-F1C8-4AF9-B765-9EA4BD5BF5AE}"/>
              </c:ext>
            </c:extLst>
          </c:dPt>
          <c:dPt>
            <c:idx val="3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7-F1C8-4AF9-B765-9EA4BD5BF5AE}"/>
              </c:ext>
            </c:extLst>
          </c:dPt>
          <c:dPt>
            <c:idx val="3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9-F1C8-4AF9-B765-9EA4BD5BF5AE}"/>
              </c:ext>
            </c:extLst>
          </c:dPt>
          <c:dPt>
            <c:idx val="3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B-F1C8-4AF9-B765-9EA4BD5BF5AE}"/>
              </c:ext>
            </c:extLst>
          </c:dPt>
          <c:dPt>
            <c:idx val="3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D-F1C8-4AF9-B765-9EA4BD5BF5AE}"/>
              </c:ext>
            </c:extLst>
          </c:dPt>
          <c:dPt>
            <c:idx val="3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F-F1C8-4AF9-B765-9EA4BD5BF5AE}"/>
              </c:ext>
            </c:extLst>
          </c:dPt>
          <c:dPt>
            <c:idx val="4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1-F1C8-4AF9-B765-9EA4BD5BF5AE}"/>
              </c:ext>
            </c:extLst>
          </c:dPt>
          <c:dPt>
            <c:idx val="4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3-F1C8-4AF9-B765-9EA4BD5BF5AE}"/>
              </c:ext>
            </c:extLst>
          </c:dPt>
          <c:dPt>
            <c:idx val="4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5-F1C8-4AF9-B765-9EA4BD5BF5AE}"/>
              </c:ext>
            </c:extLst>
          </c:dPt>
          <c:dPt>
            <c:idx val="4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7-F1C8-4AF9-B765-9EA4BD5BF5AE}"/>
              </c:ext>
            </c:extLst>
          </c:dPt>
          <c:dPt>
            <c:idx val="4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9-F1C8-4AF9-B765-9EA4BD5BF5AE}"/>
              </c:ext>
            </c:extLst>
          </c:dPt>
          <c:dPt>
            <c:idx val="4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B-F1C8-4AF9-B765-9EA4BD5BF5AE}"/>
              </c:ext>
            </c:extLst>
          </c:dPt>
          <c:dPt>
            <c:idx val="4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D-F1C8-4AF9-B765-9EA4BD5BF5AE}"/>
              </c:ext>
            </c:extLst>
          </c:dPt>
          <c:dPt>
            <c:idx val="4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F-F1C8-4AF9-B765-9EA4BD5BF5AE}"/>
              </c:ext>
            </c:extLst>
          </c:dPt>
          <c:dPt>
            <c:idx val="4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1-F1C8-4AF9-B765-9EA4BD5BF5AE}"/>
              </c:ext>
            </c:extLst>
          </c:dPt>
          <c:dPt>
            <c:idx val="4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3-F1C8-4AF9-B765-9EA4BD5BF5AE}"/>
              </c:ext>
            </c:extLst>
          </c:dPt>
          <c:dPt>
            <c:idx val="5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5-F1C8-4AF9-B765-9EA4BD5BF5AE}"/>
              </c:ext>
            </c:extLst>
          </c:dPt>
          <c:dPt>
            <c:idx val="5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7-F1C8-4AF9-B765-9EA4BD5BF5AE}"/>
              </c:ext>
            </c:extLst>
          </c:dPt>
          <c:dPt>
            <c:idx val="5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9-F1C8-4AF9-B765-9EA4BD5BF5AE}"/>
              </c:ext>
            </c:extLst>
          </c:dPt>
          <c:dPt>
            <c:idx val="5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B-F1C8-4AF9-B765-9EA4BD5BF5AE}"/>
              </c:ext>
            </c:extLst>
          </c:dPt>
          <c:dPt>
            <c:idx val="5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D-F1C8-4AF9-B765-9EA4BD5BF5AE}"/>
              </c:ext>
            </c:extLst>
          </c:dPt>
          <c:dPt>
            <c:idx val="5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F-F1C8-4AF9-B765-9EA4BD5BF5AE}"/>
              </c:ext>
            </c:extLst>
          </c:dPt>
          <c:dPt>
            <c:idx val="5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1-F1C8-4AF9-B765-9EA4BD5BF5AE}"/>
              </c:ext>
            </c:extLst>
          </c:dPt>
          <c:dPt>
            <c:idx val="5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3-F1C8-4AF9-B765-9EA4BD5BF5AE}"/>
              </c:ext>
            </c:extLst>
          </c:dPt>
          <c:dPt>
            <c:idx val="5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5-F1C8-4AF9-B765-9EA4BD5BF5AE}"/>
              </c:ext>
            </c:extLst>
          </c:dPt>
          <c:dPt>
            <c:idx val="5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7-F1C8-4AF9-B765-9EA4BD5BF5AE}"/>
              </c:ext>
            </c:extLst>
          </c:dPt>
          <c:dPt>
            <c:idx val="6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9-F1C8-4AF9-B765-9EA4BD5BF5AE}"/>
              </c:ext>
            </c:extLst>
          </c:dPt>
          <c:dPt>
            <c:idx val="6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B-F1C8-4AF9-B765-9EA4BD5BF5AE}"/>
              </c:ext>
            </c:extLst>
          </c:dPt>
          <c:dPt>
            <c:idx val="6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D-F1C8-4AF9-B765-9EA4BD5BF5AE}"/>
              </c:ext>
            </c:extLst>
          </c:dPt>
          <c:dPt>
            <c:idx val="6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F-F1C8-4AF9-B765-9EA4BD5BF5AE}"/>
              </c:ext>
            </c:extLst>
          </c:dPt>
          <c:dPt>
            <c:idx val="6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1-F1C8-4AF9-B765-9EA4BD5BF5AE}"/>
              </c:ext>
            </c:extLst>
          </c:dPt>
          <c:dPt>
            <c:idx val="65"/>
            <c:invertIfNegative val="0"/>
            <c:bubble3D val="0"/>
            <c:spPr>
              <a:solidFill>
                <a:srgbClr val="CCFF99"/>
              </a:solidFill>
              <a:ln w="25400">
                <a:solidFill>
                  <a:srgbClr val="000000"/>
                </a:solidFill>
                <a:prstDash val="solid"/>
              </a:ln>
              <a:effectLst/>
            </c:spPr>
            <c:extLst>
              <c:ext xmlns:c16="http://schemas.microsoft.com/office/drawing/2014/chart" uri="{C3380CC4-5D6E-409C-BE32-E72D297353CC}">
                <c16:uniqueId val="{00000083-F1C8-4AF9-B765-9EA4BD5BF5AE}"/>
              </c:ext>
            </c:extLst>
          </c:dPt>
          <c:dPt>
            <c:idx val="6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5-F1C8-4AF9-B765-9EA4BD5BF5AE}"/>
              </c:ext>
            </c:extLst>
          </c:dPt>
          <c:dPt>
            <c:idx val="6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7-F1C8-4AF9-B765-9EA4BD5BF5AE}"/>
              </c:ext>
            </c:extLst>
          </c:dPt>
          <c:dPt>
            <c:idx val="6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9-F1C8-4AF9-B765-9EA4BD5BF5AE}"/>
              </c:ext>
            </c:extLst>
          </c:dPt>
          <c:dPt>
            <c:idx val="6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B-F1C8-4AF9-B765-9EA4BD5BF5AE}"/>
              </c:ext>
            </c:extLst>
          </c:dPt>
          <c:dPt>
            <c:idx val="7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D-F1C8-4AF9-B765-9EA4BD5BF5AE}"/>
              </c:ext>
            </c:extLst>
          </c:dPt>
          <c:dPt>
            <c:idx val="7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F-F1C8-4AF9-B765-9EA4BD5BF5AE}"/>
              </c:ext>
            </c:extLst>
          </c:dPt>
          <c:dPt>
            <c:idx val="7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1-F1C8-4AF9-B765-9EA4BD5BF5AE}"/>
              </c:ext>
            </c:extLst>
          </c:dPt>
          <c:dPt>
            <c:idx val="7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3-F1C8-4AF9-B765-9EA4BD5BF5AE}"/>
              </c:ext>
            </c:extLst>
          </c:dPt>
          <c:dPt>
            <c:idx val="7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5-F1C8-4AF9-B765-9EA4BD5BF5AE}"/>
              </c:ext>
            </c:extLst>
          </c:dPt>
          <c:dPt>
            <c:idx val="7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7-F1C8-4AF9-B765-9EA4BD5BF5AE}"/>
              </c:ext>
            </c:extLst>
          </c:dPt>
          <c:dPt>
            <c:idx val="7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9-F1C8-4AF9-B765-9EA4BD5BF5AE}"/>
              </c:ext>
            </c:extLst>
          </c:dPt>
          <c:dPt>
            <c:idx val="7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B-F1C8-4AF9-B765-9EA4BD5BF5AE}"/>
              </c:ext>
            </c:extLst>
          </c:dPt>
          <c:dPt>
            <c:idx val="7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D-F1C8-4AF9-B765-9EA4BD5BF5AE}"/>
              </c:ext>
            </c:extLst>
          </c:dPt>
          <c:dPt>
            <c:idx val="7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F-F1C8-4AF9-B765-9EA4BD5BF5AE}"/>
              </c:ext>
            </c:extLst>
          </c:dPt>
          <c:dPt>
            <c:idx val="8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1-F1C8-4AF9-B765-9EA4BD5BF5AE}"/>
              </c:ext>
            </c:extLst>
          </c:dPt>
          <c:dPt>
            <c:idx val="8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3-F1C8-4AF9-B765-9EA4BD5BF5AE}"/>
              </c:ext>
            </c:extLst>
          </c:dPt>
          <c:dPt>
            <c:idx val="8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5-F1C8-4AF9-B765-9EA4BD5BF5AE}"/>
              </c:ext>
            </c:extLst>
          </c:dPt>
          <c:dPt>
            <c:idx val="8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7-F1C8-4AF9-B765-9EA4BD5BF5AE}"/>
              </c:ext>
            </c:extLst>
          </c:dPt>
          <c:dPt>
            <c:idx val="8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9-F1C8-4AF9-B765-9EA4BD5BF5AE}"/>
              </c:ext>
            </c:extLst>
          </c:dPt>
          <c:dPt>
            <c:idx val="8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B-F1C8-4AF9-B765-9EA4BD5BF5AE}"/>
              </c:ext>
            </c:extLst>
          </c:dPt>
          <c:dPt>
            <c:idx val="8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D-F1C8-4AF9-B765-9EA4BD5BF5AE}"/>
              </c:ext>
            </c:extLst>
          </c:dPt>
          <c:dPt>
            <c:idx val="8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F-F1C8-4AF9-B765-9EA4BD5BF5AE}"/>
              </c:ext>
            </c:extLst>
          </c:dPt>
          <c:cat>
            <c:strLit>
              <c:ptCount val="88"/>
              <c:pt idx="0">
                <c:v>Pornainen</c:v>
              </c:pt>
              <c:pt idx="1">
                <c:v>Nurmijärvi</c:v>
              </c:pt>
              <c:pt idx="2">
                <c:v>Rusko</c:v>
              </c:pt>
              <c:pt idx="3">
                <c:v>Mynämäki</c:v>
              </c:pt>
              <c:pt idx="4">
                <c:v>Masku</c:v>
              </c:pt>
              <c:pt idx="5">
                <c:v>Nousiainen</c:v>
              </c:pt>
              <c:pt idx="6">
                <c:v>Lieto</c:v>
              </c:pt>
              <c:pt idx="7">
                <c:v>Kemiönsaari</c:v>
              </c:pt>
              <c:pt idx="8">
                <c:v>Kirkkonummi</c:v>
              </c:pt>
              <c:pt idx="9">
                <c:v>Turku</c:v>
              </c:pt>
              <c:pt idx="10">
                <c:v>Aura</c:v>
              </c:pt>
              <c:pt idx="11">
                <c:v>Paimio</c:v>
              </c:pt>
              <c:pt idx="12">
                <c:v>Kaarina</c:v>
              </c:pt>
              <c:pt idx="13">
                <c:v>Vihti</c:v>
              </c:pt>
              <c:pt idx="14">
                <c:v>Sauvo</c:v>
              </c:pt>
              <c:pt idx="15">
                <c:v>Hämeenkyrö</c:v>
              </c:pt>
              <c:pt idx="16">
                <c:v>Savonlinna</c:v>
              </c:pt>
              <c:pt idx="17">
                <c:v>Janakkala</c:v>
              </c:pt>
              <c:pt idx="18">
                <c:v>Hollola</c:v>
              </c:pt>
              <c:pt idx="19">
                <c:v>Suomussalmi</c:v>
              </c:pt>
              <c:pt idx="20">
                <c:v>Espoo</c:v>
              </c:pt>
              <c:pt idx="21">
                <c:v>Nokia</c:v>
              </c:pt>
              <c:pt idx="22">
                <c:v>Hausjärvi</c:v>
              </c:pt>
              <c:pt idx="23">
                <c:v>Mäntsälä</c:v>
              </c:pt>
              <c:pt idx="24">
                <c:v>Raisio</c:v>
              </c:pt>
              <c:pt idx="25">
                <c:v>Tuusula</c:v>
              </c:pt>
              <c:pt idx="26">
                <c:v>Kuhmoinen</c:v>
              </c:pt>
              <c:pt idx="27">
                <c:v>Kangasala</c:v>
              </c:pt>
              <c:pt idx="28">
                <c:v>Parainen</c:v>
              </c:pt>
              <c:pt idx="29">
                <c:v>Kauniainen</c:v>
              </c:pt>
              <c:pt idx="30">
                <c:v>Orivesi</c:v>
              </c:pt>
              <c:pt idx="31">
                <c:v>Lempäälä</c:v>
              </c:pt>
              <c:pt idx="32">
                <c:v>Joensuu</c:v>
              </c:pt>
              <c:pt idx="33">
                <c:v>Lappeenranta</c:v>
              </c:pt>
              <c:pt idx="34">
                <c:v>Kerava</c:v>
              </c:pt>
              <c:pt idx="35">
                <c:v>Järvenpää</c:v>
              </c:pt>
              <c:pt idx="36">
                <c:v>Loviisa</c:v>
              </c:pt>
              <c:pt idx="37">
                <c:v>Uusikaupunki</c:v>
              </c:pt>
              <c:pt idx="38">
                <c:v>Laitila</c:v>
              </c:pt>
              <c:pt idx="39">
                <c:v>Imatra</c:v>
              </c:pt>
              <c:pt idx="40">
                <c:v>Jokioinen</c:v>
              </c:pt>
              <c:pt idx="41">
                <c:v>Punkalaidun</c:v>
              </c:pt>
              <c:pt idx="42">
                <c:v>Ylöjärvi</c:v>
              </c:pt>
              <c:pt idx="43">
                <c:v>Hämeenlinna</c:v>
              </c:pt>
              <c:pt idx="44">
                <c:v>Lapua</c:v>
              </c:pt>
              <c:pt idx="45">
                <c:v>Sastamala</c:v>
              </c:pt>
              <c:pt idx="46">
                <c:v>Ylivieska</c:v>
              </c:pt>
              <c:pt idx="47">
                <c:v>Lahti</c:v>
              </c:pt>
              <c:pt idx="48">
                <c:v>Lohja</c:v>
              </c:pt>
              <c:pt idx="49">
                <c:v>Somero</c:v>
              </c:pt>
              <c:pt idx="50">
                <c:v>Naantali</c:v>
              </c:pt>
              <c:pt idx="51">
                <c:v>Luumäki</c:v>
              </c:pt>
              <c:pt idx="52">
                <c:v>Kuopio</c:v>
              </c:pt>
              <c:pt idx="53">
                <c:v>Pirkkala</c:v>
              </c:pt>
              <c:pt idx="54">
                <c:v>Oulu</c:v>
              </c:pt>
              <c:pt idx="55">
                <c:v>Tampere</c:v>
              </c:pt>
              <c:pt idx="56">
                <c:v>Loimaa</c:v>
              </c:pt>
              <c:pt idx="57">
                <c:v>Ilmajoki</c:v>
              </c:pt>
              <c:pt idx="58">
                <c:v>Kokkola</c:v>
              </c:pt>
              <c:pt idx="59">
                <c:v>Jyväskylä</c:v>
              </c:pt>
              <c:pt idx="60">
                <c:v>Mikkeli</c:v>
              </c:pt>
              <c:pt idx="61">
                <c:v>Orimattila</c:v>
              </c:pt>
              <c:pt idx="62">
                <c:v>Vaasa</c:v>
              </c:pt>
              <c:pt idx="63">
                <c:v>Sipoo</c:v>
              </c:pt>
              <c:pt idx="64">
                <c:v>Iisalmi</c:v>
              </c:pt>
              <c:pt idx="65">
                <c:v>Rauma</c:v>
              </c:pt>
              <c:pt idx="66">
                <c:v>Kouvola</c:v>
              </c:pt>
              <c:pt idx="67">
                <c:v>Forssa</c:v>
              </c:pt>
              <c:pt idx="68">
                <c:v>Padasjoki</c:v>
              </c:pt>
              <c:pt idx="69">
                <c:v>Seinäjoki</c:v>
              </c:pt>
              <c:pt idx="70">
                <c:v>Hyvinkää</c:v>
              </c:pt>
              <c:pt idx="71">
                <c:v>Vantaa</c:v>
              </c:pt>
              <c:pt idx="72">
                <c:v>Äänekoski</c:v>
              </c:pt>
              <c:pt idx="73">
                <c:v>Kemi</c:v>
              </c:pt>
              <c:pt idx="74">
                <c:v>Ikaalinen</c:v>
              </c:pt>
              <c:pt idx="75">
                <c:v>Salo</c:v>
              </c:pt>
              <c:pt idx="76">
                <c:v>Oripää</c:v>
              </c:pt>
              <c:pt idx="77">
                <c:v>Hanko</c:v>
              </c:pt>
              <c:pt idx="78">
                <c:v>Helsinki</c:v>
              </c:pt>
              <c:pt idx="79">
                <c:v>Riihimäki</c:v>
              </c:pt>
              <c:pt idx="80">
                <c:v>Kotka</c:v>
              </c:pt>
              <c:pt idx="81">
                <c:v>Karkkila</c:v>
              </c:pt>
              <c:pt idx="82">
                <c:v>Suonenjoki</c:v>
              </c:pt>
              <c:pt idx="83">
                <c:v>Kajaani</c:v>
              </c:pt>
              <c:pt idx="84">
                <c:v>Iitti</c:v>
              </c:pt>
              <c:pt idx="85">
                <c:v>Hamina</c:v>
              </c:pt>
              <c:pt idx="86">
                <c:v>Ilomantsi</c:v>
              </c:pt>
              <c:pt idx="87">
                <c:v>Varkaus</c:v>
              </c:pt>
            </c:strLit>
          </c:cat>
          <c:val>
            <c:numLit>
              <c:formatCode>General</c:formatCode>
              <c:ptCount val="88"/>
              <c:pt idx="0">
                <c:v>9.6429325640201569E-2</c:v>
              </c:pt>
              <c:pt idx="1">
                <c:v>9.6800327301025391E-2</c:v>
              </c:pt>
              <c:pt idx="2">
                <c:v>7.634938508272171E-2</c:v>
              </c:pt>
              <c:pt idx="3">
                <c:v>0.16863782703876495</c:v>
              </c:pt>
              <c:pt idx="4">
                <c:v>0.12176754325628281</c:v>
              </c:pt>
              <c:pt idx="5">
                <c:v>0.13405022025108337</c:v>
              </c:pt>
              <c:pt idx="6">
                <c:v>7.7831648290157318E-2</c:v>
              </c:pt>
              <c:pt idx="7">
                <c:v>0.2653752863407135</c:v>
              </c:pt>
              <c:pt idx="8">
                <c:v>0.18457628786563873</c:v>
              </c:pt>
              <c:pt idx="9">
                <c:v>0.21835580468177795</c:v>
              </c:pt>
              <c:pt idx="10">
                <c:v>0.11262215673923492</c:v>
              </c:pt>
              <c:pt idx="11">
                <c:v>0.27781543135643005</c:v>
              </c:pt>
              <c:pt idx="12">
                <c:v>0.13605137169361115</c:v>
              </c:pt>
              <c:pt idx="13">
                <c:v>0.12416648119688034</c:v>
              </c:pt>
              <c:pt idx="14">
                <c:v>0.17328347265720367</c:v>
              </c:pt>
              <c:pt idx="15">
                <c:v>0.13723185658454895</c:v>
              </c:pt>
              <c:pt idx="16">
                <c:v>0.14397220313549042</c:v>
              </c:pt>
              <c:pt idx="17">
                <c:v>0.12845624983310699</c:v>
              </c:pt>
              <c:pt idx="18">
                <c:v>0.13330532610416412</c:v>
              </c:pt>
              <c:pt idx="19">
                <c:v>0.14044941961765289</c:v>
              </c:pt>
              <c:pt idx="20">
                <c:v>0.27878439426422119</c:v>
              </c:pt>
              <c:pt idx="21">
                <c:v>0.1196630671620369</c:v>
              </c:pt>
              <c:pt idx="22">
                <c:v>6.2271609902381897E-2</c:v>
              </c:pt>
              <c:pt idx="23">
                <c:v>0.19867789745330811</c:v>
              </c:pt>
              <c:pt idx="24">
                <c:v>0.17607726156711578</c:v>
              </c:pt>
              <c:pt idx="25">
                <c:v>5.1879968494176865E-2</c:v>
              </c:pt>
              <c:pt idx="26">
                <c:v>0.32659816741943359</c:v>
              </c:pt>
              <c:pt idx="27">
                <c:v>0.15793168544769287</c:v>
              </c:pt>
              <c:pt idx="28">
                <c:v>0.23428413271903992</c:v>
              </c:pt>
              <c:pt idx="29">
                <c:v>0.16852451860904694</c:v>
              </c:pt>
              <c:pt idx="30">
                <c:v>0.18755754828453064</c:v>
              </c:pt>
              <c:pt idx="31">
                <c:v>0.14207664132118225</c:v>
              </c:pt>
              <c:pt idx="32">
                <c:v>0.15241840481758118</c:v>
              </c:pt>
              <c:pt idx="33">
                <c:v>0.20670439302921295</c:v>
              </c:pt>
              <c:pt idx="34">
                <c:v>0.15803636610507965</c:v>
              </c:pt>
              <c:pt idx="35">
                <c:v>0.12380616366863251</c:v>
              </c:pt>
              <c:pt idx="36">
                <c:v>0.16680020093917847</c:v>
              </c:pt>
              <c:pt idx="37">
                <c:v>0.19509707391262054</c:v>
              </c:pt>
              <c:pt idx="38">
                <c:v>9.4277262687683105E-2</c:v>
              </c:pt>
              <c:pt idx="39">
                <c:v>0.13923773169517517</c:v>
              </c:pt>
              <c:pt idx="40">
                <c:v>9.9060267210006714E-2</c:v>
              </c:pt>
              <c:pt idx="41">
                <c:v>0.20396500825881958</c:v>
              </c:pt>
              <c:pt idx="42">
                <c:v>0.12653654813766479</c:v>
              </c:pt>
              <c:pt idx="43">
                <c:v>0.22621062397956848</c:v>
              </c:pt>
              <c:pt idx="44">
                <c:v>0.17212645709514618</c:v>
              </c:pt>
              <c:pt idx="45">
                <c:v>0.16290710866451263</c:v>
              </c:pt>
              <c:pt idx="46">
                <c:v>0.21296544373035431</c:v>
              </c:pt>
              <c:pt idx="47">
                <c:v>0.18263795971870422</c:v>
              </c:pt>
              <c:pt idx="48">
                <c:v>0.16176709532737732</c:v>
              </c:pt>
              <c:pt idx="49">
                <c:v>0.13410145044326782</c:v>
              </c:pt>
              <c:pt idx="50">
                <c:v>0.44935142993927002</c:v>
              </c:pt>
              <c:pt idx="51">
                <c:v>0.28765520453453064</c:v>
              </c:pt>
              <c:pt idx="52">
                <c:v>0.19614560902118683</c:v>
              </c:pt>
              <c:pt idx="53">
                <c:v>0.13780197501182556</c:v>
              </c:pt>
              <c:pt idx="54">
                <c:v>0.1658778190612793</c:v>
              </c:pt>
              <c:pt idx="55">
                <c:v>0.2256913036108017</c:v>
              </c:pt>
              <c:pt idx="56">
                <c:v>0.15658323466777802</c:v>
              </c:pt>
              <c:pt idx="57">
                <c:v>0.16317710280418396</c:v>
              </c:pt>
              <c:pt idx="58">
                <c:v>0.17499646544456482</c:v>
              </c:pt>
              <c:pt idx="59">
                <c:v>0.2086380273103714</c:v>
              </c:pt>
              <c:pt idx="60">
                <c:v>0.21630816161632538</c:v>
              </c:pt>
              <c:pt idx="61">
                <c:v>0.16842107474803925</c:v>
              </c:pt>
              <c:pt idx="62">
                <c:v>0.2528759241104126</c:v>
              </c:pt>
              <c:pt idx="63">
                <c:v>0.21719260513782501</c:v>
              </c:pt>
              <c:pt idx="64">
                <c:v>0.16241914033889771</c:v>
              </c:pt>
              <c:pt idx="65">
                <c:v>0.16863322257995605</c:v>
              </c:pt>
              <c:pt idx="66">
                <c:v>0.21800564229488373</c:v>
              </c:pt>
              <c:pt idx="67">
                <c:v>0.1804739236831665</c:v>
              </c:pt>
              <c:pt idx="68">
                <c:v>0.26199096441268921</c:v>
              </c:pt>
              <c:pt idx="69">
                <c:v>0.19700269401073456</c:v>
              </c:pt>
              <c:pt idx="70">
                <c:v>0.17942020297050476</c:v>
              </c:pt>
              <c:pt idx="71">
                <c:v>0.22276453673839569</c:v>
              </c:pt>
              <c:pt idx="72">
                <c:v>7.9101935029029846E-2</c:v>
              </c:pt>
              <c:pt idx="73">
                <c:v>0.17181012034416199</c:v>
              </c:pt>
              <c:pt idx="74">
                <c:v>0.25972175598144531</c:v>
              </c:pt>
              <c:pt idx="75">
                <c:v>0.17002533376216888</c:v>
              </c:pt>
              <c:pt idx="76">
                <c:v>0.53617781400680542</c:v>
              </c:pt>
              <c:pt idx="77">
                <c:v>0.13808573782444</c:v>
              </c:pt>
              <c:pt idx="78">
                <c:v>0.23722703754901886</c:v>
              </c:pt>
              <c:pt idx="79">
                <c:v>0.23566506803035736</c:v>
              </c:pt>
              <c:pt idx="80">
                <c:v>0.16096822917461395</c:v>
              </c:pt>
              <c:pt idx="81">
                <c:v>0.12952882051467896</c:v>
              </c:pt>
              <c:pt idx="82">
                <c:v>0.18475461006164551</c:v>
              </c:pt>
              <c:pt idx="83">
                <c:v>0.18592721223831177</c:v>
              </c:pt>
              <c:pt idx="84">
                <c:v>0.15096600353717804</c:v>
              </c:pt>
              <c:pt idx="85">
                <c:v>0.89541363716125488</c:v>
              </c:pt>
              <c:pt idx="86">
                <c:v>0.34725198149681091</c:v>
              </c:pt>
              <c:pt idx="87">
                <c:v>2.7448510751128197E-2</c:v>
              </c:pt>
            </c:numLit>
          </c:val>
          <c:extLst>
            <c:ext xmlns:c16="http://schemas.microsoft.com/office/drawing/2014/chart" uri="{C3380CC4-5D6E-409C-BE32-E72D297353CC}">
              <c16:uniqueId val="{000000B0-F1C8-4AF9-B765-9EA4BD5BF5AE}"/>
            </c:ext>
          </c:extLst>
        </c:ser>
        <c:ser>
          <c:idx val="1"/>
          <c:order val="1"/>
          <c:tx>
            <c:v>Sähkölämmitys</c:v>
          </c:tx>
          <c:spPr>
            <a:solidFill>
              <a:srgbClr val="66CC00"/>
            </a:solidFill>
          </c:spPr>
          <c:invertIfNegative val="0"/>
          <c:dPt>
            <c:idx val="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2-F1C8-4AF9-B765-9EA4BD5BF5AE}"/>
              </c:ext>
            </c:extLst>
          </c:dPt>
          <c:dPt>
            <c:idx val="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4-F1C8-4AF9-B765-9EA4BD5BF5AE}"/>
              </c:ext>
            </c:extLst>
          </c:dPt>
          <c:dPt>
            <c:idx val="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6-F1C8-4AF9-B765-9EA4BD5BF5AE}"/>
              </c:ext>
            </c:extLst>
          </c:dPt>
          <c:dPt>
            <c:idx val="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8-F1C8-4AF9-B765-9EA4BD5BF5AE}"/>
              </c:ext>
            </c:extLst>
          </c:dPt>
          <c:dPt>
            <c:idx val="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A-F1C8-4AF9-B765-9EA4BD5BF5AE}"/>
              </c:ext>
            </c:extLst>
          </c:dPt>
          <c:dPt>
            <c:idx val="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C-F1C8-4AF9-B765-9EA4BD5BF5AE}"/>
              </c:ext>
            </c:extLst>
          </c:dPt>
          <c:dPt>
            <c:idx val="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E-F1C8-4AF9-B765-9EA4BD5BF5AE}"/>
              </c:ext>
            </c:extLst>
          </c:dPt>
          <c:dPt>
            <c:idx val="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0-F1C8-4AF9-B765-9EA4BD5BF5AE}"/>
              </c:ext>
            </c:extLst>
          </c:dPt>
          <c:dPt>
            <c:idx val="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2-F1C8-4AF9-B765-9EA4BD5BF5AE}"/>
              </c:ext>
            </c:extLst>
          </c:dPt>
          <c:dPt>
            <c:idx val="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4-F1C8-4AF9-B765-9EA4BD5BF5AE}"/>
              </c:ext>
            </c:extLst>
          </c:dPt>
          <c:dPt>
            <c:idx val="1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6-F1C8-4AF9-B765-9EA4BD5BF5AE}"/>
              </c:ext>
            </c:extLst>
          </c:dPt>
          <c:dPt>
            <c:idx val="1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8-F1C8-4AF9-B765-9EA4BD5BF5AE}"/>
              </c:ext>
            </c:extLst>
          </c:dPt>
          <c:dPt>
            <c:idx val="1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A-F1C8-4AF9-B765-9EA4BD5BF5AE}"/>
              </c:ext>
            </c:extLst>
          </c:dPt>
          <c:dPt>
            <c:idx val="1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C-F1C8-4AF9-B765-9EA4BD5BF5AE}"/>
              </c:ext>
            </c:extLst>
          </c:dPt>
          <c:dPt>
            <c:idx val="1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E-F1C8-4AF9-B765-9EA4BD5BF5AE}"/>
              </c:ext>
            </c:extLst>
          </c:dPt>
          <c:dPt>
            <c:idx val="1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0-F1C8-4AF9-B765-9EA4BD5BF5AE}"/>
              </c:ext>
            </c:extLst>
          </c:dPt>
          <c:dPt>
            <c:idx val="1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2-F1C8-4AF9-B765-9EA4BD5BF5AE}"/>
              </c:ext>
            </c:extLst>
          </c:dPt>
          <c:dPt>
            <c:idx val="1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4-F1C8-4AF9-B765-9EA4BD5BF5AE}"/>
              </c:ext>
            </c:extLst>
          </c:dPt>
          <c:dPt>
            <c:idx val="1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6-F1C8-4AF9-B765-9EA4BD5BF5AE}"/>
              </c:ext>
            </c:extLst>
          </c:dPt>
          <c:dPt>
            <c:idx val="1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8-F1C8-4AF9-B765-9EA4BD5BF5AE}"/>
              </c:ext>
            </c:extLst>
          </c:dPt>
          <c:dPt>
            <c:idx val="2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A-F1C8-4AF9-B765-9EA4BD5BF5AE}"/>
              </c:ext>
            </c:extLst>
          </c:dPt>
          <c:dPt>
            <c:idx val="2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C-F1C8-4AF9-B765-9EA4BD5BF5AE}"/>
              </c:ext>
            </c:extLst>
          </c:dPt>
          <c:dPt>
            <c:idx val="2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E-F1C8-4AF9-B765-9EA4BD5BF5AE}"/>
              </c:ext>
            </c:extLst>
          </c:dPt>
          <c:dPt>
            <c:idx val="2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0-F1C8-4AF9-B765-9EA4BD5BF5AE}"/>
              </c:ext>
            </c:extLst>
          </c:dPt>
          <c:dPt>
            <c:idx val="2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2-F1C8-4AF9-B765-9EA4BD5BF5AE}"/>
              </c:ext>
            </c:extLst>
          </c:dPt>
          <c:dPt>
            <c:idx val="2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4-F1C8-4AF9-B765-9EA4BD5BF5AE}"/>
              </c:ext>
            </c:extLst>
          </c:dPt>
          <c:dPt>
            <c:idx val="2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6-F1C8-4AF9-B765-9EA4BD5BF5AE}"/>
              </c:ext>
            </c:extLst>
          </c:dPt>
          <c:dPt>
            <c:idx val="2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8-F1C8-4AF9-B765-9EA4BD5BF5AE}"/>
              </c:ext>
            </c:extLst>
          </c:dPt>
          <c:dPt>
            <c:idx val="2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A-F1C8-4AF9-B765-9EA4BD5BF5AE}"/>
              </c:ext>
            </c:extLst>
          </c:dPt>
          <c:dPt>
            <c:idx val="2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C-F1C8-4AF9-B765-9EA4BD5BF5AE}"/>
              </c:ext>
            </c:extLst>
          </c:dPt>
          <c:dPt>
            <c:idx val="3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E-F1C8-4AF9-B765-9EA4BD5BF5AE}"/>
              </c:ext>
            </c:extLst>
          </c:dPt>
          <c:dPt>
            <c:idx val="3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0-F1C8-4AF9-B765-9EA4BD5BF5AE}"/>
              </c:ext>
            </c:extLst>
          </c:dPt>
          <c:dPt>
            <c:idx val="3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2-F1C8-4AF9-B765-9EA4BD5BF5AE}"/>
              </c:ext>
            </c:extLst>
          </c:dPt>
          <c:dPt>
            <c:idx val="3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4-F1C8-4AF9-B765-9EA4BD5BF5AE}"/>
              </c:ext>
            </c:extLst>
          </c:dPt>
          <c:dPt>
            <c:idx val="3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6-F1C8-4AF9-B765-9EA4BD5BF5AE}"/>
              </c:ext>
            </c:extLst>
          </c:dPt>
          <c:dPt>
            <c:idx val="3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8-F1C8-4AF9-B765-9EA4BD5BF5AE}"/>
              </c:ext>
            </c:extLst>
          </c:dPt>
          <c:dPt>
            <c:idx val="3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A-F1C8-4AF9-B765-9EA4BD5BF5AE}"/>
              </c:ext>
            </c:extLst>
          </c:dPt>
          <c:dPt>
            <c:idx val="3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C-F1C8-4AF9-B765-9EA4BD5BF5AE}"/>
              </c:ext>
            </c:extLst>
          </c:dPt>
          <c:dPt>
            <c:idx val="3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E-F1C8-4AF9-B765-9EA4BD5BF5AE}"/>
              </c:ext>
            </c:extLst>
          </c:dPt>
          <c:dPt>
            <c:idx val="3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0-F1C8-4AF9-B765-9EA4BD5BF5AE}"/>
              </c:ext>
            </c:extLst>
          </c:dPt>
          <c:dPt>
            <c:idx val="4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2-F1C8-4AF9-B765-9EA4BD5BF5AE}"/>
              </c:ext>
            </c:extLst>
          </c:dPt>
          <c:dPt>
            <c:idx val="4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4-F1C8-4AF9-B765-9EA4BD5BF5AE}"/>
              </c:ext>
            </c:extLst>
          </c:dPt>
          <c:dPt>
            <c:idx val="4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6-F1C8-4AF9-B765-9EA4BD5BF5AE}"/>
              </c:ext>
            </c:extLst>
          </c:dPt>
          <c:dPt>
            <c:idx val="4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8-F1C8-4AF9-B765-9EA4BD5BF5AE}"/>
              </c:ext>
            </c:extLst>
          </c:dPt>
          <c:dPt>
            <c:idx val="4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A-F1C8-4AF9-B765-9EA4BD5BF5AE}"/>
              </c:ext>
            </c:extLst>
          </c:dPt>
          <c:dPt>
            <c:idx val="4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C-F1C8-4AF9-B765-9EA4BD5BF5AE}"/>
              </c:ext>
            </c:extLst>
          </c:dPt>
          <c:dPt>
            <c:idx val="4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E-F1C8-4AF9-B765-9EA4BD5BF5AE}"/>
              </c:ext>
            </c:extLst>
          </c:dPt>
          <c:dPt>
            <c:idx val="4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0-F1C8-4AF9-B765-9EA4BD5BF5AE}"/>
              </c:ext>
            </c:extLst>
          </c:dPt>
          <c:dPt>
            <c:idx val="4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2-F1C8-4AF9-B765-9EA4BD5BF5AE}"/>
              </c:ext>
            </c:extLst>
          </c:dPt>
          <c:dPt>
            <c:idx val="4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4-F1C8-4AF9-B765-9EA4BD5BF5AE}"/>
              </c:ext>
            </c:extLst>
          </c:dPt>
          <c:dPt>
            <c:idx val="5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6-F1C8-4AF9-B765-9EA4BD5BF5AE}"/>
              </c:ext>
            </c:extLst>
          </c:dPt>
          <c:dPt>
            <c:idx val="5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8-F1C8-4AF9-B765-9EA4BD5BF5AE}"/>
              </c:ext>
            </c:extLst>
          </c:dPt>
          <c:dPt>
            <c:idx val="5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A-F1C8-4AF9-B765-9EA4BD5BF5AE}"/>
              </c:ext>
            </c:extLst>
          </c:dPt>
          <c:dPt>
            <c:idx val="5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C-F1C8-4AF9-B765-9EA4BD5BF5AE}"/>
              </c:ext>
            </c:extLst>
          </c:dPt>
          <c:dPt>
            <c:idx val="5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E-F1C8-4AF9-B765-9EA4BD5BF5AE}"/>
              </c:ext>
            </c:extLst>
          </c:dPt>
          <c:dPt>
            <c:idx val="5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0-F1C8-4AF9-B765-9EA4BD5BF5AE}"/>
              </c:ext>
            </c:extLst>
          </c:dPt>
          <c:dPt>
            <c:idx val="5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2-F1C8-4AF9-B765-9EA4BD5BF5AE}"/>
              </c:ext>
            </c:extLst>
          </c:dPt>
          <c:dPt>
            <c:idx val="5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4-F1C8-4AF9-B765-9EA4BD5BF5AE}"/>
              </c:ext>
            </c:extLst>
          </c:dPt>
          <c:dPt>
            <c:idx val="5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6-F1C8-4AF9-B765-9EA4BD5BF5AE}"/>
              </c:ext>
            </c:extLst>
          </c:dPt>
          <c:dPt>
            <c:idx val="5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8-F1C8-4AF9-B765-9EA4BD5BF5AE}"/>
              </c:ext>
            </c:extLst>
          </c:dPt>
          <c:dPt>
            <c:idx val="6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A-F1C8-4AF9-B765-9EA4BD5BF5AE}"/>
              </c:ext>
            </c:extLst>
          </c:dPt>
          <c:dPt>
            <c:idx val="6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C-F1C8-4AF9-B765-9EA4BD5BF5AE}"/>
              </c:ext>
            </c:extLst>
          </c:dPt>
          <c:dPt>
            <c:idx val="6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E-F1C8-4AF9-B765-9EA4BD5BF5AE}"/>
              </c:ext>
            </c:extLst>
          </c:dPt>
          <c:dPt>
            <c:idx val="6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0-F1C8-4AF9-B765-9EA4BD5BF5AE}"/>
              </c:ext>
            </c:extLst>
          </c:dPt>
          <c:dPt>
            <c:idx val="6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2-F1C8-4AF9-B765-9EA4BD5BF5AE}"/>
              </c:ext>
            </c:extLst>
          </c:dPt>
          <c:dPt>
            <c:idx val="65"/>
            <c:invertIfNegative val="0"/>
            <c:bubble3D val="0"/>
            <c:spPr>
              <a:solidFill>
                <a:srgbClr val="66CC00"/>
              </a:solidFill>
              <a:ln w="25400">
                <a:solidFill>
                  <a:srgbClr val="000000"/>
                </a:solidFill>
                <a:prstDash val="solid"/>
              </a:ln>
              <a:effectLst/>
            </c:spPr>
            <c:extLst>
              <c:ext xmlns:c16="http://schemas.microsoft.com/office/drawing/2014/chart" uri="{C3380CC4-5D6E-409C-BE32-E72D297353CC}">
                <c16:uniqueId val="{00000134-F1C8-4AF9-B765-9EA4BD5BF5AE}"/>
              </c:ext>
            </c:extLst>
          </c:dPt>
          <c:dPt>
            <c:idx val="6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6-F1C8-4AF9-B765-9EA4BD5BF5AE}"/>
              </c:ext>
            </c:extLst>
          </c:dPt>
          <c:dPt>
            <c:idx val="6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8-F1C8-4AF9-B765-9EA4BD5BF5AE}"/>
              </c:ext>
            </c:extLst>
          </c:dPt>
          <c:dPt>
            <c:idx val="6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A-F1C8-4AF9-B765-9EA4BD5BF5AE}"/>
              </c:ext>
            </c:extLst>
          </c:dPt>
          <c:dPt>
            <c:idx val="6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C-F1C8-4AF9-B765-9EA4BD5BF5AE}"/>
              </c:ext>
            </c:extLst>
          </c:dPt>
          <c:dPt>
            <c:idx val="7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E-F1C8-4AF9-B765-9EA4BD5BF5AE}"/>
              </c:ext>
            </c:extLst>
          </c:dPt>
          <c:dPt>
            <c:idx val="7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0-F1C8-4AF9-B765-9EA4BD5BF5AE}"/>
              </c:ext>
            </c:extLst>
          </c:dPt>
          <c:dPt>
            <c:idx val="7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2-F1C8-4AF9-B765-9EA4BD5BF5AE}"/>
              </c:ext>
            </c:extLst>
          </c:dPt>
          <c:dPt>
            <c:idx val="7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4-F1C8-4AF9-B765-9EA4BD5BF5AE}"/>
              </c:ext>
            </c:extLst>
          </c:dPt>
          <c:dPt>
            <c:idx val="7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6-F1C8-4AF9-B765-9EA4BD5BF5AE}"/>
              </c:ext>
            </c:extLst>
          </c:dPt>
          <c:dPt>
            <c:idx val="7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8-F1C8-4AF9-B765-9EA4BD5BF5AE}"/>
              </c:ext>
            </c:extLst>
          </c:dPt>
          <c:dPt>
            <c:idx val="7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A-F1C8-4AF9-B765-9EA4BD5BF5AE}"/>
              </c:ext>
            </c:extLst>
          </c:dPt>
          <c:dPt>
            <c:idx val="7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C-F1C8-4AF9-B765-9EA4BD5BF5AE}"/>
              </c:ext>
            </c:extLst>
          </c:dPt>
          <c:dPt>
            <c:idx val="7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E-F1C8-4AF9-B765-9EA4BD5BF5AE}"/>
              </c:ext>
            </c:extLst>
          </c:dPt>
          <c:dPt>
            <c:idx val="7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0-F1C8-4AF9-B765-9EA4BD5BF5AE}"/>
              </c:ext>
            </c:extLst>
          </c:dPt>
          <c:dPt>
            <c:idx val="8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2-F1C8-4AF9-B765-9EA4BD5BF5AE}"/>
              </c:ext>
            </c:extLst>
          </c:dPt>
          <c:dPt>
            <c:idx val="8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4-F1C8-4AF9-B765-9EA4BD5BF5AE}"/>
              </c:ext>
            </c:extLst>
          </c:dPt>
          <c:dPt>
            <c:idx val="8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6-F1C8-4AF9-B765-9EA4BD5BF5AE}"/>
              </c:ext>
            </c:extLst>
          </c:dPt>
          <c:dPt>
            <c:idx val="8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8-F1C8-4AF9-B765-9EA4BD5BF5AE}"/>
              </c:ext>
            </c:extLst>
          </c:dPt>
          <c:dPt>
            <c:idx val="8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A-F1C8-4AF9-B765-9EA4BD5BF5AE}"/>
              </c:ext>
            </c:extLst>
          </c:dPt>
          <c:dPt>
            <c:idx val="8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C-F1C8-4AF9-B765-9EA4BD5BF5AE}"/>
              </c:ext>
            </c:extLst>
          </c:dPt>
          <c:dPt>
            <c:idx val="8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E-F1C8-4AF9-B765-9EA4BD5BF5AE}"/>
              </c:ext>
            </c:extLst>
          </c:dPt>
          <c:dPt>
            <c:idx val="8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0-F1C8-4AF9-B765-9EA4BD5BF5AE}"/>
              </c:ext>
            </c:extLst>
          </c:dPt>
          <c:cat>
            <c:strLit>
              <c:ptCount val="88"/>
              <c:pt idx="0">
                <c:v>Pornainen</c:v>
              </c:pt>
              <c:pt idx="1">
                <c:v>Nurmijärvi</c:v>
              </c:pt>
              <c:pt idx="2">
                <c:v>Rusko</c:v>
              </c:pt>
              <c:pt idx="3">
                <c:v>Mynämäki</c:v>
              </c:pt>
              <c:pt idx="4">
                <c:v>Masku</c:v>
              </c:pt>
              <c:pt idx="5">
                <c:v>Nousiainen</c:v>
              </c:pt>
              <c:pt idx="6">
                <c:v>Lieto</c:v>
              </c:pt>
              <c:pt idx="7">
                <c:v>Kemiönsaari</c:v>
              </c:pt>
              <c:pt idx="8">
                <c:v>Kirkkonummi</c:v>
              </c:pt>
              <c:pt idx="9">
                <c:v>Turku</c:v>
              </c:pt>
              <c:pt idx="10">
                <c:v>Aura</c:v>
              </c:pt>
              <c:pt idx="11">
                <c:v>Paimio</c:v>
              </c:pt>
              <c:pt idx="12">
                <c:v>Kaarina</c:v>
              </c:pt>
              <c:pt idx="13">
                <c:v>Vihti</c:v>
              </c:pt>
              <c:pt idx="14">
                <c:v>Sauvo</c:v>
              </c:pt>
              <c:pt idx="15">
                <c:v>Hämeenkyrö</c:v>
              </c:pt>
              <c:pt idx="16">
                <c:v>Savonlinna</c:v>
              </c:pt>
              <c:pt idx="17">
                <c:v>Janakkala</c:v>
              </c:pt>
              <c:pt idx="18">
                <c:v>Hollola</c:v>
              </c:pt>
              <c:pt idx="19">
                <c:v>Suomussalmi</c:v>
              </c:pt>
              <c:pt idx="20">
                <c:v>Espoo</c:v>
              </c:pt>
              <c:pt idx="21">
                <c:v>Nokia</c:v>
              </c:pt>
              <c:pt idx="22">
                <c:v>Hausjärvi</c:v>
              </c:pt>
              <c:pt idx="23">
                <c:v>Mäntsälä</c:v>
              </c:pt>
              <c:pt idx="24">
                <c:v>Raisio</c:v>
              </c:pt>
              <c:pt idx="25">
                <c:v>Tuusula</c:v>
              </c:pt>
              <c:pt idx="26">
                <c:v>Kuhmoinen</c:v>
              </c:pt>
              <c:pt idx="27">
                <c:v>Kangasala</c:v>
              </c:pt>
              <c:pt idx="28">
                <c:v>Parainen</c:v>
              </c:pt>
              <c:pt idx="29">
                <c:v>Kauniainen</c:v>
              </c:pt>
              <c:pt idx="30">
                <c:v>Orivesi</c:v>
              </c:pt>
              <c:pt idx="31">
                <c:v>Lempäälä</c:v>
              </c:pt>
              <c:pt idx="32">
                <c:v>Joensuu</c:v>
              </c:pt>
              <c:pt idx="33">
                <c:v>Lappeenranta</c:v>
              </c:pt>
              <c:pt idx="34">
                <c:v>Kerava</c:v>
              </c:pt>
              <c:pt idx="35">
                <c:v>Järvenpää</c:v>
              </c:pt>
              <c:pt idx="36">
                <c:v>Loviisa</c:v>
              </c:pt>
              <c:pt idx="37">
                <c:v>Uusikaupunki</c:v>
              </c:pt>
              <c:pt idx="38">
                <c:v>Laitila</c:v>
              </c:pt>
              <c:pt idx="39">
                <c:v>Imatra</c:v>
              </c:pt>
              <c:pt idx="40">
                <c:v>Jokioinen</c:v>
              </c:pt>
              <c:pt idx="41">
                <c:v>Punkalaidun</c:v>
              </c:pt>
              <c:pt idx="42">
                <c:v>Ylöjärvi</c:v>
              </c:pt>
              <c:pt idx="43">
                <c:v>Hämeenlinna</c:v>
              </c:pt>
              <c:pt idx="44">
                <c:v>Lapua</c:v>
              </c:pt>
              <c:pt idx="45">
                <c:v>Sastamala</c:v>
              </c:pt>
              <c:pt idx="46">
                <c:v>Ylivieska</c:v>
              </c:pt>
              <c:pt idx="47">
                <c:v>Lahti</c:v>
              </c:pt>
              <c:pt idx="48">
                <c:v>Lohja</c:v>
              </c:pt>
              <c:pt idx="49">
                <c:v>Somero</c:v>
              </c:pt>
              <c:pt idx="50">
                <c:v>Naantali</c:v>
              </c:pt>
              <c:pt idx="51">
                <c:v>Luumäki</c:v>
              </c:pt>
              <c:pt idx="52">
                <c:v>Kuopio</c:v>
              </c:pt>
              <c:pt idx="53">
                <c:v>Pirkkala</c:v>
              </c:pt>
              <c:pt idx="54">
                <c:v>Oulu</c:v>
              </c:pt>
              <c:pt idx="55">
                <c:v>Tampere</c:v>
              </c:pt>
              <c:pt idx="56">
                <c:v>Loimaa</c:v>
              </c:pt>
              <c:pt idx="57">
                <c:v>Ilmajoki</c:v>
              </c:pt>
              <c:pt idx="58">
                <c:v>Kokkola</c:v>
              </c:pt>
              <c:pt idx="59">
                <c:v>Jyväskylä</c:v>
              </c:pt>
              <c:pt idx="60">
                <c:v>Mikkeli</c:v>
              </c:pt>
              <c:pt idx="61">
                <c:v>Orimattila</c:v>
              </c:pt>
              <c:pt idx="62">
                <c:v>Vaasa</c:v>
              </c:pt>
              <c:pt idx="63">
                <c:v>Sipoo</c:v>
              </c:pt>
              <c:pt idx="64">
                <c:v>Iisalmi</c:v>
              </c:pt>
              <c:pt idx="65">
                <c:v>Rauma</c:v>
              </c:pt>
              <c:pt idx="66">
                <c:v>Kouvola</c:v>
              </c:pt>
              <c:pt idx="67">
                <c:v>Forssa</c:v>
              </c:pt>
              <c:pt idx="68">
                <c:v>Padasjoki</c:v>
              </c:pt>
              <c:pt idx="69">
                <c:v>Seinäjoki</c:v>
              </c:pt>
              <c:pt idx="70">
                <c:v>Hyvinkää</c:v>
              </c:pt>
              <c:pt idx="71">
                <c:v>Vantaa</c:v>
              </c:pt>
              <c:pt idx="72">
                <c:v>Äänekoski</c:v>
              </c:pt>
              <c:pt idx="73">
                <c:v>Kemi</c:v>
              </c:pt>
              <c:pt idx="74">
                <c:v>Ikaalinen</c:v>
              </c:pt>
              <c:pt idx="75">
                <c:v>Salo</c:v>
              </c:pt>
              <c:pt idx="76">
                <c:v>Oripää</c:v>
              </c:pt>
              <c:pt idx="77">
                <c:v>Hanko</c:v>
              </c:pt>
              <c:pt idx="78">
                <c:v>Helsinki</c:v>
              </c:pt>
              <c:pt idx="79">
                <c:v>Riihimäki</c:v>
              </c:pt>
              <c:pt idx="80">
                <c:v>Kotka</c:v>
              </c:pt>
              <c:pt idx="81">
                <c:v>Karkkila</c:v>
              </c:pt>
              <c:pt idx="82">
                <c:v>Suonenjoki</c:v>
              </c:pt>
              <c:pt idx="83">
                <c:v>Kajaani</c:v>
              </c:pt>
              <c:pt idx="84">
                <c:v>Iitti</c:v>
              </c:pt>
              <c:pt idx="85">
                <c:v>Hamina</c:v>
              </c:pt>
              <c:pt idx="86">
                <c:v>Ilomantsi</c:v>
              </c:pt>
              <c:pt idx="87">
                <c:v>Varkaus</c:v>
              </c:pt>
            </c:strLit>
          </c:cat>
          <c:val>
            <c:numLit>
              <c:formatCode>General</c:formatCode>
              <c:ptCount val="88"/>
              <c:pt idx="0">
                <c:v>0.19549547135829926</c:v>
              </c:pt>
              <c:pt idx="1">
                <c:v>0.19121637940406799</c:v>
              </c:pt>
              <c:pt idx="2">
                <c:v>0.19914032518863678</c:v>
              </c:pt>
              <c:pt idx="3">
                <c:v>0.17095084488391876</c:v>
              </c:pt>
              <c:pt idx="4">
                <c:v>0.18298876285552979</c:v>
              </c:pt>
              <c:pt idx="5">
                <c:v>0.14957065880298615</c:v>
              </c:pt>
              <c:pt idx="6">
                <c:v>0.22120097279548645</c:v>
              </c:pt>
              <c:pt idx="7">
                <c:v>0.19467455148696899</c:v>
              </c:pt>
              <c:pt idx="8">
                <c:v>0.11598517745733261</c:v>
              </c:pt>
              <c:pt idx="9">
                <c:v>4.9777813255786896E-2</c:v>
              </c:pt>
              <c:pt idx="10">
                <c:v>0.22902598977088928</c:v>
              </c:pt>
              <c:pt idx="11">
                <c:v>0.13112626969814301</c:v>
              </c:pt>
              <c:pt idx="12">
                <c:v>0.14071369171142578</c:v>
              </c:pt>
              <c:pt idx="13">
                <c:v>0.20799306035041809</c:v>
              </c:pt>
              <c:pt idx="14">
                <c:v>0.19503849744796753</c:v>
              </c:pt>
              <c:pt idx="15">
                <c:v>0.15250793099403381</c:v>
              </c:pt>
              <c:pt idx="16">
                <c:v>0.21514995396137238</c:v>
              </c:pt>
              <c:pt idx="17">
                <c:v>0.19180211424827576</c:v>
              </c:pt>
              <c:pt idx="18">
                <c:v>0.14964373409748077</c:v>
              </c:pt>
              <c:pt idx="19">
                <c:v>0.20944777131080627</c:v>
              </c:pt>
              <c:pt idx="20">
                <c:v>6.5568223595619202E-2</c:v>
              </c:pt>
              <c:pt idx="21">
                <c:v>0.13623718917369843</c:v>
              </c:pt>
              <c:pt idx="22">
                <c:v>0.35528156161308289</c:v>
              </c:pt>
              <c:pt idx="23">
                <c:v>0.20973280072212219</c:v>
              </c:pt>
              <c:pt idx="24">
                <c:v>0.11317231506109238</c:v>
              </c:pt>
              <c:pt idx="25">
                <c:v>0.24652564525604248</c:v>
              </c:pt>
              <c:pt idx="26">
                <c:v>0.21193940937519073</c:v>
              </c:pt>
              <c:pt idx="27">
                <c:v>0.12046264111995697</c:v>
              </c:pt>
              <c:pt idx="28">
                <c:v>0.16769745945930481</c:v>
              </c:pt>
              <c:pt idx="29">
                <c:v>5.5279050022363663E-2</c:v>
              </c:pt>
              <c:pt idx="30">
                <c:v>0.18260696530342102</c:v>
              </c:pt>
              <c:pt idx="31">
                <c:v>0.14165300130844116</c:v>
              </c:pt>
              <c:pt idx="32">
                <c:v>0.12874127924442291</c:v>
              </c:pt>
              <c:pt idx="33">
                <c:v>8.4066890180110931E-2</c:v>
              </c:pt>
              <c:pt idx="34">
                <c:v>7.175319641828537E-2</c:v>
              </c:pt>
              <c:pt idx="35">
                <c:v>0.12203323841094971</c:v>
              </c:pt>
              <c:pt idx="36">
                <c:v>0.28923320770263672</c:v>
              </c:pt>
              <c:pt idx="37">
                <c:v>0.14930520951747894</c:v>
              </c:pt>
              <c:pt idx="38">
                <c:v>0.26473873853683472</c:v>
              </c:pt>
              <c:pt idx="39">
                <c:v>0.17856587469577789</c:v>
              </c:pt>
              <c:pt idx="40">
                <c:v>0.27009588479995728</c:v>
              </c:pt>
              <c:pt idx="41">
                <c:v>0.17982351779937744</c:v>
              </c:pt>
              <c:pt idx="42">
                <c:v>0.14921680092811584</c:v>
              </c:pt>
              <c:pt idx="43">
                <c:v>0.11134341359138489</c:v>
              </c:pt>
              <c:pt idx="44">
                <c:v>0.14864403009414673</c:v>
              </c:pt>
              <c:pt idx="45">
                <c:v>0.16405913233757019</c:v>
              </c:pt>
              <c:pt idx="46">
                <c:v>0.15103770792484283</c:v>
              </c:pt>
              <c:pt idx="47">
                <c:v>7.3015816509723663E-2</c:v>
              </c:pt>
              <c:pt idx="48">
                <c:v>0.17272065579891205</c:v>
              </c:pt>
              <c:pt idx="49">
                <c:v>0.22717469930648804</c:v>
              </c:pt>
              <c:pt idx="50">
                <c:v>0.14173564314842224</c:v>
              </c:pt>
              <c:pt idx="51">
                <c:v>0.22090744972229004</c:v>
              </c:pt>
              <c:pt idx="52">
                <c:v>8.1732206046581268E-2</c:v>
              </c:pt>
              <c:pt idx="53">
                <c:v>0.11825226247310638</c:v>
              </c:pt>
              <c:pt idx="54">
                <c:v>9.5000624656677246E-2</c:v>
              </c:pt>
              <c:pt idx="55">
                <c:v>4.3768331408500671E-2</c:v>
              </c:pt>
              <c:pt idx="56">
                <c:v>0.22729299962520599</c:v>
              </c:pt>
              <c:pt idx="57">
                <c:v>0.15476676821708679</c:v>
              </c:pt>
              <c:pt idx="58">
                <c:v>0.12651707231998444</c:v>
              </c:pt>
              <c:pt idx="59">
                <c:v>7.2138033807277679E-2</c:v>
              </c:pt>
              <c:pt idx="60">
                <c:v>0.1173357367515564</c:v>
              </c:pt>
              <c:pt idx="61">
                <c:v>0.19679360091686249</c:v>
              </c:pt>
              <c:pt idx="62">
                <c:v>8.7709888815879822E-2</c:v>
              </c:pt>
              <c:pt idx="63">
                <c:v>0.15252947807312012</c:v>
              </c:pt>
              <c:pt idx="64">
                <c:v>0.14346456527709961</c:v>
              </c:pt>
              <c:pt idx="65">
                <c:v>0.13856601715087891</c:v>
              </c:pt>
              <c:pt idx="66">
                <c:v>0.13471125066280365</c:v>
              </c:pt>
              <c:pt idx="67">
                <c:v>0.14673623442649841</c:v>
              </c:pt>
              <c:pt idx="68">
                <c:v>0.26320722699165344</c:v>
              </c:pt>
              <c:pt idx="69">
                <c:v>0.125912144780159</c:v>
              </c:pt>
              <c:pt idx="70">
                <c:v>9.6828840672969818E-2</c:v>
              </c:pt>
              <c:pt idx="71">
                <c:v>6.5361671149730682E-2</c:v>
              </c:pt>
              <c:pt idx="72">
                <c:v>0.23100973665714264</c:v>
              </c:pt>
              <c:pt idx="73">
                <c:v>0.16714261472225189</c:v>
              </c:pt>
              <c:pt idx="74">
                <c:v>0.20733168721199036</c:v>
              </c:pt>
              <c:pt idx="75">
                <c:v>0.1709434986114502</c:v>
              </c:pt>
              <c:pt idx="76">
                <c:v>0.28301051259040833</c:v>
              </c:pt>
              <c:pt idx="77">
                <c:v>0.30465042591094971</c:v>
              </c:pt>
              <c:pt idx="78">
                <c:v>2.1322108805179596E-2</c:v>
              </c:pt>
              <c:pt idx="79">
                <c:v>0.14848078787326813</c:v>
              </c:pt>
              <c:pt idx="80">
                <c:v>0.1616208404302597</c:v>
              </c:pt>
              <c:pt idx="81">
                <c:v>0.17037194967269897</c:v>
              </c:pt>
              <c:pt idx="82">
                <c:v>0.1785556823015213</c:v>
              </c:pt>
              <c:pt idx="83">
                <c:v>0.10742758214473724</c:v>
              </c:pt>
              <c:pt idx="84">
                <c:v>0.20807735621929169</c:v>
              </c:pt>
              <c:pt idx="85">
                <c:v>0.29475125670433044</c:v>
              </c:pt>
              <c:pt idx="86">
                <c:v>0.18864651024341583</c:v>
              </c:pt>
              <c:pt idx="87">
                <c:v>0.26449939608573914</c:v>
              </c:pt>
            </c:numLit>
          </c:val>
          <c:extLst>
            <c:ext xmlns:c16="http://schemas.microsoft.com/office/drawing/2014/chart" uri="{C3380CC4-5D6E-409C-BE32-E72D297353CC}">
              <c16:uniqueId val="{00000161-F1C8-4AF9-B765-9EA4BD5BF5AE}"/>
            </c:ext>
          </c:extLst>
        </c:ser>
        <c:ser>
          <c:idx val="2"/>
          <c:order val="2"/>
          <c:tx>
            <c:v>Maalämpö</c:v>
          </c:tx>
          <c:spPr>
            <a:solidFill>
              <a:srgbClr val="99CCFF"/>
            </a:solidFill>
          </c:spPr>
          <c:invertIfNegative val="0"/>
          <c:dPt>
            <c:idx val="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3-F1C8-4AF9-B765-9EA4BD5BF5AE}"/>
              </c:ext>
            </c:extLst>
          </c:dPt>
          <c:dPt>
            <c:idx val="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5-F1C8-4AF9-B765-9EA4BD5BF5AE}"/>
              </c:ext>
            </c:extLst>
          </c:dPt>
          <c:dPt>
            <c:idx val="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7-F1C8-4AF9-B765-9EA4BD5BF5AE}"/>
              </c:ext>
            </c:extLst>
          </c:dPt>
          <c:dPt>
            <c:idx val="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9-F1C8-4AF9-B765-9EA4BD5BF5AE}"/>
              </c:ext>
            </c:extLst>
          </c:dPt>
          <c:dPt>
            <c:idx val="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B-F1C8-4AF9-B765-9EA4BD5BF5AE}"/>
              </c:ext>
            </c:extLst>
          </c:dPt>
          <c:dPt>
            <c:idx val="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D-F1C8-4AF9-B765-9EA4BD5BF5AE}"/>
              </c:ext>
            </c:extLst>
          </c:dPt>
          <c:dPt>
            <c:idx val="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F-F1C8-4AF9-B765-9EA4BD5BF5AE}"/>
              </c:ext>
            </c:extLst>
          </c:dPt>
          <c:dPt>
            <c:idx val="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1-F1C8-4AF9-B765-9EA4BD5BF5AE}"/>
              </c:ext>
            </c:extLst>
          </c:dPt>
          <c:dPt>
            <c:idx val="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3-F1C8-4AF9-B765-9EA4BD5BF5AE}"/>
              </c:ext>
            </c:extLst>
          </c:dPt>
          <c:dPt>
            <c:idx val="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5-F1C8-4AF9-B765-9EA4BD5BF5AE}"/>
              </c:ext>
            </c:extLst>
          </c:dPt>
          <c:dPt>
            <c:idx val="1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7-F1C8-4AF9-B765-9EA4BD5BF5AE}"/>
              </c:ext>
            </c:extLst>
          </c:dPt>
          <c:dPt>
            <c:idx val="1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9-F1C8-4AF9-B765-9EA4BD5BF5AE}"/>
              </c:ext>
            </c:extLst>
          </c:dPt>
          <c:dPt>
            <c:idx val="1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B-F1C8-4AF9-B765-9EA4BD5BF5AE}"/>
              </c:ext>
            </c:extLst>
          </c:dPt>
          <c:dPt>
            <c:idx val="1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D-F1C8-4AF9-B765-9EA4BD5BF5AE}"/>
              </c:ext>
            </c:extLst>
          </c:dPt>
          <c:dPt>
            <c:idx val="1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F-F1C8-4AF9-B765-9EA4BD5BF5AE}"/>
              </c:ext>
            </c:extLst>
          </c:dPt>
          <c:dPt>
            <c:idx val="1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1-F1C8-4AF9-B765-9EA4BD5BF5AE}"/>
              </c:ext>
            </c:extLst>
          </c:dPt>
          <c:dPt>
            <c:idx val="1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3-F1C8-4AF9-B765-9EA4BD5BF5AE}"/>
              </c:ext>
            </c:extLst>
          </c:dPt>
          <c:dPt>
            <c:idx val="1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5-F1C8-4AF9-B765-9EA4BD5BF5AE}"/>
              </c:ext>
            </c:extLst>
          </c:dPt>
          <c:dPt>
            <c:idx val="1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7-F1C8-4AF9-B765-9EA4BD5BF5AE}"/>
              </c:ext>
            </c:extLst>
          </c:dPt>
          <c:dPt>
            <c:idx val="1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9-F1C8-4AF9-B765-9EA4BD5BF5AE}"/>
              </c:ext>
            </c:extLst>
          </c:dPt>
          <c:dPt>
            <c:idx val="2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B-F1C8-4AF9-B765-9EA4BD5BF5AE}"/>
              </c:ext>
            </c:extLst>
          </c:dPt>
          <c:dPt>
            <c:idx val="2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D-F1C8-4AF9-B765-9EA4BD5BF5AE}"/>
              </c:ext>
            </c:extLst>
          </c:dPt>
          <c:dPt>
            <c:idx val="2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F-F1C8-4AF9-B765-9EA4BD5BF5AE}"/>
              </c:ext>
            </c:extLst>
          </c:dPt>
          <c:dPt>
            <c:idx val="2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1-F1C8-4AF9-B765-9EA4BD5BF5AE}"/>
              </c:ext>
            </c:extLst>
          </c:dPt>
          <c:dPt>
            <c:idx val="2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3-F1C8-4AF9-B765-9EA4BD5BF5AE}"/>
              </c:ext>
            </c:extLst>
          </c:dPt>
          <c:dPt>
            <c:idx val="2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5-F1C8-4AF9-B765-9EA4BD5BF5AE}"/>
              </c:ext>
            </c:extLst>
          </c:dPt>
          <c:dPt>
            <c:idx val="2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7-F1C8-4AF9-B765-9EA4BD5BF5AE}"/>
              </c:ext>
            </c:extLst>
          </c:dPt>
          <c:dPt>
            <c:idx val="2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9-F1C8-4AF9-B765-9EA4BD5BF5AE}"/>
              </c:ext>
            </c:extLst>
          </c:dPt>
          <c:dPt>
            <c:idx val="2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B-F1C8-4AF9-B765-9EA4BD5BF5AE}"/>
              </c:ext>
            </c:extLst>
          </c:dPt>
          <c:dPt>
            <c:idx val="2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D-F1C8-4AF9-B765-9EA4BD5BF5AE}"/>
              </c:ext>
            </c:extLst>
          </c:dPt>
          <c:dPt>
            <c:idx val="3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F-F1C8-4AF9-B765-9EA4BD5BF5AE}"/>
              </c:ext>
            </c:extLst>
          </c:dPt>
          <c:dPt>
            <c:idx val="3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1-F1C8-4AF9-B765-9EA4BD5BF5AE}"/>
              </c:ext>
            </c:extLst>
          </c:dPt>
          <c:dPt>
            <c:idx val="3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3-F1C8-4AF9-B765-9EA4BD5BF5AE}"/>
              </c:ext>
            </c:extLst>
          </c:dPt>
          <c:dPt>
            <c:idx val="3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5-F1C8-4AF9-B765-9EA4BD5BF5AE}"/>
              </c:ext>
            </c:extLst>
          </c:dPt>
          <c:dPt>
            <c:idx val="3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7-F1C8-4AF9-B765-9EA4BD5BF5AE}"/>
              </c:ext>
            </c:extLst>
          </c:dPt>
          <c:dPt>
            <c:idx val="3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9-F1C8-4AF9-B765-9EA4BD5BF5AE}"/>
              </c:ext>
            </c:extLst>
          </c:dPt>
          <c:dPt>
            <c:idx val="3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B-F1C8-4AF9-B765-9EA4BD5BF5AE}"/>
              </c:ext>
            </c:extLst>
          </c:dPt>
          <c:dPt>
            <c:idx val="3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D-F1C8-4AF9-B765-9EA4BD5BF5AE}"/>
              </c:ext>
            </c:extLst>
          </c:dPt>
          <c:dPt>
            <c:idx val="3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F-F1C8-4AF9-B765-9EA4BD5BF5AE}"/>
              </c:ext>
            </c:extLst>
          </c:dPt>
          <c:dPt>
            <c:idx val="3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1-F1C8-4AF9-B765-9EA4BD5BF5AE}"/>
              </c:ext>
            </c:extLst>
          </c:dPt>
          <c:dPt>
            <c:idx val="4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3-F1C8-4AF9-B765-9EA4BD5BF5AE}"/>
              </c:ext>
            </c:extLst>
          </c:dPt>
          <c:dPt>
            <c:idx val="4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5-F1C8-4AF9-B765-9EA4BD5BF5AE}"/>
              </c:ext>
            </c:extLst>
          </c:dPt>
          <c:dPt>
            <c:idx val="4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7-F1C8-4AF9-B765-9EA4BD5BF5AE}"/>
              </c:ext>
            </c:extLst>
          </c:dPt>
          <c:dPt>
            <c:idx val="4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9-F1C8-4AF9-B765-9EA4BD5BF5AE}"/>
              </c:ext>
            </c:extLst>
          </c:dPt>
          <c:dPt>
            <c:idx val="4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B-F1C8-4AF9-B765-9EA4BD5BF5AE}"/>
              </c:ext>
            </c:extLst>
          </c:dPt>
          <c:dPt>
            <c:idx val="4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D-F1C8-4AF9-B765-9EA4BD5BF5AE}"/>
              </c:ext>
            </c:extLst>
          </c:dPt>
          <c:dPt>
            <c:idx val="4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F-F1C8-4AF9-B765-9EA4BD5BF5AE}"/>
              </c:ext>
            </c:extLst>
          </c:dPt>
          <c:dPt>
            <c:idx val="4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1-F1C8-4AF9-B765-9EA4BD5BF5AE}"/>
              </c:ext>
            </c:extLst>
          </c:dPt>
          <c:dPt>
            <c:idx val="4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3-F1C8-4AF9-B765-9EA4BD5BF5AE}"/>
              </c:ext>
            </c:extLst>
          </c:dPt>
          <c:dPt>
            <c:idx val="4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5-F1C8-4AF9-B765-9EA4BD5BF5AE}"/>
              </c:ext>
            </c:extLst>
          </c:dPt>
          <c:dPt>
            <c:idx val="5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7-F1C8-4AF9-B765-9EA4BD5BF5AE}"/>
              </c:ext>
            </c:extLst>
          </c:dPt>
          <c:dPt>
            <c:idx val="5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9-F1C8-4AF9-B765-9EA4BD5BF5AE}"/>
              </c:ext>
            </c:extLst>
          </c:dPt>
          <c:dPt>
            <c:idx val="5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B-F1C8-4AF9-B765-9EA4BD5BF5AE}"/>
              </c:ext>
            </c:extLst>
          </c:dPt>
          <c:dPt>
            <c:idx val="5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D-F1C8-4AF9-B765-9EA4BD5BF5AE}"/>
              </c:ext>
            </c:extLst>
          </c:dPt>
          <c:dPt>
            <c:idx val="5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F-F1C8-4AF9-B765-9EA4BD5BF5AE}"/>
              </c:ext>
            </c:extLst>
          </c:dPt>
          <c:dPt>
            <c:idx val="5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1-F1C8-4AF9-B765-9EA4BD5BF5AE}"/>
              </c:ext>
            </c:extLst>
          </c:dPt>
          <c:dPt>
            <c:idx val="5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3-F1C8-4AF9-B765-9EA4BD5BF5AE}"/>
              </c:ext>
            </c:extLst>
          </c:dPt>
          <c:dPt>
            <c:idx val="5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5-F1C8-4AF9-B765-9EA4BD5BF5AE}"/>
              </c:ext>
            </c:extLst>
          </c:dPt>
          <c:dPt>
            <c:idx val="5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7-F1C8-4AF9-B765-9EA4BD5BF5AE}"/>
              </c:ext>
            </c:extLst>
          </c:dPt>
          <c:dPt>
            <c:idx val="5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9-F1C8-4AF9-B765-9EA4BD5BF5AE}"/>
              </c:ext>
            </c:extLst>
          </c:dPt>
          <c:dPt>
            <c:idx val="6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B-F1C8-4AF9-B765-9EA4BD5BF5AE}"/>
              </c:ext>
            </c:extLst>
          </c:dPt>
          <c:dPt>
            <c:idx val="6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D-F1C8-4AF9-B765-9EA4BD5BF5AE}"/>
              </c:ext>
            </c:extLst>
          </c:dPt>
          <c:dPt>
            <c:idx val="6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F-F1C8-4AF9-B765-9EA4BD5BF5AE}"/>
              </c:ext>
            </c:extLst>
          </c:dPt>
          <c:dPt>
            <c:idx val="6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1-F1C8-4AF9-B765-9EA4BD5BF5AE}"/>
              </c:ext>
            </c:extLst>
          </c:dPt>
          <c:dPt>
            <c:idx val="6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3-F1C8-4AF9-B765-9EA4BD5BF5AE}"/>
              </c:ext>
            </c:extLst>
          </c:dPt>
          <c:dPt>
            <c:idx val="65"/>
            <c:invertIfNegative val="0"/>
            <c:bubble3D val="0"/>
            <c:spPr>
              <a:solidFill>
                <a:srgbClr val="99CCFF"/>
              </a:solidFill>
              <a:ln w="25400">
                <a:solidFill>
                  <a:srgbClr val="000000"/>
                </a:solidFill>
                <a:prstDash val="solid"/>
              </a:ln>
              <a:effectLst/>
            </c:spPr>
            <c:extLst>
              <c:ext xmlns:c16="http://schemas.microsoft.com/office/drawing/2014/chart" uri="{C3380CC4-5D6E-409C-BE32-E72D297353CC}">
                <c16:uniqueId val="{000001E5-F1C8-4AF9-B765-9EA4BD5BF5AE}"/>
              </c:ext>
            </c:extLst>
          </c:dPt>
          <c:dPt>
            <c:idx val="6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7-F1C8-4AF9-B765-9EA4BD5BF5AE}"/>
              </c:ext>
            </c:extLst>
          </c:dPt>
          <c:dPt>
            <c:idx val="6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9-F1C8-4AF9-B765-9EA4BD5BF5AE}"/>
              </c:ext>
            </c:extLst>
          </c:dPt>
          <c:dPt>
            <c:idx val="6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B-F1C8-4AF9-B765-9EA4BD5BF5AE}"/>
              </c:ext>
            </c:extLst>
          </c:dPt>
          <c:dPt>
            <c:idx val="6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D-F1C8-4AF9-B765-9EA4BD5BF5AE}"/>
              </c:ext>
            </c:extLst>
          </c:dPt>
          <c:dPt>
            <c:idx val="7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F-F1C8-4AF9-B765-9EA4BD5BF5AE}"/>
              </c:ext>
            </c:extLst>
          </c:dPt>
          <c:dPt>
            <c:idx val="7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1-F1C8-4AF9-B765-9EA4BD5BF5AE}"/>
              </c:ext>
            </c:extLst>
          </c:dPt>
          <c:dPt>
            <c:idx val="7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3-F1C8-4AF9-B765-9EA4BD5BF5AE}"/>
              </c:ext>
            </c:extLst>
          </c:dPt>
          <c:dPt>
            <c:idx val="7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5-F1C8-4AF9-B765-9EA4BD5BF5AE}"/>
              </c:ext>
            </c:extLst>
          </c:dPt>
          <c:dPt>
            <c:idx val="7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7-F1C8-4AF9-B765-9EA4BD5BF5AE}"/>
              </c:ext>
            </c:extLst>
          </c:dPt>
          <c:dPt>
            <c:idx val="7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9-F1C8-4AF9-B765-9EA4BD5BF5AE}"/>
              </c:ext>
            </c:extLst>
          </c:dPt>
          <c:dPt>
            <c:idx val="7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B-F1C8-4AF9-B765-9EA4BD5BF5AE}"/>
              </c:ext>
            </c:extLst>
          </c:dPt>
          <c:dPt>
            <c:idx val="7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D-F1C8-4AF9-B765-9EA4BD5BF5AE}"/>
              </c:ext>
            </c:extLst>
          </c:dPt>
          <c:dPt>
            <c:idx val="7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F-F1C8-4AF9-B765-9EA4BD5BF5AE}"/>
              </c:ext>
            </c:extLst>
          </c:dPt>
          <c:dPt>
            <c:idx val="7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1-F1C8-4AF9-B765-9EA4BD5BF5AE}"/>
              </c:ext>
            </c:extLst>
          </c:dPt>
          <c:dPt>
            <c:idx val="8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3-F1C8-4AF9-B765-9EA4BD5BF5AE}"/>
              </c:ext>
            </c:extLst>
          </c:dPt>
          <c:dPt>
            <c:idx val="8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5-F1C8-4AF9-B765-9EA4BD5BF5AE}"/>
              </c:ext>
            </c:extLst>
          </c:dPt>
          <c:dPt>
            <c:idx val="8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7-F1C8-4AF9-B765-9EA4BD5BF5AE}"/>
              </c:ext>
            </c:extLst>
          </c:dPt>
          <c:dPt>
            <c:idx val="8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9-F1C8-4AF9-B765-9EA4BD5BF5AE}"/>
              </c:ext>
            </c:extLst>
          </c:dPt>
          <c:dPt>
            <c:idx val="8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B-F1C8-4AF9-B765-9EA4BD5BF5AE}"/>
              </c:ext>
            </c:extLst>
          </c:dPt>
          <c:dPt>
            <c:idx val="8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D-F1C8-4AF9-B765-9EA4BD5BF5AE}"/>
              </c:ext>
            </c:extLst>
          </c:dPt>
          <c:dPt>
            <c:idx val="8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F-F1C8-4AF9-B765-9EA4BD5BF5AE}"/>
              </c:ext>
            </c:extLst>
          </c:dPt>
          <c:dPt>
            <c:idx val="8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1-F1C8-4AF9-B765-9EA4BD5BF5AE}"/>
              </c:ext>
            </c:extLst>
          </c:dPt>
          <c:cat>
            <c:strLit>
              <c:ptCount val="88"/>
              <c:pt idx="0">
                <c:v>Pornainen</c:v>
              </c:pt>
              <c:pt idx="1">
                <c:v>Nurmijärvi</c:v>
              </c:pt>
              <c:pt idx="2">
                <c:v>Rusko</c:v>
              </c:pt>
              <c:pt idx="3">
                <c:v>Mynämäki</c:v>
              </c:pt>
              <c:pt idx="4">
                <c:v>Masku</c:v>
              </c:pt>
              <c:pt idx="5">
                <c:v>Nousiainen</c:v>
              </c:pt>
              <c:pt idx="6">
                <c:v>Lieto</c:v>
              </c:pt>
              <c:pt idx="7">
                <c:v>Kemiönsaari</c:v>
              </c:pt>
              <c:pt idx="8">
                <c:v>Kirkkonummi</c:v>
              </c:pt>
              <c:pt idx="9">
                <c:v>Turku</c:v>
              </c:pt>
              <c:pt idx="10">
                <c:v>Aura</c:v>
              </c:pt>
              <c:pt idx="11">
                <c:v>Paimio</c:v>
              </c:pt>
              <c:pt idx="12">
                <c:v>Kaarina</c:v>
              </c:pt>
              <c:pt idx="13">
                <c:v>Vihti</c:v>
              </c:pt>
              <c:pt idx="14">
                <c:v>Sauvo</c:v>
              </c:pt>
              <c:pt idx="15">
                <c:v>Hämeenkyrö</c:v>
              </c:pt>
              <c:pt idx="16">
                <c:v>Savonlinna</c:v>
              </c:pt>
              <c:pt idx="17">
                <c:v>Janakkala</c:v>
              </c:pt>
              <c:pt idx="18">
                <c:v>Hollola</c:v>
              </c:pt>
              <c:pt idx="19">
                <c:v>Suomussalmi</c:v>
              </c:pt>
              <c:pt idx="20">
                <c:v>Espoo</c:v>
              </c:pt>
              <c:pt idx="21">
                <c:v>Nokia</c:v>
              </c:pt>
              <c:pt idx="22">
                <c:v>Hausjärvi</c:v>
              </c:pt>
              <c:pt idx="23">
                <c:v>Mäntsälä</c:v>
              </c:pt>
              <c:pt idx="24">
                <c:v>Raisio</c:v>
              </c:pt>
              <c:pt idx="25">
                <c:v>Tuusula</c:v>
              </c:pt>
              <c:pt idx="26">
                <c:v>Kuhmoinen</c:v>
              </c:pt>
              <c:pt idx="27">
                <c:v>Kangasala</c:v>
              </c:pt>
              <c:pt idx="28">
                <c:v>Parainen</c:v>
              </c:pt>
              <c:pt idx="29">
                <c:v>Kauniainen</c:v>
              </c:pt>
              <c:pt idx="30">
                <c:v>Orivesi</c:v>
              </c:pt>
              <c:pt idx="31">
                <c:v>Lempäälä</c:v>
              </c:pt>
              <c:pt idx="32">
                <c:v>Joensuu</c:v>
              </c:pt>
              <c:pt idx="33">
                <c:v>Lappeenranta</c:v>
              </c:pt>
              <c:pt idx="34">
                <c:v>Kerava</c:v>
              </c:pt>
              <c:pt idx="35">
                <c:v>Järvenpää</c:v>
              </c:pt>
              <c:pt idx="36">
                <c:v>Loviisa</c:v>
              </c:pt>
              <c:pt idx="37">
                <c:v>Uusikaupunki</c:v>
              </c:pt>
              <c:pt idx="38">
                <c:v>Laitila</c:v>
              </c:pt>
              <c:pt idx="39">
                <c:v>Imatra</c:v>
              </c:pt>
              <c:pt idx="40">
                <c:v>Jokioinen</c:v>
              </c:pt>
              <c:pt idx="41">
                <c:v>Punkalaidun</c:v>
              </c:pt>
              <c:pt idx="42">
                <c:v>Ylöjärvi</c:v>
              </c:pt>
              <c:pt idx="43">
                <c:v>Hämeenlinna</c:v>
              </c:pt>
              <c:pt idx="44">
                <c:v>Lapua</c:v>
              </c:pt>
              <c:pt idx="45">
                <c:v>Sastamala</c:v>
              </c:pt>
              <c:pt idx="46">
                <c:v>Ylivieska</c:v>
              </c:pt>
              <c:pt idx="47">
                <c:v>Lahti</c:v>
              </c:pt>
              <c:pt idx="48">
                <c:v>Lohja</c:v>
              </c:pt>
              <c:pt idx="49">
                <c:v>Somero</c:v>
              </c:pt>
              <c:pt idx="50">
                <c:v>Naantali</c:v>
              </c:pt>
              <c:pt idx="51">
                <c:v>Luumäki</c:v>
              </c:pt>
              <c:pt idx="52">
                <c:v>Kuopio</c:v>
              </c:pt>
              <c:pt idx="53">
                <c:v>Pirkkala</c:v>
              </c:pt>
              <c:pt idx="54">
                <c:v>Oulu</c:v>
              </c:pt>
              <c:pt idx="55">
                <c:v>Tampere</c:v>
              </c:pt>
              <c:pt idx="56">
                <c:v>Loimaa</c:v>
              </c:pt>
              <c:pt idx="57">
                <c:v>Ilmajoki</c:v>
              </c:pt>
              <c:pt idx="58">
                <c:v>Kokkola</c:v>
              </c:pt>
              <c:pt idx="59">
                <c:v>Jyväskylä</c:v>
              </c:pt>
              <c:pt idx="60">
                <c:v>Mikkeli</c:v>
              </c:pt>
              <c:pt idx="61">
                <c:v>Orimattila</c:v>
              </c:pt>
              <c:pt idx="62">
                <c:v>Vaasa</c:v>
              </c:pt>
              <c:pt idx="63">
                <c:v>Sipoo</c:v>
              </c:pt>
              <c:pt idx="64">
                <c:v>Iisalmi</c:v>
              </c:pt>
              <c:pt idx="65">
                <c:v>Rauma</c:v>
              </c:pt>
              <c:pt idx="66">
                <c:v>Kouvola</c:v>
              </c:pt>
              <c:pt idx="67">
                <c:v>Forssa</c:v>
              </c:pt>
              <c:pt idx="68">
                <c:v>Padasjoki</c:v>
              </c:pt>
              <c:pt idx="69">
                <c:v>Seinäjoki</c:v>
              </c:pt>
              <c:pt idx="70">
                <c:v>Hyvinkää</c:v>
              </c:pt>
              <c:pt idx="71">
                <c:v>Vantaa</c:v>
              </c:pt>
              <c:pt idx="72">
                <c:v>Äänekoski</c:v>
              </c:pt>
              <c:pt idx="73">
                <c:v>Kemi</c:v>
              </c:pt>
              <c:pt idx="74">
                <c:v>Ikaalinen</c:v>
              </c:pt>
              <c:pt idx="75">
                <c:v>Salo</c:v>
              </c:pt>
              <c:pt idx="76">
                <c:v>Oripää</c:v>
              </c:pt>
              <c:pt idx="77">
                <c:v>Hanko</c:v>
              </c:pt>
              <c:pt idx="78">
                <c:v>Helsinki</c:v>
              </c:pt>
              <c:pt idx="79">
                <c:v>Riihimäki</c:v>
              </c:pt>
              <c:pt idx="80">
                <c:v>Kotka</c:v>
              </c:pt>
              <c:pt idx="81">
                <c:v>Karkkila</c:v>
              </c:pt>
              <c:pt idx="82">
                <c:v>Suonenjoki</c:v>
              </c:pt>
              <c:pt idx="83">
                <c:v>Kajaani</c:v>
              </c:pt>
              <c:pt idx="84">
                <c:v>Iitti</c:v>
              </c:pt>
              <c:pt idx="85">
                <c:v>Hamina</c:v>
              </c:pt>
              <c:pt idx="86">
                <c:v>Ilomantsi</c:v>
              </c:pt>
              <c:pt idx="87">
                <c:v>Varkaus</c:v>
              </c:pt>
            </c:strLit>
          </c:cat>
          <c:val>
            <c:numLit>
              <c:formatCode>General</c:formatCode>
              <c:ptCount val="88"/>
              <c:pt idx="0">
                <c:v>1.518867164850235E-2</c:v>
              </c:pt>
              <c:pt idx="1">
                <c:v>1.4005398377776146E-2</c:v>
              </c:pt>
              <c:pt idx="2">
                <c:v>2.4908529594540596E-2</c:v>
              </c:pt>
              <c:pt idx="3">
                <c:v>6.6959564574062824E-3</c:v>
              </c:pt>
              <c:pt idx="4">
                <c:v>2.8715142980217934E-2</c:v>
              </c:pt>
              <c:pt idx="5">
                <c:v>1.3171352446079254E-2</c:v>
              </c:pt>
              <c:pt idx="6">
                <c:v>2.6526900008320808E-2</c:v>
              </c:pt>
              <c:pt idx="7">
                <c:v>1.2871100567281246E-2</c:v>
              </c:pt>
              <c:pt idx="8">
                <c:v>1.8071230500936508E-2</c:v>
              </c:pt>
              <c:pt idx="9">
                <c:v>9.6609471365809441E-3</c:v>
              </c:pt>
              <c:pt idx="10">
                <c:v>1.1086128652095795E-2</c:v>
              </c:pt>
              <c:pt idx="11">
                <c:v>6.5443199127912521E-3</c:v>
              </c:pt>
              <c:pt idx="12">
                <c:v>1.9160352647304535E-2</c:v>
              </c:pt>
              <c:pt idx="13">
                <c:v>1.2525185011327267E-2</c:v>
              </c:pt>
              <c:pt idx="14">
                <c:v>8.9103979989886284E-3</c:v>
              </c:pt>
              <c:pt idx="15">
                <c:v>9.5506990328431129E-3</c:v>
              </c:pt>
              <c:pt idx="16">
                <c:v>9.1453120112419128E-3</c:v>
              </c:pt>
              <c:pt idx="17">
                <c:v>1.0769565589725971E-2</c:v>
              </c:pt>
              <c:pt idx="18">
                <c:v>9.8058879375457764E-3</c:v>
              </c:pt>
              <c:pt idx="19">
                <c:v>5.8686602860689163E-3</c:v>
              </c:pt>
              <c:pt idx="20">
                <c:v>9.9315065890550613E-3</c:v>
              </c:pt>
              <c:pt idx="21">
                <c:v>2.4242930114269257E-2</c:v>
              </c:pt>
              <c:pt idx="22">
                <c:v>1.3469807803630829E-2</c:v>
              </c:pt>
              <c:pt idx="23">
                <c:v>1.2999429367482662E-2</c:v>
              </c:pt>
              <c:pt idx="24">
                <c:v>1.1759853921830654E-2</c:v>
              </c:pt>
              <c:pt idx="25">
                <c:v>2.3553889244794846E-2</c:v>
              </c:pt>
              <c:pt idx="26">
                <c:v>8.0039724707603455E-3</c:v>
              </c:pt>
              <c:pt idx="27">
                <c:v>1.6797119751572609E-2</c:v>
              </c:pt>
              <c:pt idx="28">
                <c:v>1.5941696241497993E-2</c:v>
              </c:pt>
              <c:pt idx="29">
                <c:v>1.406445074826479E-2</c:v>
              </c:pt>
              <c:pt idx="30">
                <c:v>9.7386017441749573E-3</c:v>
              </c:pt>
              <c:pt idx="31">
                <c:v>2.6495229452848434E-2</c:v>
              </c:pt>
              <c:pt idx="32">
                <c:v>6.6063413396477699E-3</c:v>
              </c:pt>
              <c:pt idx="33">
                <c:v>5.2246409468352795E-3</c:v>
              </c:pt>
              <c:pt idx="34">
                <c:v>1.3590875081717968E-2</c:v>
              </c:pt>
              <c:pt idx="35">
                <c:v>1.2313602492213249E-2</c:v>
              </c:pt>
              <c:pt idx="36">
                <c:v>1.7853390425443649E-2</c:v>
              </c:pt>
              <c:pt idx="37">
                <c:v>7.6381321996450424E-3</c:v>
              </c:pt>
              <c:pt idx="38">
                <c:v>5.3503457456827164E-3</c:v>
              </c:pt>
              <c:pt idx="39">
                <c:v>3.1258219387382269E-3</c:v>
              </c:pt>
              <c:pt idx="40">
                <c:v>7.2443932294845581E-3</c:v>
              </c:pt>
              <c:pt idx="41">
                <c:v>1.8982088658958673E-3</c:v>
              </c:pt>
              <c:pt idx="42">
                <c:v>2.2176327183842659E-2</c:v>
              </c:pt>
              <c:pt idx="43">
                <c:v>9.3767000362277031E-3</c:v>
              </c:pt>
              <c:pt idx="44">
                <c:v>1.6655061393976212E-2</c:v>
              </c:pt>
              <c:pt idx="45">
                <c:v>1.3989059254527092E-2</c:v>
              </c:pt>
              <c:pt idx="46">
                <c:v>1.4551387168467045E-2</c:v>
              </c:pt>
              <c:pt idx="47">
                <c:v>6.0402229428291321E-3</c:v>
              </c:pt>
              <c:pt idx="48">
                <c:v>1.0590401478111744E-2</c:v>
              </c:pt>
              <c:pt idx="49">
                <c:v>3.9279297925531864E-3</c:v>
              </c:pt>
              <c:pt idx="50">
                <c:v>1.6726698726415634E-2</c:v>
              </c:pt>
              <c:pt idx="51">
                <c:v>6.6795232705771923E-3</c:v>
              </c:pt>
              <c:pt idx="52">
                <c:v>9.1095771640539169E-3</c:v>
              </c:pt>
              <c:pt idx="53">
                <c:v>5.0259333103895187E-2</c:v>
              </c:pt>
              <c:pt idx="54">
                <c:v>7.3069292120635509E-3</c:v>
              </c:pt>
              <c:pt idx="55">
                <c:v>9.6215307712554932E-3</c:v>
              </c:pt>
              <c:pt idx="56">
                <c:v>7.975362241268158E-3</c:v>
              </c:pt>
              <c:pt idx="57">
                <c:v>1.746748760342598E-2</c:v>
              </c:pt>
              <c:pt idx="58">
                <c:v>1.6133822500705719E-2</c:v>
              </c:pt>
              <c:pt idx="59">
                <c:v>9.2770736664533615E-3</c:v>
              </c:pt>
              <c:pt idx="60">
                <c:v>1.2100488878786564E-2</c:v>
              </c:pt>
              <c:pt idx="61">
                <c:v>2.4299550801515579E-2</c:v>
              </c:pt>
              <c:pt idx="62">
                <c:v>1.1220313608646393E-2</c:v>
              </c:pt>
              <c:pt idx="63">
                <c:v>5.1051866263151169E-2</c:v>
              </c:pt>
              <c:pt idx="64">
                <c:v>1.0405042208731174E-2</c:v>
              </c:pt>
              <c:pt idx="65">
                <c:v>6.4473813399672508E-3</c:v>
              </c:pt>
              <c:pt idx="66">
                <c:v>8.7353549897670746E-3</c:v>
              </c:pt>
              <c:pt idx="67">
                <c:v>8.0422013998031616E-3</c:v>
              </c:pt>
              <c:pt idx="68">
                <c:v>4.3602907098829746E-3</c:v>
              </c:pt>
              <c:pt idx="69">
                <c:v>7.8320344910025597E-3</c:v>
              </c:pt>
              <c:pt idx="70">
                <c:v>6.8405861966311932E-3</c:v>
              </c:pt>
              <c:pt idx="71">
                <c:v>7.707968819886446E-3</c:v>
              </c:pt>
              <c:pt idx="72">
                <c:v>7.3160291649401188E-3</c:v>
              </c:pt>
              <c:pt idx="73">
                <c:v>6.3474485650658607E-3</c:v>
              </c:pt>
              <c:pt idx="74">
                <c:v>7.4640992097556591E-3</c:v>
              </c:pt>
              <c:pt idx="75">
                <c:v>1.4090985059738159E-2</c:v>
              </c:pt>
              <c:pt idx="76">
                <c:v>7.0500066503882408E-3</c:v>
              </c:pt>
              <c:pt idx="77">
                <c:v>1.644541509449482E-2</c:v>
              </c:pt>
              <c:pt idx="78">
                <c:v>4.1385372169315815E-3</c:v>
              </c:pt>
              <c:pt idx="79">
                <c:v>4.7427243553102016E-3</c:v>
              </c:pt>
              <c:pt idx="80">
                <c:v>1.0030161589384079E-2</c:v>
              </c:pt>
              <c:pt idx="81">
                <c:v>9.5657259225845337E-3</c:v>
              </c:pt>
              <c:pt idx="82">
                <c:v>3.5298052243888378E-3</c:v>
              </c:pt>
              <c:pt idx="83">
                <c:v>1.0780062526464462E-2</c:v>
              </c:pt>
              <c:pt idx="84">
                <c:v>1.278306171298027E-2</c:v>
              </c:pt>
              <c:pt idx="85">
                <c:v>2.7363570407032967E-2</c:v>
              </c:pt>
              <c:pt idx="86">
                <c:v>7.6752654276788235E-3</c:v>
              </c:pt>
              <c:pt idx="87">
                <c:v>5.0829118117690086E-3</c:v>
              </c:pt>
            </c:numLit>
          </c:val>
          <c:extLst>
            <c:ext xmlns:c16="http://schemas.microsoft.com/office/drawing/2014/chart" uri="{C3380CC4-5D6E-409C-BE32-E72D297353CC}">
              <c16:uniqueId val="{00000212-F1C8-4AF9-B765-9EA4BD5BF5AE}"/>
            </c:ext>
          </c:extLst>
        </c:ser>
        <c:ser>
          <c:idx val="3"/>
          <c:order val="3"/>
          <c:tx>
            <c:v>Kaukolämpö</c:v>
          </c:tx>
          <c:spPr>
            <a:solidFill>
              <a:srgbClr val="99FFFF"/>
            </a:solidFill>
          </c:spPr>
          <c:invertIfNegative val="0"/>
          <c:dPt>
            <c:idx val="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4-F1C8-4AF9-B765-9EA4BD5BF5AE}"/>
              </c:ext>
            </c:extLst>
          </c:dPt>
          <c:dPt>
            <c:idx val="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6-F1C8-4AF9-B765-9EA4BD5BF5AE}"/>
              </c:ext>
            </c:extLst>
          </c:dPt>
          <c:dPt>
            <c:idx val="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8-F1C8-4AF9-B765-9EA4BD5BF5AE}"/>
              </c:ext>
            </c:extLst>
          </c:dPt>
          <c:dPt>
            <c:idx val="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A-F1C8-4AF9-B765-9EA4BD5BF5AE}"/>
              </c:ext>
            </c:extLst>
          </c:dPt>
          <c:dPt>
            <c:idx val="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C-F1C8-4AF9-B765-9EA4BD5BF5AE}"/>
              </c:ext>
            </c:extLst>
          </c:dPt>
          <c:dPt>
            <c:idx val="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E-F1C8-4AF9-B765-9EA4BD5BF5AE}"/>
              </c:ext>
            </c:extLst>
          </c:dPt>
          <c:dPt>
            <c:idx val="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0-F1C8-4AF9-B765-9EA4BD5BF5AE}"/>
              </c:ext>
            </c:extLst>
          </c:dPt>
          <c:dPt>
            <c:idx val="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2-F1C8-4AF9-B765-9EA4BD5BF5AE}"/>
              </c:ext>
            </c:extLst>
          </c:dPt>
          <c:dPt>
            <c:idx val="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4-F1C8-4AF9-B765-9EA4BD5BF5AE}"/>
              </c:ext>
            </c:extLst>
          </c:dPt>
          <c:dPt>
            <c:idx val="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6-F1C8-4AF9-B765-9EA4BD5BF5AE}"/>
              </c:ext>
            </c:extLst>
          </c:dPt>
          <c:dPt>
            <c:idx val="1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8-F1C8-4AF9-B765-9EA4BD5BF5AE}"/>
              </c:ext>
            </c:extLst>
          </c:dPt>
          <c:dPt>
            <c:idx val="1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A-F1C8-4AF9-B765-9EA4BD5BF5AE}"/>
              </c:ext>
            </c:extLst>
          </c:dPt>
          <c:dPt>
            <c:idx val="1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C-F1C8-4AF9-B765-9EA4BD5BF5AE}"/>
              </c:ext>
            </c:extLst>
          </c:dPt>
          <c:dPt>
            <c:idx val="1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E-F1C8-4AF9-B765-9EA4BD5BF5AE}"/>
              </c:ext>
            </c:extLst>
          </c:dPt>
          <c:dPt>
            <c:idx val="1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0-F1C8-4AF9-B765-9EA4BD5BF5AE}"/>
              </c:ext>
            </c:extLst>
          </c:dPt>
          <c:dPt>
            <c:idx val="1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2-F1C8-4AF9-B765-9EA4BD5BF5AE}"/>
              </c:ext>
            </c:extLst>
          </c:dPt>
          <c:dPt>
            <c:idx val="1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4-F1C8-4AF9-B765-9EA4BD5BF5AE}"/>
              </c:ext>
            </c:extLst>
          </c:dPt>
          <c:dPt>
            <c:idx val="1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6-F1C8-4AF9-B765-9EA4BD5BF5AE}"/>
              </c:ext>
            </c:extLst>
          </c:dPt>
          <c:dPt>
            <c:idx val="1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8-F1C8-4AF9-B765-9EA4BD5BF5AE}"/>
              </c:ext>
            </c:extLst>
          </c:dPt>
          <c:dPt>
            <c:idx val="1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A-F1C8-4AF9-B765-9EA4BD5BF5AE}"/>
              </c:ext>
            </c:extLst>
          </c:dPt>
          <c:dPt>
            <c:idx val="2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C-F1C8-4AF9-B765-9EA4BD5BF5AE}"/>
              </c:ext>
            </c:extLst>
          </c:dPt>
          <c:dPt>
            <c:idx val="2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E-F1C8-4AF9-B765-9EA4BD5BF5AE}"/>
              </c:ext>
            </c:extLst>
          </c:dPt>
          <c:dPt>
            <c:idx val="2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0-F1C8-4AF9-B765-9EA4BD5BF5AE}"/>
              </c:ext>
            </c:extLst>
          </c:dPt>
          <c:dPt>
            <c:idx val="2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2-F1C8-4AF9-B765-9EA4BD5BF5AE}"/>
              </c:ext>
            </c:extLst>
          </c:dPt>
          <c:dPt>
            <c:idx val="2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4-F1C8-4AF9-B765-9EA4BD5BF5AE}"/>
              </c:ext>
            </c:extLst>
          </c:dPt>
          <c:dPt>
            <c:idx val="2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6-F1C8-4AF9-B765-9EA4BD5BF5AE}"/>
              </c:ext>
            </c:extLst>
          </c:dPt>
          <c:dPt>
            <c:idx val="2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8-F1C8-4AF9-B765-9EA4BD5BF5AE}"/>
              </c:ext>
            </c:extLst>
          </c:dPt>
          <c:dPt>
            <c:idx val="2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A-F1C8-4AF9-B765-9EA4BD5BF5AE}"/>
              </c:ext>
            </c:extLst>
          </c:dPt>
          <c:dPt>
            <c:idx val="2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C-F1C8-4AF9-B765-9EA4BD5BF5AE}"/>
              </c:ext>
            </c:extLst>
          </c:dPt>
          <c:dPt>
            <c:idx val="2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E-F1C8-4AF9-B765-9EA4BD5BF5AE}"/>
              </c:ext>
            </c:extLst>
          </c:dPt>
          <c:dPt>
            <c:idx val="3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0-F1C8-4AF9-B765-9EA4BD5BF5AE}"/>
              </c:ext>
            </c:extLst>
          </c:dPt>
          <c:dPt>
            <c:idx val="3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2-F1C8-4AF9-B765-9EA4BD5BF5AE}"/>
              </c:ext>
            </c:extLst>
          </c:dPt>
          <c:dPt>
            <c:idx val="3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4-F1C8-4AF9-B765-9EA4BD5BF5AE}"/>
              </c:ext>
            </c:extLst>
          </c:dPt>
          <c:dPt>
            <c:idx val="3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6-F1C8-4AF9-B765-9EA4BD5BF5AE}"/>
              </c:ext>
            </c:extLst>
          </c:dPt>
          <c:dPt>
            <c:idx val="3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8-F1C8-4AF9-B765-9EA4BD5BF5AE}"/>
              </c:ext>
            </c:extLst>
          </c:dPt>
          <c:dPt>
            <c:idx val="3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A-F1C8-4AF9-B765-9EA4BD5BF5AE}"/>
              </c:ext>
            </c:extLst>
          </c:dPt>
          <c:dPt>
            <c:idx val="3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C-F1C8-4AF9-B765-9EA4BD5BF5AE}"/>
              </c:ext>
            </c:extLst>
          </c:dPt>
          <c:dPt>
            <c:idx val="3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E-F1C8-4AF9-B765-9EA4BD5BF5AE}"/>
              </c:ext>
            </c:extLst>
          </c:dPt>
          <c:dPt>
            <c:idx val="3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0-F1C8-4AF9-B765-9EA4BD5BF5AE}"/>
              </c:ext>
            </c:extLst>
          </c:dPt>
          <c:dPt>
            <c:idx val="3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2-F1C8-4AF9-B765-9EA4BD5BF5AE}"/>
              </c:ext>
            </c:extLst>
          </c:dPt>
          <c:dPt>
            <c:idx val="4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4-F1C8-4AF9-B765-9EA4BD5BF5AE}"/>
              </c:ext>
            </c:extLst>
          </c:dPt>
          <c:dPt>
            <c:idx val="4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6-F1C8-4AF9-B765-9EA4BD5BF5AE}"/>
              </c:ext>
            </c:extLst>
          </c:dPt>
          <c:dPt>
            <c:idx val="4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8-F1C8-4AF9-B765-9EA4BD5BF5AE}"/>
              </c:ext>
            </c:extLst>
          </c:dPt>
          <c:dPt>
            <c:idx val="4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A-F1C8-4AF9-B765-9EA4BD5BF5AE}"/>
              </c:ext>
            </c:extLst>
          </c:dPt>
          <c:dPt>
            <c:idx val="4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C-F1C8-4AF9-B765-9EA4BD5BF5AE}"/>
              </c:ext>
            </c:extLst>
          </c:dPt>
          <c:dPt>
            <c:idx val="4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E-F1C8-4AF9-B765-9EA4BD5BF5AE}"/>
              </c:ext>
            </c:extLst>
          </c:dPt>
          <c:dPt>
            <c:idx val="4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0-F1C8-4AF9-B765-9EA4BD5BF5AE}"/>
              </c:ext>
            </c:extLst>
          </c:dPt>
          <c:dPt>
            <c:idx val="4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2-F1C8-4AF9-B765-9EA4BD5BF5AE}"/>
              </c:ext>
            </c:extLst>
          </c:dPt>
          <c:dPt>
            <c:idx val="4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4-F1C8-4AF9-B765-9EA4BD5BF5AE}"/>
              </c:ext>
            </c:extLst>
          </c:dPt>
          <c:dPt>
            <c:idx val="4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6-F1C8-4AF9-B765-9EA4BD5BF5AE}"/>
              </c:ext>
            </c:extLst>
          </c:dPt>
          <c:dPt>
            <c:idx val="5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8-F1C8-4AF9-B765-9EA4BD5BF5AE}"/>
              </c:ext>
            </c:extLst>
          </c:dPt>
          <c:dPt>
            <c:idx val="5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A-F1C8-4AF9-B765-9EA4BD5BF5AE}"/>
              </c:ext>
            </c:extLst>
          </c:dPt>
          <c:dPt>
            <c:idx val="5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C-F1C8-4AF9-B765-9EA4BD5BF5AE}"/>
              </c:ext>
            </c:extLst>
          </c:dPt>
          <c:dPt>
            <c:idx val="5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E-F1C8-4AF9-B765-9EA4BD5BF5AE}"/>
              </c:ext>
            </c:extLst>
          </c:dPt>
          <c:dPt>
            <c:idx val="5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0-F1C8-4AF9-B765-9EA4BD5BF5AE}"/>
              </c:ext>
            </c:extLst>
          </c:dPt>
          <c:dPt>
            <c:idx val="5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2-F1C8-4AF9-B765-9EA4BD5BF5AE}"/>
              </c:ext>
            </c:extLst>
          </c:dPt>
          <c:dPt>
            <c:idx val="5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4-F1C8-4AF9-B765-9EA4BD5BF5AE}"/>
              </c:ext>
            </c:extLst>
          </c:dPt>
          <c:dPt>
            <c:idx val="5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6-F1C8-4AF9-B765-9EA4BD5BF5AE}"/>
              </c:ext>
            </c:extLst>
          </c:dPt>
          <c:dPt>
            <c:idx val="5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8-F1C8-4AF9-B765-9EA4BD5BF5AE}"/>
              </c:ext>
            </c:extLst>
          </c:dPt>
          <c:dPt>
            <c:idx val="5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A-F1C8-4AF9-B765-9EA4BD5BF5AE}"/>
              </c:ext>
            </c:extLst>
          </c:dPt>
          <c:dPt>
            <c:idx val="6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C-F1C8-4AF9-B765-9EA4BD5BF5AE}"/>
              </c:ext>
            </c:extLst>
          </c:dPt>
          <c:dPt>
            <c:idx val="6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E-F1C8-4AF9-B765-9EA4BD5BF5AE}"/>
              </c:ext>
            </c:extLst>
          </c:dPt>
          <c:dPt>
            <c:idx val="6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0-F1C8-4AF9-B765-9EA4BD5BF5AE}"/>
              </c:ext>
            </c:extLst>
          </c:dPt>
          <c:dPt>
            <c:idx val="6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2-F1C8-4AF9-B765-9EA4BD5BF5AE}"/>
              </c:ext>
            </c:extLst>
          </c:dPt>
          <c:dPt>
            <c:idx val="6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4-F1C8-4AF9-B765-9EA4BD5BF5AE}"/>
              </c:ext>
            </c:extLst>
          </c:dPt>
          <c:dPt>
            <c:idx val="65"/>
            <c:invertIfNegative val="0"/>
            <c:bubble3D val="0"/>
            <c:spPr>
              <a:solidFill>
                <a:srgbClr val="99FFFF"/>
              </a:solidFill>
              <a:ln w="25400">
                <a:solidFill>
                  <a:srgbClr val="000000"/>
                </a:solidFill>
                <a:prstDash val="solid"/>
              </a:ln>
              <a:effectLst/>
            </c:spPr>
            <c:extLst>
              <c:ext xmlns:c16="http://schemas.microsoft.com/office/drawing/2014/chart" uri="{C3380CC4-5D6E-409C-BE32-E72D297353CC}">
                <c16:uniqueId val="{00000296-F1C8-4AF9-B765-9EA4BD5BF5AE}"/>
              </c:ext>
            </c:extLst>
          </c:dPt>
          <c:dPt>
            <c:idx val="6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8-F1C8-4AF9-B765-9EA4BD5BF5AE}"/>
              </c:ext>
            </c:extLst>
          </c:dPt>
          <c:dPt>
            <c:idx val="6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A-F1C8-4AF9-B765-9EA4BD5BF5AE}"/>
              </c:ext>
            </c:extLst>
          </c:dPt>
          <c:dPt>
            <c:idx val="6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C-F1C8-4AF9-B765-9EA4BD5BF5AE}"/>
              </c:ext>
            </c:extLst>
          </c:dPt>
          <c:dPt>
            <c:idx val="6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E-F1C8-4AF9-B765-9EA4BD5BF5AE}"/>
              </c:ext>
            </c:extLst>
          </c:dPt>
          <c:dPt>
            <c:idx val="7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0-F1C8-4AF9-B765-9EA4BD5BF5AE}"/>
              </c:ext>
            </c:extLst>
          </c:dPt>
          <c:dPt>
            <c:idx val="7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2-F1C8-4AF9-B765-9EA4BD5BF5AE}"/>
              </c:ext>
            </c:extLst>
          </c:dPt>
          <c:dPt>
            <c:idx val="7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4-F1C8-4AF9-B765-9EA4BD5BF5AE}"/>
              </c:ext>
            </c:extLst>
          </c:dPt>
          <c:dPt>
            <c:idx val="7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6-F1C8-4AF9-B765-9EA4BD5BF5AE}"/>
              </c:ext>
            </c:extLst>
          </c:dPt>
          <c:dPt>
            <c:idx val="7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8-F1C8-4AF9-B765-9EA4BD5BF5AE}"/>
              </c:ext>
            </c:extLst>
          </c:dPt>
          <c:dPt>
            <c:idx val="7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A-F1C8-4AF9-B765-9EA4BD5BF5AE}"/>
              </c:ext>
            </c:extLst>
          </c:dPt>
          <c:dPt>
            <c:idx val="7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C-F1C8-4AF9-B765-9EA4BD5BF5AE}"/>
              </c:ext>
            </c:extLst>
          </c:dPt>
          <c:dPt>
            <c:idx val="7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E-F1C8-4AF9-B765-9EA4BD5BF5AE}"/>
              </c:ext>
            </c:extLst>
          </c:dPt>
          <c:dPt>
            <c:idx val="7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0-F1C8-4AF9-B765-9EA4BD5BF5AE}"/>
              </c:ext>
            </c:extLst>
          </c:dPt>
          <c:dPt>
            <c:idx val="7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2-F1C8-4AF9-B765-9EA4BD5BF5AE}"/>
              </c:ext>
            </c:extLst>
          </c:dPt>
          <c:dPt>
            <c:idx val="8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4-F1C8-4AF9-B765-9EA4BD5BF5AE}"/>
              </c:ext>
            </c:extLst>
          </c:dPt>
          <c:dPt>
            <c:idx val="8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6-F1C8-4AF9-B765-9EA4BD5BF5AE}"/>
              </c:ext>
            </c:extLst>
          </c:dPt>
          <c:dPt>
            <c:idx val="8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8-F1C8-4AF9-B765-9EA4BD5BF5AE}"/>
              </c:ext>
            </c:extLst>
          </c:dPt>
          <c:dPt>
            <c:idx val="8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A-F1C8-4AF9-B765-9EA4BD5BF5AE}"/>
              </c:ext>
            </c:extLst>
          </c:dPt>
          <c:dPt>
            <c:idx val="8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C-F1C8-4AF9-B765-9EA4BD5BF5AE}"/>
              </c:ext>
            </c:extLst>
          </c:dPt>
          <c:dPt>
            <c:idx val="8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E-F1C8-4AF9-B765-9EA4BD5BF5AE}"/>
              </c:ext>
            </c:extLst>
          </c:dPt>
          <c:dPt>
            <c:idx val="8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0-F1C8-4AF9-B765-9EA4BD5BF5AE}"/>
              </c:ext>
            </c:extLst>
          </c:dPt>
          <c:dPt>
            <c:idx val="8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2-F1C8-4AF9-B765-9EA4BD5BF5AE}"/>
              </c:ext>
            </c:extLst>
          </c:dPt>
          <c:cat>
            <c:strLit>
              <c:ptCount val="88"/>
              <c:pt idx="0">
                <c:v>Pornainen</c:v>
              </c:pt>
              <c:pt idx="1">
                <c:v>Nurmijärvi</c:v>
              </c:pt>
              <c:pt idx="2">
                <c:v>Rusko</c:v>
              </c:pt>
              <c:pt idx="3">
                <c:v>Mynämäki</c:v>
              </c:pt>
              <c:pt idx="4">
                <c:v>Masku</c:v>
              </c:pt>
              <c:pt idx="5">
                <c:v>Nousiainen</c:v>
              </c:pt>
              <c:pt idx="6">
                <c:v>Lieto</c:v>
              </c:pt>
              <c:pt idx="7">
                <c:v>Kemiönsaari</c:v>
              </c:pt>
              <c:pt idx="8">
                <c:v>Kirkkonummi</c:v>
              </c:pt>
              <c:pt idx="9">
                <c:v>Turku</c:v>
              </c:pt>
              <c:pt idx="10">
                <c:v>Aura</c:v>
              </c:pt>
              <c:pt idx="11">
                <c:v>Paimio</c:v>
              </c:pt>
              <c:pt idx="12">
                <c:v>Kaarina</c:v>
              </c:pt>
              <c:pt idx="13">
                <c:v>Vihti</c:v>
              </c:pt>
              <c:pt idx="14">
                <c:v>Sauvo</c:v>
              </c:pt>
              <c:pt idx="15">
                <c:v>Hämeenkyrö</c:v>
              </c:pt>
              <c:pt idx="16">
                <c:v>Savonlinna</c:v>
              </c:pt>
              <c:pt idx="17">
                <c:v>Janakkala</c:v>
              </c:pt>
              <c:pt idx="18">
                <c:v>Hollola</c:v>
              </c:pt>
              <c:pt idx="19">
                <c:v>Suomussalmi</c:v>
              </c:pt>
              <c:pt idx="20">
                <c:v>Espoo</c:v>
              </c:pt>
              <c:pt idx="21">
                <c:v>Nokia</c:v>
              </c:pt>
              <c:pt idx="22">
                <c:v>Hausjärvi</c:v>
              </c:pt>
              <c:pt idx="23">
                <c:v>Mäntsälä</c:v>
              </c:pt>
              <c:pt idx="24">
                <c:v>Raisio</c:v>
              </c:pt>
              <c:pt idx="25">
                <c:v>Tuusula</c:v>
              </c:pt>
              <c:pt idx="26">
                <c:v>Kuhmoinen</c:v>
              </c:pt>
              <c:pt idx="27">
                <c:v>Kangasala</c:v>
              </c:pt>
              <c:pt idx="28">
                <c:v>Parainen</c:v>
              </c:pt>
              <c:pt idx="29">
                <c:v>Kauniainen</c:v>
              </c:pt>
              <c:pt idx="30">
                <c:v>Orivesi</c:v>
              </c:pt>
              <c:pt idx="31">
                <c:v>Lempäälä</c:v>
              </c:pt>
              <c:pt idx="32">
                <c:v>Joensuu</c:v>
              </c:pt>
              <c:pt idx="33">
                <c:v>Lappeenranta</c:v>
              </c:pt>
              <c:pt idx="34">
                <c:v>Kerava</c:v>
              </c:pt>
              <c:pt idx="35">
                <c:v>Järvenpää</c:v>
              </c:pt>
              <c:pt idx="36">
                <c:v>Loviisa</c:v>
              </c:pt>
              <c:pt idx="37">
                <c:v>Uusikaupunki</c:v>
              </c:pt>
              <c:pt idx="38">
                <c:v>Laitila</c:v>
              </c:pt>
              <c:pt idx="39">
                <c:v>Imatra</c:v>
              </c:pt>
              <c:pt idx="40">
                <c:v>Jokioinen</c:v>
              </c:pt>
              <c:pt idx="41">
                <c:v>Punkalaidun</c:v>
              </c:pt>
              <c:pt idx="42">
                <c:v>Ylöjärvi</c:v>
              </c:pt>
              <c:pt idx="43">
                <c:v>Hämeenlinna</c:v>
              </c:pt>
              <c:pt idx="44">
                <c:v>Lapua</c:v>
              </c:pt>
              <c:pt idx="45">
                <c:v>Sastamala</c:v>
              </c:pt>
              <c:pt idx="46">
                <c:v>Ylivieska</c:v>
              </c:pt>
              <c:pt idx="47">
                <c:v>Lahti</c:v>
              </c:pt>
              <c:pt idx="48">
                <c:v>Lohja</c:v>
              </c:pt>
              <c:pt idx="49">
                <c:v>Somero</c:v>
              </c:pt>
              <c:pt idx="50">
                <c:v>Naantali</c:v>
              </c:pt>
              <c:pt idx="51">
                <c:v>Luumäki</c:v>
              </c:pt>
              <c:pt idx="52">
                <c:v>Kuopio</c:v>
              </c:pt>
              <c:pt idx="53">
                <c:v>Pirkkala</c:v>
              </c:pt>
              <c:pt idx="54">
                <c:v>Oulu</c:v>
              </c:pt>
              <c:pt idx="55">
                <c:v>Tampere</c:v>
              </c:pt>
              <c:pt idx="56">
                <c:v>Loimaa</c:v>
              </c:pt>
              <c:pt idx="57">
                <c:v>Ilmajoki</c:v>
              </c:pt>
              <c:pt idx="58">
                <c:v>Kokkola</c:v>
              </c:pt>
              <c:pt idx="59">
                <c:v>Jyväskylä</c:v>
              </c:pt>
              <c:pt idx="60">
                <c:v>Mikkeli</c:v>
              </c:pt>
              <c:pt idx="61">
                <c:v>Orimattila</c:v>
              </c:pt>
              <c:pt idx="62">
                <c:v>Vaasa</c:v>
              </c:pt>
              <c:pt idx="63">
                <c:v>Sipoo</c:v>
              </c:pt>
              <c:pt idx="64">
                <c:v>Iisalmi</c:v>
              </c:pt>
              <c:pt idx="65">
                <c:v>Rauma</c:v>
              </c:pt>
              <c:pt idx="66">
                <c:v>Kouvola</c:v>
              </c:pt>
              <c:pt idx="67">
                <c:v>Forssa</c:v>
              </c:pt>
              <c:pt idx="68">
                <c:v>Padasjoki</c:v>
              </c:pt>
              <c:pt idx="69">
                <c:v>Seinäjoki</c:v>
              </c:pt>
              <c:pt idx="70">
                <c:v>Hyvinkää</c:v>
              </c:pt>
              <c:pt idx="71">
                <c:v>Vantaa</c:v>
              </c:pt>
              <c:pt idx="72">
                <c:v>Äänekoski</c:v>
              </c:pt>
              <c:pt idx="73">
                <c:v>Kemi</c:v>
              </c:pt>
              <c:pt idx="74">
                <c:v>Ikaalinen</c:v>
              </c:pt>
              <c:pt idx="75">
                <c:v>Salo</c:v>
              </c:pt>
              <c:pt idx="76">
                <c:v>Oripää</c:v>
              </c:pt>
              <c:pt idx="77">
                <c:v>Hanko</c:v>
              </c:pt>
              <c:pt idx="78">
                <c:v>Helsinki</c:v>
              </c:pt>
              <c:pt idx="79">
                <c:v>Riihimäki</c:v>
              </c:pt>
              <c:pt idx="80">
                <c:v>Kotka</c:v>
              </c:pt>
              <c:pt idx="81">
                <c:v>Karkkila</c:v>
              </c:pt>
              <c:pt idx="82">
                <c:v>Suonenjoki</c:v>
              </c:pt>
              <c:pt idx="83">
                <c:v>Kajaani</c:v>
              </c:pt>
              <c:pt idx="84">
                <c:v>Iitti</c:v>
              </c:pt>
              <c:pt idx="85">
                <c:v>Hamina</c:v>
              </c:pt>
              <c:pt idx="86">
                <c:v>Ilomantsi</c:v>
              </c:pt>
              <c:pt idx="87">
                <c:v>Varkaus</c:v>
              </c:pt>
            </c:strLit>
          </c:cat>
          <c:val>
            <c:numLit>
              <c:formatCode>General</c:formatCode>
              <c:ptCount val="88"/>
              <c:pt idx="0">
                <c:v>1.1302720755338669E-2</c:v>
              </c:pt>
              <c:pt idx="1">
                <c:v>3.1829018145799637E-2</c:v>
              </c:pt>
              <c:pt idx="2">
                <c:v>3.767428221181035E-3</c:v>
              </c:pt>
              <c:pt idx="3">
                <c:v>1.0724938474595547E-2</c:v>
              </c:pt>
              <c:pt idx="4">
                <c:v>3.5716821439564228E-3</c:v>
              </c:pt>
              <c:pt idx="5">
                <c:v>1.6921840608119965E-2</c:v>
              </c:pt>
              <c:pt idx="6">
                <c:v>0.10517766326665878</c:v>
              </c:pt>
              <c:pt idx="7">
                <c:v>3.1494271010160446E-2</c:v>
              </c:pt>
              <c:pt idx="8">
                <c:v>0.33527413010597229</c:v>
              </c:pt>
              <c:pt idx="9">
                <c:v>0.34990718960762024</c:v>
              </c:pt>
              <c:pt idx="10">
                <c:v>9.7533399239182472E-3</c:v>
              </c:pt>
              <c:pt idx="11">
                <c:v>4.5217745006084442E-2</c:v>
              </c:pt>
              <c:pt idx="12">
                <c:v>0.18308819830417633</c:v>
              </c:pt>
              <c:pt idx="13">
                <c:v>7.4585296213626862E-2</c:v>
              </c:pt>
              <c:pt idx="14">
                <c:v>0</c:v>
              </c:pt>
              <c:pt idx="15">
                <c:v>0.12062300741672516</c:v>
              </c:pt>
              <c:pt idx="16">
                <c:v>0.11389052867889404</c:v>
              </c:pt>
              <c:pt idx="17">
                <c:v>0.10631932318210602</c:v>
              </c:pt>
              <c:pt idx="18">
                <c:v>0.23543623089790344</c:v>
              </c:pt>
              <c:pt idx="19">
                <c:v>3.0721100047230721E-2</c:v>
              </c:pt>
              <c:pt idx="20">
                <c:v>0.61936813592910767</c:v>
              </c:pt>
              <c:pt idx="21">
                <c:v>0.21415527164936066</c:v>
              </c:pt>
              <c:pt idx="22">
                <c:v>3.4741450101137161E-2</c:v>
              </c:pt>
              <c:pt idx="23">
                <c:v>0.11677694320678711</c:v>
              </c:pt>
              <c:pt idx="24">
                <c:v>0.42972192168235779</c:v>
              </c:pt>
              <c:pt idx="25">
                <c:v>0.33656081557273865</c:v>
              </c:pt>
              <c:pt idx="26">
                <c:v>1.1331765912473202E-2</c:v>
              </c:pt>
              <c:pt idx="27">
                <c:v>0.21213062107563019</c:v>
              </c:pt>
              <c:pt idx="28">
                <c:v>2.0538877695798874E-2</c:v>
              </c:pt>
              <c:pt idx="29">
                <c:v>0.66196417808532715</c:v>
              </c:pt>
              <c:pt idx="30">
                <c:v>4.6918909996747971E-2</c:v>
              </c:pt>
              <c:pt idx="31">
                <c:v>0.26675698161125183</c:v>
              </c:pt>
              <c:pt idx="32">
                <c:v>0.48932632803916931</c:v>
              </c:pt>
              <c:pt idx="33">
                <c:v>0.36083579063415527</c:v>
              </c:pt>
              <c:pt idx="34">
                <c:v>0.47539404034614563</c:v>
              </c:pt>
              <c:pt idx="35">
                <c:v>0.32789072394371033</c:v>
              </c:pt>
              <c:pt idx="36">
                <c:v>3.8114748895168304E-2</c:v>
              </c:pt>
              <c:pt idx="37">
                <c:v>1.2896398082375526E-2</c:v>
              </c:pt>
              <c:pt idx="38">
                <c:v>2.5326432660222054E-2</c:v>
              </c:pt>
              <c:pt idx="39">
                <c:v>2.5350037962198257E-2</c:v>
              </c:pt>
              <c:pt idx="40">
                <c:v>9.6227586269378662E-2</c:v>
              </c:pt>
              <c:pt idx="41">
                <c:v>2.0036082714796066E-3</c:v>
              </c:pt>
              <c:pt idx="42">
                <c:v>0.29443037509918213</c:v>
              </c:pt>
              <c:pt idx="43">
                <c:v>0.37265098094940186</c:v>
              </c:pt>
              <c:pt idx="44">
                <c:v>0.33560353517532349</c:v>
              </c:pt>
              <c:pt idx="45">
                <c:v>6.1686128377914429E-2</c:v>
              </c:pt>
              <c:pt idx="46">
                <c:v>0.34165894985198975</c:v>
              </c:pt>
              <c:pt idx="47">
                <c:v>0.54495519399642944</c:v>
              </c:pt>
              <c:pt idx="48">
                <c:v>0.20304258167743683</c:v>
              </c:pt>
              <c:pt idx="49">
                <c:v>1.4459200203418732E-2</c:v>
              </c:pt>
              <c:pt idx="50">
                <c:v>0.27865815162658691</c:v>
              </c:pt>
              <c:pt idx="51">
                <c:v>1.1937281116843224E-2</c:v>
              </c:pt>
              <c:pt idx="52">
                <c:v>0.68529438972473145</c:v>
              </c:pt>
              <c:pt idx="53">
                <c:v>0.56409448385238647</c:v>
              </c:pt>
              <c:pt idx="54">
                <c:v>0.61731165647506714</c:v>
              </c:pt>
              <c:pt idx="55">
                <c:v>0.73057955503463745</c:v>
              </c:pt>
              <c:pt idx="56">
                <c:v>2.370891347527504E-2</c:v>
              </c:pt>
              <c:pt idx="57">
                <c:v>0.52083992958068848</c:v>
              </c:pt>
              <c:pt idx="58">
                <c:v>0.55213230848312378</c:v>
              </c:pt>
              <c:pt idx="59">
                <c:v>0.77819472551345825</c:v>
              </c:pt>
              <c:pt idx="60">
                <c:v>0.53556644916534424</c:v>
              </c:pt>
              <c:pt idx="61">
                <c:v>0.20567601919174194</c:v>
              </c:pt>
              <c:pt idx="62">
                <c:v>0.71800661087036133</c:v>
              </c:pt>
              <c:pt idx="63">
                <c:v>0.66018319129943848</c:v>
              </c:pt>
              <c:pt idx="64">
                <c:v>0.60996383428573608</c:v>
              </c:pt>
              <c:pt idx="65">
                <c:v>0.44004267454147339</c:v>
              </c:pt>
              <c:pt idx="66">
                <c:v>0.31285962462425232</c:v>
              </c:pt>
              <c:pt idx="67">
                <c:v>0.41034221649169922</c:v>
              </c:pt>
              <c:pt idx="68">
                <c:v>0.51536649465560913</c:v>
              </c:pt>
              <c:pt idx="69">
                <c:v>0.68098098039627075</c:v>
              </c:pt>
              <c:pt idx="70">
                <c:v>0.92040681838989258</c:v>
              </c:pt>
              <c:pt idx="71">
                <c:v>1.1694028377532959</c:v>
              </c:pt>
              <c:pt idx="72">
                <c:v>0.13127292692661285</c:v>
              </c:pt>
              <c:pt idx="73">
                <c:v>0.52481180429458618</c:v>
              </c:pt>
              <c:pt idx="74">
                <c:v>0.32338902354240417</c:v>
              </c:pt>
              <c:pt idx="75">
                <c:v>0.65996521711349487</c:v>
              </c:pt>
              <c:pt idx="76">
                <c:v>0.22089949250221252</c:v>
              </c:pt>
              <c:pt idx="77">
                <c:v>7.838556170463562E-2</c:v>
              </c:pt>
              <c:pt idx="78">
                <c:v>1.4967925548553467</c:v>
              </c:pt>
              <c:pt idx="79">
                <c:v>1.108147144317627</c:v>
              </c:pt>
              <c:pt idx="80">
                <c:v>0.79047304391860962</c:v>
              </c:pt>
              <c:pt idx="81">
                <c:v>1.0962657928466797</c:v>
              </c:pt>
              <c:pt idx="82">
                <c:v>1.1489750146865845</c:v>
              </c:pt>
              <c:pt idx="83">
                <c:v>1.2803889513015747</c:v>
              </c:pt>
              <c:pt idx="84">
                <c:v>1.3262224197387695</c:v>
              </c:pt>
              <c:pt idx="85">
                <c:v>0.18070828914642334</c:v>
              </c:pt>
              <c:pt idx="86">
                <c:v>1.7532708644866943</c:v>
              </c:pt>
              <c:pt idx="87">
                <c:v>1.3476138114929199</c:v>
              </c:pt>
            </c:numLit>
          </c:val>
          <c:extLst>
            <c:ext xmlns:c16="http://schemas.microsoft.com/office/drawing/2014/chart" uri="{C3380CC4-5D6E-409C-BE32-E72D297353CC}">
              <c16:uniqueId val="{000002C3-F1C8-4AF9-B765-9EA4BD5BF5AE}"/>
            </c:ext>
          </c:extLst>
        </c:ser>
        <c:ser>
          <c:idx val="4"/>
          <c:order val="4"/>
          <c:tx>
            <c:v>Erillislämmitys</c:v>
          </c:tx>
          <c:spPr>
            <a:solidFill>
              <a:srgbClr val="00CCCC"/>
            </a:solidFill>
          </c:spPr>
          <c:invertIfNegative val="0"/>
          <c:dPt>
            <c:idx val="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5-F1C8-4AF9-B765-9EA4BD5BF5AE}"/>
              </c:ext>
            </c:extLst>
          </c:dPt>
          <c:dPt>
            <c:idx val="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7-F1C8-4AF9-B765-9EA4BD5BF5AE}"/>
              </c:ext>
            </c:extLst>
          </c:dPt>
          <c:dPt>
            <c:idx val="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9-F1C8-4AF9-B765-9EA4BD5BF5AE}"/>
              </c:ext>
            </c:extLst>
          </c:dPt>
          <c:dPt>
            <c:idx val="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B-F1C8-4AF9-B765-9EA4BD5BF5AE}"/>
              </c:ext>
            </c:extLst>
          </c:dPt>
          <c:dPt>
            <c:idx val="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D-F1C8-4AF9-B765-9EA4BD5BF5AE}"/>
              </c:ext>
            </c:extLst>
          </c:dPt>
          <c:dPt>
            <c:idx val="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F-F1C8-4AF9-B765-9EA4BD5BF5AE}"/>
              </c:ext>
            </c:extLst>
          </c:dPt>
          <c:dPt>
            <c:idx val="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1-F1C8-4AF9-B765-9EA4BD5BF5AE}"/>
              </c:ext>
            </c:extLst>
          </c:dPt>
          <c:dPt>
            <c:idx val="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3-F1C8-4AF9-B765-9EA4BD5BF5AE}"/>
              </c:ext>
            </c:extLst>
          </c:dPt>
          <c:dPt>
            <c:idx val="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5-F1C8-4AF9-B765-9EA4BD5BF5AE}"/>
              </c:ext>
            </c:extLst>
          </c:dPt>
          <c:dPt>
            <c:idx val="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7-F1C8-4AF9-B765-9EA4BD5BF5AE}"/>
              </c:ext>
            </c:extLst>
          </c:dPt>
          <c:dPt>
            <c:idx val="1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9-F1C8-4AF9-B765-9EA4BD5BF5AE}"/>
              </c:ext>
            </c:extLst>
          </c:dPt>
          <c:dPt>
            <c:idx val="1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B-F1C8-4AF9-B765-9EA4BD5BF5AE}"/>
              </c:ext>
            </c:extLst>
          </c:dPt>
          <c:dPt>
            <c:idx val="1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D-F1C8-4AF9-B765-9EA4BD5BF5AE}"/>
              </c:ext>
            </c:extLst>
          </c:dPt>
          <c:dPt>
            <c:idx val="1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F-F1C8-4AF9-B765-9EA4BD5BF5AE}"/>
              </c:ext>
            </c:extLst>
          </c:dPt>
          <c:dPt>
            <c:idx val="1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1-F1C8-4AF9-B765-9EA4BD5BF5AE}"/>
              </c:ext>
            </c:extLst>
          </c:dPt>
          <c:dPt>
            <c:idx val="1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3-F1C8-4AF9-B765-9EA4BD5BF5AE}"/>
              </c:ext>
            </c:extLst>
          </c:dPt>
          <c:dPt>
            <c:idx val="1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5-F1C8-4AF9-B765-9EA4BD5BF5AE}"/>
              </c:ext>
            </c:extLst>
          </c:dPt>
          <c:dPt>
            <c:idx val="1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7-F1C8-4AF9-B765-9EA4BD5BF5AE}"/>
              </c:ext>
            </c:extLst>
          </c:dPt>
          <c:dPt>
            <c:idx val="1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9-F1C8-4AF9-B765-9EA4BD5BF5AE}"/>
              </c:ext>
            </c:extLst>
          </c:dPt>
          <c:dPt>
            <c:idx val="1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B-F1C8-4AF9-B765-9EA4BD5BF5AE}"/>
              </c:ext>
            </c:extLst>
          </c:dPt>
          <c:dPt>
            <c:idx val="2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D-F1C8-4AF9-B765-9EA4BD5BF5AE}"/>
              </c:ext>
            </c:extLst>
          </c:dPt>
          <c:dPt>
            <c:idx val="2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F-F1C8-4AF9-B765-9EA4BD5BF5AE}"/>
              </c:ext>
            </c:extLst>
          </c:dPt>
          <c:dPt>
            <c:idx val="2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1-F1C8-4AF9-B765-9EA4BD5BF5AE}"/>
              </c:ext>
            </c:extLst>
          </c:dPt>
          <c:dPt>
            <c:idx val="2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3-F1C8-4AF9-B765-9EA4BD5BF5AE}"/>
              </c:ext>
            </c:extLst>
          </c:dPt>
          <c:dPt>
            <c:idx val="2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5-F1C8-4AF9-B765-9EA4BD5BF5AE}"/>
              </c:ext>
            </c:extLst>
          </c:dPt>
          <c:dPt>
            <c:idx val="2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7-F1C8-4AF9-B765-9EA4BD5BF5AE}"/>
              </c:ext>
            </c:extLst>
          </c:dPt>
          <c:dPt>
            <c:idx val="2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9-F1C8-4AF9-B765-9EA4BD5BF5AE}"/>
              </c:ext>
            </c:extLst>
          </c:dPt>
          <c:dPt>
            <c:idx val="2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B-F1C8-4AF9-B765-9EA4BD5BF5AE}"/>
              </c:ext>
            </c:extLst>
          </c:dPt>
          <c:dPt>
            <c:idx val="2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D-F1C8-4AF9-B765-9EA4BD5BF5AE}"/>
              </c:ext>
            </c:extLst>
          </c:dPt>
          <c:dPt>
            <c:idx val="2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F-F1C8-4AF9-B765-9EA4BD5BF5AE}"/>
              </c:ext>
            </c:extLst>
          </c:dPt>
          <c:dPt>
            <c:idx val="3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1-F1C8-4AF9-B765-9EA4BD5BF5AE}"/>
              </c:ext>
            </c:extLst>
          </c:dPt>
          <c:dPt>
            <c:idx val="3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3-F1C8-4AF9-B765-9EA4BD5BF5AE}"/>
              </c:ext>
            </c:extLst>
          </c:dPt>
          <c:dPt>
            <c:idx val="3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5-F1C8-4AF9-B765-9EA4BD5BF5AE}"/>
              </c:ext>
            </c:extLst>
          </c:dPt>
          <c:dPt>
            <c:idx val="3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7-F1C8-4AF9-B765-9EA4BD5BF5AE}"/>
              </c:ext>
            </c:extLst>
          </c:dPt>
          <c:dPt>
            <c:idx val="3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9-F1C8-4AF9-B765-9EA4BD5BF5AE}"/>
              </c:ext>
            </c:extLst>
          </c:dPt>
          <c:dPt>
            <c:idx val="3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B-F1C8-4AF9-B765-9EA4BD5BF5AE}"/>
              </c:ext>
            </c:extLst>
          </c:dPt>
          <c:dPt>
            <c:idx val="3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D-F1C8-4AF9-B765-9EA4BD5BF5AE}"/>
              </c:ext>
            </c:extLst>
          </c:dPt>
          <c:dPt>
            <c:idx val="3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F-F1C8-4AF9-B765-9EA4BD5BF5AE}"/>
              </c:ext>
            </c:extLst>
          </c:dPt>
          <c:dPt>
            <c:idx val="3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1-F1C8-4AF9-B765-9EA4BD5BF5AE}"/>
              </c:ext>
            </c:extLst>
          </c:dPt>
          <c:dPt>
            <c:idx val="3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3-F1C8-4AF9-B765-9EA4BD5BF5AE}"/>
              </c:ext>
            </c:extLst>
          </c:dPt>
          <c:dPt>
            <c:idx val="4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5-F1C8-4AF9-B765-9EA4BD5BF5AE}"/>
              </c:ext>
            </c:extLst>
          </c:dPt>
          <c:dPt>
            <c:idx val="4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7-F1C8-4AF9-B765-9EA4BD5BF5AE}"/>
              </c:ext>
            </c:extLst>
          </c:dPt>
          <c:dPt>
            <c:idx val="4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9-F1C8-4AF9-B765-9EA4BD5BF5AE}"/>
              </c:ext>
            </c:extLst>
          </c:dPt>
          <c:dPt>
            <c:idx val="4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B-F1C8-4AF9-B765-9EA4BD5BF5AE}"/>
              </c:ext>
            </c:extLst>
          </c:dPt>
          <c:dPt>
            <c:idx val="4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D-F1C8-4AF9-B765-9EA4BD5BF5AE}"/>
              </c:ext>
            </c:extLst>
          </c:dPt>
          <c:dPt>
            <c:idx val="4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F-F1C8-4AF9-B765-9EA4BD5BF5AE}"/>
              </c:ext>
            </c:extLst>
          </c:dPt>
          <c:dPt>
            <c:idx val="4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1-F1C8-4AF9-B765-9EA4BD5BF5AE}"/>
              </c:ext>
            </c:extLst>
          </c:dPt>
          <c:dPt>
            <c:idx val="4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3-F1C8-4AF9-B765-9EA4BD5BF5AE}"/>
              </c:ext>
            </c:extLst>
          </c:dPt>
          <c:dPt>
            <c:idx val="4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5-F1C8-4AF9-B765-9EA4BD5BF5AE}"/>
              </c:ext>
            </c:extLst>
          </c:dPt>
          <c:dPt>
            <c:idx val="4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7-F1C8-4AF9-B765-9EA4BD5BF5AE}"/>
              </c:ext>
            </c:extLst>
          </c:dPt>
          <c:dPt>
            <c:idx val="5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9-F1C8-4AF9-B765-9EA4BD5BF5AE}"/>
              </c:ext>
            </c:extLst>
          </c:dPt>
          <c:dPt>
            <c:idx val="5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B-F1C8-4AF9-B765-9EA4BD5BF5AE}"/>
              </c:ext>
            </c:extLst>
          </c:dPt>
          <c:dPt>
            <c:idx val="5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D-F1C8-4AF9-B765-9EA4BD5BF5AE}"/>
              </c:ext>
            </c:extLst>
          </c:dPt>
          <c:dPt>
            <c:idx val="5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F-F1C8-4AF9-B765-9EA4BD5BF5AE}"/>
              </c:ext>
            </c:extLst>
          </c:dPt>
          <c:dPt>
            <c:idx val="5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1-F1C8-4AF9-B765-9EA4BD5BF5AE}"/>
              </c:ext>
            </c:extLst>
          </c:dPt>
          <c:dPt>
            <c:idx val="5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3-F1C8-4AF9-B765-9EA4BD5BF5AE}"/>
              </c:ext>
            </c:extLst>
          </c:dPt>
          <c:dPt>
            <c:idx val="5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5-F1C8-4AF9-B765-9EA4BD5BF5AE}"/>
              </c:ext>
            </c:extLst>
          </c:dPt>
          <c:dPt>
            <c:idx val="5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7-F1C8-4AF9-B765-9EA4BD5BF5AE}"/>
              </c:ext>
            </c:extLst>
          </c:dPt>
          <c:dPt>
            <c:idx val="5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9-F1C8-4AF9-B765-9EA4BD5BF5AE}"/>
              </c:ext>
            </c:extLst>
          </c:dPt>
          <c:dPt>
            <c:idx val="5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B-F1C8-4AF9-B765-9EA4BD5BF5AE}"/>
              </c:ext>
            </c:extLst>
          </c:dPt>
          <c:dPt>
            <c:idx val="6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D-F1C8-4AF9-B765-9EA4BD5BF5AE}"/>
              </c:ext>
            </c:extLst>
          </c:dPt>
          <c:dPt>
            <c:idx val="6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F-F1C8-4AF9-B765-9EA4BD5BF5AE}"/>
              </c:ext>
            </c:extLst>
          </c:dPt>
          <c:dPt>
            <c:idx val="6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1-F1C8-4AF9-B765-9EA4BD5BF5AE}"/>
              </c:ext>
            </c:extLst>
          </c:dPt>
          <c:dPt>
            <c:idx val="6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3-F1C8-4AF9-B765-9EA4BD5BF5AE}"/>
              </c:ext>
            </c:extLst>
          </c:dPt>
          <c:dPt>
            <c:idx val="6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5-F1C8-4AF9-B765-9EA4BD5BF5AE}"/>
              </c:ext>
            </c:extLst>
          </c:dPt>
          <c:dPt>
            <c:idx val="65"/>
            <c:invertIfNegative val="0"/>
            <c:bubble3D val="0"/>
            <c:spPr>
              <a:solidFill>
                <a:srgbClr val="00CCCC"/>
              </a:solidFill>
              <a:ln w="25400">
                <a:solidFill>
                  <a:srgbClr val="000000"/>
                </a:solidFill>
                <a:prstDash val="solid"/>
              </a:ln>
              <a:effectLst/>
            </c:spPr>
            <c:extLst>
              <c:ext xmlns:c16="http://schemas.microsoft.com/office/drawing/2014/chart" uri="{C3380CC4-5D6E-409C-BE32-E72D297353CC}">
                <c16:uniqueId val="{00000347-F1C8-4AF9-B765-9EA4BD5BF5AE}"/>
              </c:ext>
            </c:extLst>
          </c:dPt>
          <c:dPt>
            <c:idx val="6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9-F1C8-4AF9-B765-9EA4BD5BF5AE}"/>
              </c:ext>
            </c:extLst>
          </c:dPt>
          <c:dPt>
            <c:idx val="6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B-F1C8-4AF9-B765-9EA4BD5BF5AE}"/>
              </c:ext>
            </c:extLst>
          </c:dPt>
          <c:dPt>
            <c:idx val="6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D-F1C8-4AF9-B765-9EA4BD5BF5AE}"/>
              </c:ext>
            </c:extLst>
          </c:dPt>
          <c:dPt>
            <c:idx val="6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F-F1C8-4AF9-B765-9EA4BD5BF5AE}"/>
              </c:ext>
            </c:extLst>
          </c:dPt>
          <c:dPt>
            <c:idx val="7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1-F1C8-4AF9-B765-9EA4BD5BF5AE}"/>
              </c:ext>
            </c:extLst>
          </c:dPt>
          <c:dPt>
            <c:idx val="7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3-F1C8-4AF9-B765-9EA4BD5BF5AE}"/>
              </c:ext>
            </c:extLst>
          </c:dPt>
          <c:dPt>
            <c:idx val="7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5-F1C8-4AF9-B765-9EA4BD5BF5AE}"/>
              </c:ext>
            </c:extLst>
          </c:dPt>
          <c:dPt>
            <c:idx val="7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7-F1C8-4AF9-B765-9EA4BD5BF5AE}"/>
              </c:ext>
            </c:extLst>
          </c:dPt>
          <c:dPt>
            <c:idx val="7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9-F1C8-4AF9-B765-9EA4BD5BF5AE}"/>
              </c:ext>
            </c:extLst>
          </c:dPt>
          <c:dPt>
            <c:idx val="7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B-F1C8-4AF9-B765-9EA4BD5BF5AE}"/>
              </c:ext>
            </c:extLst>
          </c:dPt>
          <c:dPt>
            <c:idx val="7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D-F1C8-4AF9-B765-9EA4BD5BF5AE}"/>
              </c:ext>
            </c:extLst>
          </c:dPt>
          <c:dPt>
            <c:idx val="7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F-F1C8-4AF9-B765-9EA4BD5BF5AE}"/>
              </c:ext>
            </c:extLst>
          </c:dPt>
          <c:dPt>
            <c:idx val="7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1-F1C8-4AF9-B765-9EA4BD5BF5AE}"/>
              </c:ext>
            </c:extLst>
          </c:dPt>
          <c:dPt>
            <c:idx val="7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3-F1C8-4AF9-B765-9EA4BD5BF5AE}"/>
              </c:ext>
            </c:extLst>
          </c:dPt>
          <c:dPt>
            <c:idx val="8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5-F1C8-4AF9-B765-9EA4BD5BF5AE}"/>
              </c:ext>
            </c:extLst>
          </c:dPt>
          <c:dPt>
            <c:idx val="8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7-F1C8-4AF9-B765-9EA4BD5BF5AE}"/>
              </c:ext>
            </c:extLst>
          </c:dPt>
          <c:dPt>
            <c:idx val="8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9-F1C8-4AF9-B765-9EA4BD5BF5AE}"/>
              </c:ext>
            </c:extLst>
          </c:dPt>
          <c:dPt>
            <c:idx val="8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B-F1C8-4AF9-B765-9EA4BD5BF5AE}"/>
              </c:ext>
            </c:extLst>
          </c:dPt>
          <c:dPt>
            <c:idx val="8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D-F1C8-4AF9-B765-9EA4BD5BF5AE}"/>
              </c:ext>
            </c:extLst>
          </c:dPt>
          <c:dPt>
            <c:idx val="8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F-F1C8-4AF9-B765-9EA4BD5BF5AE}"/>
              </c:ext>
            </c:extLst>
          </c:dPt>
          <c:dPt>
            <c:idx val="8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1-F1C8-4AF9-B765-9EA4BD5BF5AE}"/>
              </c:ext>
            </c:extLst>
          </c:dPt>
          <c:dPt>
            <c:idx val="8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3-F1C8-4AF9-B765-9EA4BD5BF5AE}"/>
              </c:ext>
            </c:extLst>
          </c:dPt>
          <c:cat>
            <c:strLit>
              <c:ptCount val="88"/>
              <c:pt idx="0">
                <c:v>Pornainen</c:v>
              </c:pt>
              <c:pt idx="1">
                <c:v>Nurmijärvi</c:v>
              </c:pt>
              <c:pt idx="2">
                <c:v>Rusko</c:v>
              </c:pt>
              <c:pt idx="3">
                <c:v>Mynämäki</c:v>
              </c:pt>
              <c:pt idx="4">
                <c:v>Masku</c:v>
              </c:pt>
              <c:pt idx="5">
                <c:v>Nousiainen</c:v>
              </c:pt>
              <c:pt idx="6">
                <c:v>Lieto</c:v>
              </c:pt>
              <c:pt idx="7">
                <c:v>Kemiönsaari</c:v>
              </c:pt>
              <c:pt idx="8">
                <c:v>Kirkkonummi</c:v>
              </c:pt>
              <c:pt idx="9">
                <c:v>Turku</c:v>
              </c:pt>
              <c:pt idx="10">
                <c:v>Aura</c:v>
              </c:pt>
              <c:pt idx="11">
                <c:v>Paimio</c:v>
              </c:pt>
              <c:pt idx="12">
                <c:v>Kaarina</c:v>
              </c:pt>
              <c:pt idx="13">
                <c:v>Vihti</c:v>
              </c:pt>
              <c:pt idx="14">
                <c:v>Sauvo</c:v>
              </c:pt>
              <c:pt idx="15">
                <c:v>Hämeenkyrö</c:v>
              </c:pt>
              <c:pt idx="16">
                <c:v>Savonlinna</c:v>
              </c:pt>
              <c:pt idx="17">
                <c:v>Janakkala</c:v>
              </c:pt>
              <c:pt idx="18">
                <c:v>Hollola</c:v>
              </c:pt>
              <c:pt idx="19">
                <c:v>Suomussalmi</c:v>
              </c:pt>
              <c:pt idx="20">
                <c:v>Espoo</c:v>
              </c:pt>
              <c:pt idx="21">
                <c:v>Nokia</c:v>
              </c:pt>
              <c:pt idx="22">
                <c:v>Hausjärvi</c:v>
              </c:pt>
              <c:pt idx="23">
                <c:v>Mäntsälä</c:v>
              </c:pt>
              <c:pt idx="24">
                <c:v>Raisio</c:v>
              </c:pt>
              <c:pt idx="25">
                <c:v>Tuusula</c:v>
              </c:pt>
              <c:pt idx="26">
                <c:v>Kuhmoinen</c:v>
              </c:pt>
              <c:pt idx="27">
                <c:v>Kangasala</c:v>
              </c:pt>
              <c:pt idx="28">
                <c:v>Parainen</c:v>
              </c:pt>
              <c:pt idx="29">
                <c:v>Kauniainen</c:v>
              </c:pt>
              <c:pt idx="30">
                <c:v>Orivesi</c:v>
              </c:pt>
              <c:pt idx="31">
                <c:v>Lempäälä</c:v>
              </c:pt>
              <c:pt idx="32">
                <c:v>Joensuu</c:v>
              </c:pt>
              <c:pt idx="33">
                <c:v>Lappeenranta</c:v>
              </c:pt>
              <c:pt idx="34">
                <c:v>Kerava</c:v>
              </c:pt>
              <c:pt idx="35">
                <c:v>Järvenpää</c:v>
              </c:pt>
              <c:pt idx="36">
                <c:v>Loviisa</c:v>
              </c:pt>
              <c:pt idx="37">
                <c:v>Uusikaupunki</c:v>
              </c:pt>
              <c:pt idx="38">
                <c:v>Laitila</c:v>
              </c:pt>
              <c:pt idx="39">
                <c:v>Imatra</c:v>
              </c:pt>
              <c:pt idx="40">
                <c:v>Jokioinen</c:v>
              </c:pt>
              <c:pt idx="41">
                <c:v>Punkalaidun</c:v>
              </c:pt>
              <c:pt idx="42">
                <c:v>Ylöjärvi</c:v>
              </c:pt>
              <c:pt idx="43">
                <c:v>Hämeenlinna</c:v>
              </c:pt>
              <c:pt idx="44">
                <c:v>Lapua</c:v>
              </c:pt>
              <c:pt idx="45">
                <c:v>Sastamala</c:v>
              </c:pt>
              <c:pt idx="46">
                <c:v>Ylivieska</c:v>
              </c:pt>
              <c:pt idx="47">
                <c:v>Lahti</c:v>
              </c:pt>
              <c:pt idx="48">
                <c:v>Lohja</c:v>
              </c:pt>
              <c:pt idx="49">
                <c:v>Somero</c:v>
              </c:pt>
              <c:pt idx="50">
                <c:v>Naantali</c:v>
              </c:pt>
              <c:pt idx="51">
                <c:v>Luumäki</c:v>
              </c:pt>
              <c:pt idx="52">
                <c:v>Kuopio</c:v>
              </c:pt>
              <c:pt idx="53">
                <c:v>Pirkkala</c:v>
              </c:pt>
              <c:pt idx="54">
                <c:v>Oulu</c:v>
              </c:pt>
              <c:pt idx="55">
                <c:v>Tampere</c:v>
              </c:pt>
              <c:pt idx="56">
                <c:v>Loimaa</c:v>
              </c:pt>
              <c:pt idx="57">
                <c:v>Ilmajoki</c:v>
              </c:pt>
              <c:pt idx="58">
                <c:v>Kokkola</c:v>
              </c:pt>
              <c:pt idx="59">
                <c:v>Jyväskylä</c:v>
              </c:pt>
              <c:pt idx="60">
                <c:v>Mikkeli</c:v>
              </c:pt>
              <c:pt idx="61">
                <c:v>Orimattila</c:v>
              </c:pt>
              <c:pt idx="62">
                <c:v>Vaasa</c:v>
              </c:pt>
              <c:pt idx="63">
                <c:v>Sipoo</c:v>
              </c:pt>
              <c:pt idx="64">
                <c:v>Iisalmi</c:v>
              </c:pt>
              <c:pt idx="65">
                <c:v>Rauma</c:v>
              </c:pt>
              <c:pt idx="66">
                <c:v>Kouvola</c:v>
              </c:pt>
              <c:pt idx="67">
                <c:v>Forssa</c:v>
              </c:pt>
              <c:pt idx="68">
                <c:v>Padasjoki</c:v>
              </c:pt>
              <c:pt idx="69">
                <c:v>Seinäjoki</c:v>
              </c:pt>
              <c:pt idx="70">
                <c:v>Hyvinkää</c:v>
              </c:pt>
              <c:pt idx="71">
                <c:v>Vantaa</c:v>
              </c:pt>
              <c:pt idx="72">
                <c:v>Äänekoski</c:v>
              </c:pt>
              <c:pt idx="73">
                <c:v>Kemi</c:v>
              </c:pt>
              <c:pt idx="74">
                <c:v>Ikaalinen</c:v>
              </c:pt>
              <c:pt idx="75">
                <c:v>Salo</c:v>
              </c:pt>
              <c:pt idx="76">
                <c:v>Oripää</c:v>
              </c:pt>
              <c:pt idx="77">
                <c:v>Hanko</c:v>
              </c:pt>
              <c:pt idx="78">
                <c:v>Helsinki</c:v>
              </c:pt>
              <c:pt idx="79">
                <c:v>Riihimäki</c:v>
              </c:pt>
              <c:pt idx="80">
                <c:v>Kotka</c:v>
              </c:pt>
              <c:pt idx="81">
                <c:v>Karkkila</c:v>
              </c:pt>
              <c:pt idx="82">
                <c:v>Suonenjoki</c:v>
              </c:pt>
              <c:pt idx="83">
                <c:v>Kajaani</c:v>
              </c:pt>
              <c:pt idx="84">
                <c:v>Iitti</c:v>
              </c:pt>
              <c:pt idx="85">
                <c:v>Hamina</c:v>
              </c:pt>
              <c:pt idx="86">
                <c:v>Ilomantsi</c:v>
              </c:pt>
              <c:pt idx="87">
                <c:v>Varkaus</c:v>
              </c:pt>
            </c:strLit>
          </c:cat>
          <c:val>
            <c:numLit>
              <c:formatCode>General</c:formatCode>
              <c:ptCount val="88"/>
              <c:pt idx="0">
                <c:v>0.20564360916614532</c:v>
              </c:pt>
              <c:pt idx="1">
                <c:v>0.25116086006164551</c:v>
              </c:pt>
              <c:pt idx="2">
                <c:v>0.33289697766304016</c:v>
              </c:pt>
              <c:pt idx="3">
                <c:v>0.30828383564949036</c:v>
              </c:pt>
              <c:pt idx="4">
                <c:v>0.40166273713111877</c:v>
              </c:pt>
              <c:pt idx="5">
                <c:v>0.44467988610267639</c:v>
              </c:pt>
              <c:pt idx="6">
                <c:v>0.36746698617935181</c:v>
              </c:pt>
              <c:pt idx="7">
                <c:v>0.16860274970531464</c:v>
              </c:pt>
              <c:pt idx="8">
                <c:v>0.19305980205535889</c:v>
              </c:pt>
              <c:pt idx="9">
                <c:v>0.15859384834766388</c:v>
              </c:pt>
              <c:pt idx="10">
                <c:v>0.47556191682815552</c:v>
              </c:pt>
              <c:pt idx="11">
                <c:v>0.2943975031375885</c:v>
              </c:pt>
              <c:pt idx="12">
                <c:v>0.35299691557884216</c:v>
              </c:pt>
              <c:pt idx="13">
                <c:v>0.38015946745872498</c:v>
              </c:pt>
              <c:pt idx="14">
                <c:v>0.42588278651237488</c:v>
              </c:pt>
              <c:pt idx="15">
                <c:v>0.39037370681762695</c:v>
              </c:pt>
              <c:pt idx="16">
                <c:v>0.32308283448219299</c:v>
              </c:pt>
              <c:pt idx="17">
                <c:v>0.42463091015815735</c:v>
              </c:pt>
              <c:pt idx="18">
                <c:v>0.36736515164375305</c:v>
              </c:pt>
              <c:pt idx="19">
                <c:v>0.32364770770072937</c:v>
              </c:pt>
              <c:pt idx="20">
                <c:v>5.9003151953220367E-2</c:v>
              </c:pt>
              <c:pt idx="21">
                <c:v>0.30803436040878296</c:v>
              </c:pt>
              <c:pt idx="22">
                <c:v>0.43456313014030457</c:v>
              </c:pt>
              <c:pt idx="23">
                <c:v>0.3800208568572998</c:v>
              </c:pt>
              <c:pt idx="24">
                <c:v>0.22922192513942719</c:v>
              </c:pt>
              <c:pt idx="25">
                <c:v>0.28410041332244873</c:v>
              </c:pt>
              <c:pt idx="26">
                <c:v>0.35594737529754639</c:v>
              </c:pt>
              <c:pt idx="27">
                <c:v>0.44592908024787903</c:v>
              </c:pt>
              <c:pt idx="28">
                <c:v>0.48316764831542969</c:v>
              </c:pt>
              <c:pt idx="29">
                <c:v>0.13252802193164825</c:v>
              </c:pt>
              <c:pt idx="30">
                <c:v>0.43715867400169373</c:v>
              </c:pt>
              <c:pt idx="31">
                <c:v>0.42028909921646118</c:v>
              </c:pt>
              <c:pt idx="32">
                <c:v>0.13004626333713531</c:v>
              </c:pt>
              <c:pt idx="33">
                <c:v>0.23543176054954529</c:v>
              </c:pt>
              <c:pt idx="34">
                <c:v>0.18478342890739441</c:v>
              </c:pt>
              <c:pt idx="35">
                <c:v>0.14282293617725372</c:v>
              </c:pt>
              <c:pt idx="36">
                <c:v>0.44551959633827209</c:v>
              </c:pt>
              <c:pt idx="37">
                <c:v>0.51750248670578003</c:v>
              </c:pt>
              <c:pt idx="38">
                <c:v>0.50438201427459717</c:v>
              </c:pt>
              <c:pt idx="39">
                <c:v>0.55365896224975586</c:v>
              </c:pt>
              <c:pt idx="40">
                <c:v>0.43026614189147949</c:v>
              </c:pt>
              <c:pt idx="41">
                <c:v>0.6563117504119873</c:v>
              </c:pt>
              <c:pt idx="42">
                <c:v>0.33413982391357422</c:v>
              </c:pt>
              <c:pt idx="43">
                <c:v>0.27411434054374695</c:v>
              </c:pt>
              <c:pt idx="44">
                <c:v>0.41455894708633423</c:v>
              </c:pt>
              <c:pt idx="45">
                <c:v>0.61863136291503906</c:v>
              </c:pt>
              <c:pt idx="46">
                <c:v>0.3981630802154541</c:v>
              </c:pt>
              <c:pt idx="47">
                <c:v>0.19286665320396423</c:v>
              </c:pt>
              <c:pt idx="48">
                <c:v>0.51730942726135254</c:v>
              </c:pt>
              <c:pt idx="49">
                <c:v>0.49548369646072388</c:v>
              </c:pt>
              <c:pt idx="50">
                <c:v>0.2650454044342041</c:v>
              </c:pt>
              <c:pt idx="51">
                <c:v>0.66703677177429199</c:v>
              </c:pt>
              <c:pt idx="52">
                <c:v>0.12096687406301498</c:v>
              </c:pt>
              <c:pt idx="53">
                <c:v>0.31406033039093018</c:v>
              </c:pt>
              <c:pt idx="54">
                <c:v>0.1127639040350914</c:v>
              </c:pt>
              <c:pt idx="55">
                <c:v>0.10998725146055222</c:v>
              </c:pt>
              <c:pt idx="56">
                <c:v>0.71800142526626587</c:v>
              </c:pt>
              <c:pt idx="57">
                <c:v>0.44287487864494324</c:v>
              </c:pt>
              <c:pt idx="58">
                <c:v>0.36057305335998535</c:v>
              </c:pt>
              <c:pt idx="59">
                <c:v>0.1536371260881424</c:v>
              </c:pt>
              <c:pt idx="60">
                <c:v>0.23043128848075867</c:v>
              </c:pt>
              <c:pt idx="61">
                <c:v>0.55172896385192871</c:v>
              </c:pt>
              <c:pt idx="62">
                <c:v>0.22336091101169586</c:v>
              </c:pt>
              <c:pt idx="63">
                <c:v>0.2383124828338623</c:v>
              </c:pt>
              <c:pt idx="64">
                <c:v>0.2661457359790802</c:v>
              </c:pt>
              <c:pt idx="65">
                <c:v>0.40614795684814453</c:v>
              </c:pt>
              <c:pt idx="66">
                <c:v>0.51141899824142456</c:v>
              </c:pt>
              <c:pt idx="67">
                <c:v>0.49454590678215027</c:v>
              </c:pt>
              <c:pt idx="68">
                <c:v>0.26515409350395203</c:v>
              </c:pt>
              <c:pt idx="69">
                <c:v>0.29428300261497498</c:v>
              </c:pt>
              <c:pt idx="70">
                <c:v>0.18117329478263855</c:v>
              </c:pt>
              <c:pt idx="71">
                <c:v>8.174721896648407E-2</c:v>
              </c:pt>
              <c:pt idx="72">
                <c:v>0.41245737671852112</c:v>
              </c:pt>
              <c:pt idx="73">
                <c:v>0.39381742477416992</c:v>
              </c:pt>
              <c:pt idx="74">
                <c:v>0.61879408359527588</c:v>
              </c:pt>
              <c:pt idx="75">
                <c:v>0.52109730243682861</c:v>
              </c:pt>
              <c:pt idx="76">
                <c:v>0.53134888410568237</c:v>
              </c:pt>
              <c:pt idx="77">
                <c:v>1.0515363216400146</c:v>
              </c:pt>
              <c:pt idx="78">
                <c:v>3.0931010842323303E-2</c:v>
              </c:pt>
              <c:pt idx="79">
                <c:v>0.27813822031021118</c:v>
              </c:pt>
              <c:pt idx="80">
                <c:v>0.48295429348945618</c:v>
              </c:pt>
              <c:pt idx="81">
                <c:v>0.50584185123443604</c:v>
              </c:pt>
              <c:pt idx="82">
                <c:v>0.34287998080253601</c:v>
              </c:pt>
              <c:pt idx="83">
                <c:v>0.22078152000904083</c:v>
              </c:pt>
              <c:pt idx="84">
                <c:v>0.52110320329666138</c:v>
              </c:pt>
              <c:pt idx="85">
                <c:v>0.66372257471084595</c:v>
              </c:pt>
              <c:pt idx="86">
                <c:v>0.29160690307617188</c:v>
              </c:pt>
              <c:pt idx="87">
                <c:v>0.42946705222129822</c:v>
              </c:pt>
            </c:numLit>
          </c:val>
          <c:extLst>
            <c:ext xmlns:c16="http://schemas.microsoft.com/office/drawing/2014/chart" uri="{C3380CC4-5D6E-409C-BE32-E72D297353CC}">
              <c16:uniqueId val="{00000374-F1C8-4AF9-B765-9EA4BD5BF5AE}"/>
            </c:ext>
          </c:extLst>
        </c:ser>
        <c:ser>
          <c:idx val="5"/>
          <c:order val="5"/>
          <c:tx>
            <c:v>Tieliikenne kunnan kaduilla ja teillä</c:v>
          </c:tx>
          <c:spPr>
            <a:solidFill>
              <a:srgbClr val="006666"/>
            </a:solidFill>
          </c:spPr>
          <c:invertIfNegative val="0"/>
          <c:dPt>
            <c:idx val="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6-F1C8-4AF9-B765-9EA4BD5BF5AE}"/>
              </c:ext>
            </c:extLst>
          </c:dPt>
          <c:dPt>
            <c:idx val="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8-F1C8-4AF9-B765-9EA4BD5BF5AE}"/>
              </c:ext>
            </c:extLst>
          </c:dPt>
          <c:dPt>
            <c:idx val="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A-F1C8-4AF9-B765-9EA4BD5BF5AE}"/>
              </c:ext>
            </c:extLst>
          </c:dPt>
          <c:dPt>
            <c:idx val="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C-F1C8-4AF9-B765-9EA4BD5BF5AE}"/>
              </c:ext>
            </c:extLst>
          </c:dPt>
          <c:dPt>
            <c:idx val="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E-F1C8-4AF9-B765-9EA4BD5BF5AE}"/>
              </c:ext>
            </c:extLst>
          </c:dPt>
          <c:dPt>
            <c:idx val="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0-F1C8-4AF9-B765-9EA4BD5BF5AE}"/>
              </c:ext>
            </c:extLst>
          </c:dPt>
          <c:dPt>
            <c:idx val="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2-F1C8-4AF9-B765-9EA4BD5BF5AE}"/>
              </c:ext>
            </c:extLst>
          </c:dPt>
          <c:dPt>
            <c:idx val="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4-F1C8-4AF9-B765-9EA4BD5BF5AE}"/>
              </c:ext>
            </c:extLst>
          </c:dPt>
          <c:dPt>
            <c:idx val="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6-F1C8-4AF9-B765-9EA4BD5BF5AE}"/>
              </c:ext>
            </c:extLst>
          </c:dPt>
          <c:dPt>
            <c:idx val="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8-F1C8-4AF9-B765-9EA4BD5BF5AE}"/>
              </c:ext>
            </c:extLst>
          </c:dPt>
          <c:dPt>
            <c:idx val="1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A-F1C8-4AF9-B765-9EA4BD5BF5AE}"/>
              </c:ext>
            </c:extLst>
          </c:dPt>
          <c:dPt>
            <c:idx val="1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C-F1C8-4AF9-B765-9EA4BD5BF5AE}"/>
              </c:ext>
            </c:extLst>
          </c:dPt>
          <c:dPt>
            <c:idx val="1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E-F1C8-4AF9-B765-9EA4BD5BF5AE}"/>
              </c:ext>
            </c:extLst>
          </c:dPt>
          <c:dPt>
            <c:idx val="1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0-F1C8-4AF9-B765-9EA4BD5BF5AE}"/>
              </c:ext>
            </c:extLst>
          </c:dPt>
          <c:dPt>
            <c:idx val="1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2-F1C8-4AF9-B765-9EA4BD5BF5AE}"/>
              </c:ext>
            </c:extLst>
          </c:dPt>
          <c:dPt>
            <c:idx val="1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4-F1C8-4AF9-B765-9EA4BD5BF5AE}"/>
              </c:ext>
            </c:extLst>
          </c:dPt>
          <c:dPt>
            <c:idx val="1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6-F1C8-4AF9-B765-9EA4BD5BF5AE}"/>
              </c:ext>
            </c:extLst>
          </c:dPt>
          <c:dPt>
            <c:idx val="1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8-F1C8-4AF9-B765-9EA4BD5BF5AE}"/>
              </c:ext>
            </c:extLst>
          </c:dPt>
          <c:dPt>
            <c:idx val="1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A-F1C8-4AF9-B765-9EA4BD5BF5AE}"/>
              </c:ext>
            </c:extLst>
          </c:dPt>
          <c:dPt>
            <c:idx val="1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C-F1C8-4AF9-B765-9EA4BD5BF5AE}"/>
              </c:ext>
            </c:extLst>
          </c:dPt>
          <c:dPt>
            <c:idx val="2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E-F1C8-4AF9-B765-9EA4BD5BF5AE}"/>
              </c:ext>
            </c:extLst>
          </c:dPt>
          <c:dPt>
            <c:idx val="2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0-F1C8-4AF9-B765-9EA4BD5BF5AE}"/>
              </c:ext>
            </c:extLst>
          </c:dPt>
          <c:dPt>
            <c:idx val="2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2-F1C8-4AF9-B765-9EA4BD5BF5AE}"/>
              </c:ext>
            </c:extLst>
          </c:dPt>
          <c:dPt>
            <c:idx val="2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4-F1C8-4AF9-B765-9EA4BD5BF5AE}"/>
              </c:ext>
            </c:extLst>
          </c:dPt>
          <c:dPt>
            <c:idx val="2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6-F1C8-4AF9-B765-9EA4BD5BF5AE}"/>
              </c:ext>
            </c:extLst>
          </c:dPt>
          <c:dPt>
            <c:idx val="2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8-F1C8-4AF9-B765-9EA4BD5BF5AE}"/>
              </c:ext>
            </c:extLst>
          </c:dPt>
          <c:dPt>
            <c:idx val="2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A-F1C8-4AF9-B765-9EA4BD5BF5AE}"/>
              </c:ext>
            </c:extLst>
          </c:dPt>
          <c:dPt>
            <c:idx val="2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C-F1C8-4AF9-B765-9EA4BD5BF5AE}"/>
              </c:ext>
            </c:extLst>
          </c:dPt>
          <c:dPt>
            <c:idx val="2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E-F1C8-4AF9-B765-9EA4BD5BF5AE}"/>
              </c:ext>
            </c:extLst>
          </c:dPt>
          <c:dPt>
            <c:idx val="2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0-F1C8-4AF9-B765-9EA4BD5BF5AE}"/>
              </c:ext>
            </c:extLst>
          </c:dPt>
          <c:dPt>
            <c:idx val="3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2-F1C8-4AF9-B765-9EA4BD5BF5AE}"/>
              </c:ext>
            </c:extLst>
          </c:dPt>
          <c:dPt>
            <c:idx val="3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4-F1C8-4AF9-B765-9EA4BD5BF5AE}"/>
              </c:ext>
            </c:extLst>
          </c:dPt>
          <c:dPt>
            <c:idx val="3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6-F1C8-4AF9-B765-9EA4BD5BF5AE}"/>
              </c:ext>
            </c:extLst>
          </c:dPt>
          <c:dPt>
            <c:idx val="3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8-F1C8-4AF9-B765-9EA4BD5BF5AE}"/>
              </c:ext>
            </c:extLst>
          </c:dPt>
          <c:dPt>
            <c:idx val="3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A-F1C8-4AF9-B765-9EA4BD5BF5AE}"/>
              </c:ext>
            </c:extLst>
          </c:dPt>
          <c:dPt>
            <c:idx val="3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C-F1C8-4AF9-B765-9EA4BD5BF5AE}"/>
              </c:ext>
            </c:extLst>
          </c:dPt>
          <c:dPt>
            <c:idx val="3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E-F1C8-4AF9-B765-9EA4BD5BF5AE}"/>
              </c:ext>
            </c:extLst>
          </c:dPt>
          <c:dPt>
            <c:idx val="3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0-F1C8-4AF9-B765-9EA4BD5BF5AE}"/>
              </c:ext>
            </c:extLst>
          </c:dPt>
          <c:dPt>
            <c:idx val="3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2-F1C8-4AF9-B765-9EA4BD5BF5AE}"/>
              </c:ext>
            </c:extLst>
          </c:dPt>
          <c:dPt>
            <c:idx val="3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4-F1C8-4AF9-B765-9EA4BD5BF5AE}"/>
              </c:ext>
            </c:extLst>
          </c:dPt>
          <c:dPt>
            <c:idx val="4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6-F1C8-4AF9-B765-9EA4BD5BF5AE}"/>
              </c:ext>
            </c:extLst>
          </c:dPt>
          <c:dPt>
            <c:idx val="4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8-F1C8-4AF9-B765-9EA4BD5BF5AE}"/>
              </c:ext>
            </c:extLst>
          </c:dPt>
          <c:dPt>
            <c:idx val="4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A-F1C8-4AF9-B765-9EA4BD5BF5AE}"/>
              </c:ext>
            </c:extLst>
          </c:dPt>
          <c:dPt>
            <c:idx val="4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C-F1C8-4AF9-B765-9EA4BD5BF5AE}"/>
              </c:ext>
            </c:extLst>
          </c:dPt>
          <c:dPt>
            <c:idx val="4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E-F1C8-4AF9-B765-9EA4BD5BF5AE}"/>
              </c:ext>
            </c:extLst>
          </c:dPt>
          <c:dPt>
            <c:idx val="4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0-F1C8-4AF9-B765-9EA4BD5BF5AE}"/>
              </c:ext>
            </c:extLst>
          </c:dPt>
          <c:dPt>
            <c:idx val="4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2-F1C8-4AF9-B765-9EA4BD5BF5AE}"/>
              </c:ext>
            </c:extLst>
          </c:dPt>
          <c:dPt>
            <c:idx val="4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4-F1C8-4AF9-B765-9EA4BD5BF5AE}"/>
              </c:ext>
            </c:extLst>
          </c:dPt>
          <c:dPt>
            <c:idx val="4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6-F1C8-4AF9-B765-9EA4BD5BF5AE}"/>
              </c:ext>
            </c:extLst>
          </c:dPt>
          <c:dPt>
            <c:idx val="4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8-F1C8-4AF9-B765-9EA4BD5BF5AE}"/>
              </c:ext>
            </c:extLst>
          </c:dPt>
          <c:dPt>
            <c:idx val="5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A-F1C8-4AF9-B765-9EA4BD5BF5AE}"/>
              </c:ext>
            </c:extLst>
          </c:dPt>
          <c:dPt>
            <c:idx val="5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C-F1C8-4AF9-B765-9EA4BD5BF5AE}"/>
              </c:ext>
            </c:extLst>
          </c:dPt>
          <c:dPt>
            <c:idx val="5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E-F1C8-4AF9-B765-9EA4BD5BF5AE}"/>
              </c:ext>
            </c:extLst>
          </c:dPt>
          <c:dPt>
            <c:idx val="5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0-F1C8-4AF9-B765-9EA4BD5BF5AE}"/>
              </c:ext>
            </c:extLst>
          </c:dPt>
          <c:dPt>
            <c:idx val="5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2-F1C8-4AF9-B765-9EA4BD5BF5AE}"/>
              </c:ext>
            </c:extLst>
          </c:dPt>
          <c:dPt>
            <c:idx val="5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4-F1C8-4AF9-B765-9EA4BD5BF5AE}"/>
              </c:ext>
            </c:extLst>
          </c:dPt>
          <c:dPt>
            <c:idx val="5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6-F1C8-4AF9-B765-9EA4BD5BF5AE}"/>
              </c:ext>
            </c:extLst>
          </c:dPt>
          <c:dPt>
            <c:idx val="5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8-F1C8-4AF9-B765-9EA4BD5BF5AE}"/>
              </c:ext>
            </c:extLst>
          </c:dPt>
          <c:dPt>
            <c:idx val="5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A-F1C8-4AF9-B765-9EA4BD5BF5AE}"/>
              </c:ext>
            </c:extLst>
          </c:dPt>
          <c:dPt>
            <c:idx val="5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C-F1C8-4AF9-B765-9EA4BD5BF5AE}"/>
              </c:ext>
            </c:extLst>
          </c:dPt>
          <c:dPt>
            <c:idx val="6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E-F1C8-4AF9-B765-9EA4BD5BF5AE}"/>
              </c:ext>
            </c:extLst>
          </c:dPt>
          <c:dPt>
            <c:idx val="6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0-F1C8-4AF9-B765-9EA4BD5BF5AE}"/>
              </c:ext>
            </c:extLst>
          </c:dPt>
          <c:dPt>
            <c:idx val="6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2-F1C8-4AF9-B765-9EA4BD5BF5AE}"/>
              </c:ext>
            </c:extLst>
          </c:dPt>
          <c:dPt>
            <c:idx val="6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4-F1C8-4AF9-B765-9EA4BD5BF5AE}"/>
              </c:ext>
            </c:extLst>
          </c:dPt>
          <c:dPt>
            <c:idx val="6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6-F1C8-4AF9-B765-9EA4BD5BF5AE}"/>
              </c:ext>
            </c:extLst>
          </c:dPt>
          <c:dPt>
            <c:idx val="65"/>
            <c:invertIfNegative val="0"/>
            <c:bubble3D val="0"/>
            <c:spPr>
              <a:solidFill>
                <a:srgbClr val="006666"/>
              </a:solidFill>
              <a:ln w="25400">
                <a:solidFill>
                  <a:srgbClr val="000000"/>
                </a:solidFill>
                <a:prstDash val="solid"/>
              </a:ln>
              <a:effectLst/>
            </c:spPr>
            <c:extLst>
              <c:ext xmlns:c16="http://schemas.microsoft.com/office/drawing/2014/chart" uri="{C3380CC4-5D6E-409C-BE32-E72D297353CC}">
                <c16:uniqueId val="{000003F8-F1C8-4AF9-B765-9EA4BD5BF5AE}"/>
              </c:ext>
            </c:extLst>
          </c:dPt>
          <c:dPt>
            <c:idx val="6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A-F1C8-4AF9-B765-9EA4BD5BF5AE}"/>
              </c:ext>
            </c:extLst>
          </c:dPt>
          <c:dPt>
            <c:idx val="6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C-F1C8-4AF9-B765-9EA4BD5BF5AE}"/>
              </c:ext>
            </c:extLst>
          </c:dPt>
          <c:dPt>
            <c:idx val="6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E-F1C8-4AF9-B765-9EA4BD5BF5AE}"/>
              </c:ext>
            </c:extLst>
          </c:dPt>
          <c:dPt>
            <c:idx val="6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0-F1C8-4AF9-B765-9EA4BD5BF5AE}"/>
              </c:ext>
            </c:extLst>
          </c:dPt>
          <c:dPt>
            <c:idx val="7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2-F1C8-4AF9-B765-9EA4BD5BF5AE}"/>
              </c:ext>
            </c:extLst>
          </c:dPt>
          <c:dPt>
            <c:idx val="7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4-F1C8-4AF9-B765-9EA4BD5BF5AE}"/>
              </c:ext>
            </c:extLst>
          </c:dPt>
          <c:dPt>
            <c:idx val="7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6-F1C8-4AF9-B765-9EA4BD5BF5AE}"/>
              </c:ext>
            </c:extLst>
          </c:dPt>
          <c:dPt>
            <c:idx val="7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8-F1C8-4AF9-B765-9EA4BD5BF5AE}"/>
              </c:ext>
            </c:extLst>
          </c:dPt>
          <c:dPt>
            <c:idx val="7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A-F1C8-4AF9-B765-9EA4BD5BF5AE}"/>
              </c:ext>
            </c:extLst>
          </c:dPt>
          <c:dPt>
            <c:idx val="7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C-F1C8-4AF9-B765-9EA4BD5BF5AE}"/>
              </c:ext>
            </c:extLst>
          </c:dPt>
          <c:dPt>
            <c:idx val="7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E-F1C8-4AF9-B765-9EA4BD5BF5AE}"/>
              </c:ext>
            </c:extLst>
          </c:dPt>
          <c:dPt>
            <c:idx val="7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0-F1C8-4AF9-B765-9EA4BD5BF5AE}"/>
              </c:ext>
            </c:extLst>
          </c:dPt>
          <c:dPt>
            <c:idx val="7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2-F1C8-4AF9-B765-9EA4BD5BF5AE}"/>
              </c:ext>
            </c:extLst>
          </c:dPt>
          <c:dPt>
            <c:idx val="7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4-F1C8-4AF9-B765-9EA4BD5BF5AE}"/>
              </c:ext>
            </c:extLst>
          </c:dPt>
          <c:dPt>
            <c:idx val="8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6-F1C8-4AF9-B765-9EA4BD5BF5AE}"/>
              </c:ext>
            </c:extLst>
          </c:dPt>
          <c:dPt>
            <c:idx val="8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8-F1C8-4AF9-B765-9EA4BD5BF5AE}"/>
              </c:ext>
            </c:extLst>
          </c:dPt>
          <c:dPt>
            <c:idx val="8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A-F1C8-4AF9-B765-9EA4BD5BF5AE}"/>
              </c:ext>
            </c:extLst>
          </c:dPt>
          <c:dPt>
            <c:idx val="8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C-F1C8-4AF9-B765-9EA4BD5BF5AE}"/>
              </c:ext>
            </c:extLst>
          </c:dPt>
          <c:dPt>
            <c:idx val="8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E-F1C8-4AF9-B765-9EA4BD5BF5AE}"/>
              </c:ext>
            </c:extLst>
          </c:dPt>
          <c:dPt>
            <c:idx val="8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0-F1C8-4AF9-B765-9EA4BD5BF5AE}"/>
              </c:ext>
            </c:extLst>
          </c:dPt>
          <c:dPt>
            <c:idx val="8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2-F1C8-4AF9-B765-9EA4BD5BF5AE}"/>
              </c:ext>
            </c:extLst>
          </c:dPt>
          <c:dPt>
            <c:idx val="8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4-F1C8-4AF9-B765-9EA4BD5BF5AE}"/>
              </c:ext>
            </c:extLst>
          </c:dPt>
          <c:cat>
            <c:strLit>
              <c:ptCount val="88"/>
              <c:pt idx="0">
                <c:v>Pornainen</c:v>
              </c:pt>
              <c:pt idx="1">
                <c:v>Nurmijärvi</c:v>
              </c:pt>
              <c:pt idx="2">
                <c:v>Rusko</c:v>
              </c:pt>
              <c:pt idx="3">
                <c:v>Mynämäki</c:v>
              </c:pt>
              <c:pt idx="4">
                <c:v>Masku</c:v>
              </c:pt>
              <c:pt idx="5">
                <c:v>Nousiainen</c:v>
              </c:pt>
              <c:pt idx="6">
                <c:v>Lieto</c:v>
              </c:pt>
              <c:pt idx="7">
                <c:v>Kemiönsaari</c:v>
              </c:pt>
              <c:pt idx="8">
                <c:v>Kirkkonummi</c:v>
              </c:pt>
              <c:pt idx="9">
                <c:v>Turku</c:v>
              </c:pt>
              <c:pt idx="10">
                <c:v>Aura</c:v>
              </c:pt>
              <c:pt idx="11">
                <c:v>Paimio</c:v>
              </c:pt>
              <c:pt idx="12">
                <c:v>Kaarina</c:v>
              </c:pt>
              <c:pt idx="13">
                <c:v>Vihti</c:v>
              </c:pt>
              <c:pt idx="14">
                <c:v>Sauvo</c:v>
              </c:pt>
              <c:pt idx="15">
                <c:v>Hämeenkyrö</c:v>
              </c:pt>
              <c:pt idx="16">
                <c:v>Savonlinna</c:v>
              </c:pt>
              <c:pt idx="17">
                <c:v>Janakkala</c:v>
              </c:pt>
              <c:pt idx="18">
                <c:v>Hollola</c:v>
              </c:pt>
              <c:pt idx="19">
                <c:v>Suomussalmi</c:v>
              </c:pt>
              <c:pt idx="20">
                <c:v>Espoo</c:v>
              </c:pt>
              <c:pt idx="21">
                <c:v>Nokia</c:v>
              </c:pt>
              <c:pt idx="22">
                <c:v>Hausjärvi</c:v>
              </c:pt>
              <c:pt idx="23">
                <c:v>Mäntsälä</c:v>
              </c:pt>
              <c:pt idx="24">
                <c:v>Raisio</c:v>
              </c:pt>
              <c:pt idx="25">
                <c:v>Tuusula</c:v>
              </c:pt>
              <c:pt idx="26">
                <c:v>Kuhmoinen</c:v>
              </c:pt>
              <c:pt idx="27">
                <c:v>Kangasala</c:v>
              </c:pt>
              <c:pt idx="28">
                <c:v>Parainen</c:v>
              </c:pt>
              <c:pt idx="29">
                <c:v>Kauniainen</c:v>
              </c:pt>
              <c:pt idx="30">
                <c:v>Orivesi</c:v>
              </c:pt>
              <c:pt idx="31">
                <c:v>Lempäälä</c:v>
              </c:pt>
              <c:pt idx="32">
                <c:v>Joensuu</c:v>
              </c:pt>
              <c:pt idx="33">
                <c:v>Lappeenranta</c:v>
              </c:pt>
              <c:pt idx="34">
                <c:v>Kerava</c:v>
              </c:pt>
              <c:pt idx="35">
                <c:v>Järvenpää</c:v>
              </c:pt>
              <c:pt idx="36">
                <c:v>Loviisa</c:v>
              </c:pt>
              <c:pt idx="37">
                <c:v>Uusikaupunki</c:v>
              </c:pt>
              <c:pt idx="38">
                <c:v>Laitila</c:v>
              </c:pt>
              <c:pt idx="39">
                <c:v>Imatra</c:v>
              </c:pt>
              <c:pt idx="40">
                <c:v>Jokioinen</c:v>
              </c:pt>
              <c:pt idx="41">
                <c:v>Punkalaidun</c:v>
              </c:pt>
              <c:pt idx="42">
                <c:v>Ylöjärvi</c:v>
              </c:pt>
              <c:pt idx="43">
                <c:v>Hämeenlinna</c:v>
              </c:pt>
              <c:pt idx="44">
                <c:v>Lapua</c:v>
              </c:pt>
              <c:pt idx="45">
                <c:v>Sastamala</c:v>
              </c:pt>
              <c:pt idx="46">
                <c:v>Ylivieska</c:v>
              </c:pt>
              <c:pt idx="47">
                <c:v>Lahti</c:v>
              </c:pt>
              <c:pt idx="48">
                <c:v>Lohja</c:v>
              </c:pt>
              <c:pt idx="49">
                <c:v>Somero</c:v>
              </c:pt>
              <c:pt idx="50">
                <c:v>Naantali</c:v>
              </c:pt>
              <c:pt idx="51">
                <c:v>Luumäki</c:v>
              </c:pt>
              <c:pt idx="52">
                <c:v>Kuopio</c:v>
              </c:pt>
              <c:pt idx="53">
                <c:v>Pirkkala</c:v>
              </c:pt>
              <c:pt idx="54">
                <c:v>Oulu</c:v>
              </c:pt>
              <c:pt idx="55">
                <c:v>Tampere</c:v>
              </c:pt>
              <c:pt idx="56">
                <c:v>Loimaa</c:v>
              </c:pt>
              <c:pt idx="57">
                <c:v>Ilmajoki</c:v>
              </c:pt>
              <c:pt idx="58">
                <c:v>Kokkola</c:v>
              </c:pt>
              <c:pt idx="59">
                <c:v>Jyväskylä</c:v>
              </c:pt>
              <c:pt idx="60">
                <c:v>Mikkeli</c:v>
              </c:pt>
              <c:pt idx="61">
                <c:v>Orimattila</c:v>
              </c:pt>
              <c:pt idx="62">
                <c:v>Vaasa</c:v>
              </c:pt>
              <c:pt idx="63">
                <c:v>Sipoo</c:v>
              </c:pt>
              <c:pt idx="64">
                <c:v>Iisalmi</c:v>
              </c:pt>
              <c:pt idx="65">
                <c:v>Rauma</c:v>
              </c:pt>
              <c:pt idx="66">
                <c:v>Kouvola</c:v>
              </c:pt>
              <c:pt idx="67">
                <c:v>Forssa</c:v>
              </c:pt>
              <c:pt idx="68">
                <c:v>Padasjoki</c:v>
              </c:pt>
              <c:pt idx="69">
                <c:v>Seinäjoki</c:v>
              </c:pt>
              <c:pt idx="70">
                <c:v>Hyvinkää</c:v>
              </c:pt>
              <c:pt idx="71">
                <c:v>Vantaa</c:v>
              </c:pt>
              <c:pt idx="72">
                <c:v>Äänekoski</c:v>
              </c:pt>
              <c:pt idx="73">
                <c:v>Kemi</c:v>
              </c:pt>
              <c:pt idx="74">
                <c:v>Ikaalinen</c:v>
              </c:pt>
              <c:pt idx="75">
                <c:v>Salo</c:v>
              </c:pt>
              <c:pt idx="76">
                <c:v>Oripää</c:v>
              </c:pt>
              <c:pt idx="77">
                <c:v>Hanko</c:v>
              </c:pt>
              <c:pt idx="78">
                <c:v>Helsinki</c:v>
              </c:pt>
              <c:pt idx="79">
                <c:v>Riihimäki</c:v>
              </c:pt>
              <c:pt idx="80">
                <c:v>Kotka</c:v>
              </c:pt>
              <c:pt idx="81">
                <c:v>Karkkila</c:v>
              </c:pt>
              <c:pt idx="82">
                <c:v>Suonenjoki</c:v>
              </c:pt>
              <c:pt idx="83">
                <c:v>Kajaani</c:v>
              </c:pt>
              <c:pt idx="84">
                <c:v>Iitti</c:v>
              </c:pt>
              <c:pt idx="85">
                <c:v>Hamina</c:v>
              </c:pt>
              <c:pt idx="86">
                <c:v>Ilomantsi</c:v>
              </c:pt>
              <c:pt idx="87">
                <c:v>Varkaus</c:v>
              </c:pt>
            </c:strLit>
          </c:cat>
          <c:val>
            <c:numLit>
              <c:formatCode>General</c:formatCode>
              <c:ptCount val="88"/>
              <c:pt idx="0">
                <c:v>0.32851120829582214</c:v>
              </c:pt>
              <c:pt idx="1">
                <c:v>0.32876896858215332</c:v>
              </c:pt>
              <c:pt idx="2">
                <c:v>0.3285306990146637</c:v>
              </c:pt>
              <c:pt idx="3">
                <c:v>0.32942548394203186</c:v>
              </c:pt>
              <c:pt idx="4">
                <c:v>0.32897630333900452</c:v>
              </c:pt>
              <c:pt idx="5">
                <c:v>0.3291148841381073</c:v>
              </c:pt>
              <c:pt idx="6">
                <c:v>0.3288084864616394</c:v>
              </c:pt>
              <c:pt idx="7">
                <c:v>0.3291056752204895</c:v>
              </c:pt>
              <c:pt idx="8">
                <c:v>0.32864978909492493</c:v>
              </c:pt>
              <c:pt idx="9">
                <c:v>0.40907740592956543</c:v>
              </c:pt>
              <c:pt idx="10">
                <c:v>0.32924997806549072</c:v>
              </c:pt>
              <c:pt idx="11">
                <c:v>0.41041556000709534</c:v>
              </c:pt>
              <c:pt idx="12">
                <c:v>0.40961131453514099</c:v>
              </c:pt>
              <c:pt idx="13">
                <c:v>0.32902151346206665</c:v>
              </c:pt>
              <c:pt idx="14">
                <c:v>0.329438716173172</c:v>
              </c:pt>
              <c:pt idx="15">
                <c:v>0.32946720719337463</c:v>
              </c:pt>
              <c:pt idx="16">
                <c:v>0.40970394015312195</c:v>
              </c:pt>
              <c:pt idx="17">
                <c:v>0.32955968379974365</c:v>
              </c:pt>
              <c:pt idx="18">
                <c:v>0.32895687222480774</c:v>
              </c:pt>
              <c:pt idx="19">
                <c:v>0.32992684841156006</c:v>
              </c:pt>
              <c:pt idx="20">
                <c:v>0.33125334978103638</c:v>
              </c:pt>
              <c:pt idx="21">
                <c:v>0.40959435701370239</c:v>
              </c:pt>
              <c:pt idx="22">
                <c:v>0.3287908136844635</c:v>
              </c:pt>
              <c:pt idx="23">
                <c:v>0.32971879839897156</c:v>
              </c:pt>
              <c:pt idx="24">
                <c:v>0.4096253514289856</c:v>
              </c:pt>
              <c:pt idx="25">
                <c:v>0.32869237661361694</c:v>
              </c:pt>
              <c:pt idx="26">
                <c:v>0.33109837770462036</c:v>
              </c:pt>
              <c:pt idx="27">
                <c:v>0.32874980568885803</c:v>
              </c:pt>
              <c:pt idx="28">
                <c:v>0.40952858328819275</c:v>
              </c:pt>
              <c:pt idx="29">
                <c:v>0.4093593955039978</c:v>
              </c:pt>
              <c:pt idx="30">
                <c:v>0.41086217761039734</c:v>
              </c:pt>
              <c:pt idx="31">
                <c:v>0.32909274101257324</c:v>
              </c:pt>
              <c:pt idx="32">
                <c:v>0.40934255719184875</c:v>
              </c:pt>
              <c:pt idx="33">
                <c:v>0.40952539443969727</c:v>
              </c:pt>
              <c:pt idx="34">
                <c:v>0.4095294177532196</c:v>
              </c:pt>
              <c:pt idx="35">
                <c:v>0.4089832603931427</c:v>
              </c:pt>
              <c:pt idx="36">
                <c:v>0.41044327616691589</c:v>
              </c:pt>
              <c:pt idx="37">
                <c:v>0.40962129831314087</c:v>
              </c:pt>
              <c:pt idx="38">
                <c:v>0.41042810678482056</c:v>
              </c:pt>
              <c:pt idx="39">
                <c:v>0.40913477540016174</c:v>
              </c:pt>
              <c:pt idx="40">
                <c:v>0.32968986034393311</c:v>
              </c:pt>
              <c:pt idx="41">
                <c:v>0.32889193296432495</c:v>
              </c:pt>
              <c:pt idx="42">
                <c:v>0.40977329015731812</c:v>
              </c:pt>
              <c:pt idx="43">
                <c:v>0.40955159068107605</c:v>
              </c:pt>
              <c:pt idx="44">
                <c:v>0.41003516316413879</c:v>
              </c:pt>
              <c:pt idx="45">
                <c:v>0.41029840707778931</c:v>
              </c:pt>
              <c:pt idx="46">
                <c:v>0.40988883376121521</c:v>
              </c:pt>
              <c:pt idx="47">
                <c:v>0.40931904315948486</c:v>
              </c:pt>
              <c:pt idx="48">
                <c:v>0.40998679399490356</c:v>
              </c:pt>
              <c:pt idx="49">
                <c:v>0.41010048985481262</c:v>
              </c:pt>
              <c:pt idx="50">
                <c:v>0.40917974710464478</c:v>
              </c:pt>
              <c:pt idx="51">
                <c:v>0.33059152960777283</c:v>
              </c:pt>
              <c:pt idx="52">
                <c:v>0.40935203433036804</c:v>
              </c:pt>
              <c:pt idx="53">
                <c:v>0.32870671153068542</c:v>
              </c:pt>
              <c:pt idx="54">
                <c:v>0.40935653448104858</c:v>
              </c:pt>
              <c:pt idx="55">
                <c:v>0.40914434194564819</c:v>
              </c:pt>
              <c:pt idx="56">
                <c:v>0.41036978363990784</c:v>
              </c:pt>
              <c:pt idx="57">
                <c:v>0.32937377691268921</c:v>
              </c:pt>
              <c:pt idx="58">
                <c:v>0.40956857800483704</c:v>
              </c:pt>
              <c:pt idx="59">
                <c:v>0.4095115065574646</c:v>
              </c:pt>
              <c:pt idx="60">
                <c:v>0.40969249606132507</c:v>
              </c:pt>
              <c:pt idx="61">
                <c:v>0.41030484437942505</c:v>
              </c:pt>
              <c:pt idx="62">
                <c:v>0.40918073058128357</c:v>
              </c:pt>
              <c:pt idx="63">
                <c:v>0.32906916737556458</c:v>
              </c:pt>
              <c:pt idx="64">
                <c:v>0.40948048233985901</c:v>
              </c:pt>
              <c:pt idx="65">
                <c:v>0.40930870175361633</c:v>
              </c:pt>
              <c:pt idx="66">
                <c:v>0.40957313776016235</c:v>
              </c:pt>
              <c:pt idx="67">
                <c:v>0.41020688414573669</c:v>
              </c:pt>
              <c:pt idx="68">
                <c:v>0.33000549674034119</c:v>
              </c:pt>
              <c:pt idx="69">
                <c:v>0.40944471955299377</c:v>
              </c:pt>
              <c:pt idx="70">
                <c:v>0.40952789783477783</c:v>
              </c:pt>
              <c:pt idx="71">
                <c:v>0.40946945548057556</c:v>
              </c:pt>
              <c:pt idx="72">
                <c:v>0.41062614321708679</c:v>
              </c:pt>
              <c:pt idx="73">
                <c:v>0.40925708413124084</c:v>
              </c:pt>
              <c:pt idx="74">
                <c:v>0.41061475872993469</c:v>
              </c:pt>
              <c:pt idx="75">
                <c:v>0.41013920307159424</c:v>
              </c:pt>
              <c:pt idx="76">
                <c:v>0.33061897754669189</c:v>
              </c:pt>
              <c:pt idx="77">
                <c:v>0.40919318795204163</c:v>
              </c:pt>
              <c:pt idx="78">
                <c:v>0.38314950466156006</c:v>
              </c:pt>
              <c:pt idx="79">
                <c:v>0.40945592522621155</c:v>
              </c:pt>
              <c:pt idx="80">
                <c:v>0.40909630060195923</c:v>
              </c:pt>
              <c:pt idx="81">
                <c:v>0.40969297289848328</c:v>
              </c:pt>
              <c:pt idx="82">
                <c:v>0.41075333952903748</c:v>
              </c:pt>
              <c:pt idx="83">
                <c:v>0.40928265452384949</c:v>
              </c:pt>
              <c:pt idx="84">
                <c:v>0.32954248785972595</c:v>
              </c:pt>
              <c:pt idx="85">
                <c:v>0.40940284729003906</c:v>
              </c:pt>
              <c:pt idx="86">
                <c:v>0.32917466759681702</c:v>
              </c:pt>
              <c:pt idx="87">
                <c:v>0.40910953283309937</c:v>
              </c:pt>
            </c:numLit>
          </c:val>
          <c:extLst>
            <c:ext xmlns:c16="http://schemas.microsoft.com/office/drawing/2014/chart" uri="{C3380CC4-5D6E-409C-BE32-E72D297353CC}">
              <c16:uniqueId val="{00000425-F1C8-4AF9-B765-9EA4BD5BF5AE}"/>
            </c:ext>
          </c:extLst>
        </c:ser>
        <c:ser>
          <c:idx val="6"/>
          <c:order val="6"/>
          <c:tx>
            <c:v>Jätehuolto</c:v>
          </c:tx>
          <c:spPr>
            <a:solidFill>
              <a:srgbClr val="0080FF"/>
            </a:solidFill>
          </c:spPr>
          <c:invertIfNegative val="0"/>
          <c:dPt>
            <c:idx val="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7-F1C8-4AF9-B765-9EA4BD5BF5AE}"/>
              </c:ext>
            </c:extLst>
          </c:dPt>
          <c:dPt>
            <c:idx val="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9-F1C8-4AF9-B765-9EA4BD5BF5AE}"/>
              </c:ext>
            </c:extLst>
          </c:dPt>
          <c:dPt>
            <c:idx val="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B-F1C8-4AF9-B765-9EA4BD5BF5AE}"/>
              </c:ext>
            </c:extLst>
          </c:dPt>
          <c:dPt>
            <c:idx val="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D-F1C8-4AF9-B765-9EA4BD5BF5AE}"/>
              </c:ext>
            </c:extLst>
          </c:dPt>
          <c:dPt>
            <c:idx val="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F-F1C8-4AF9-B765-9EA4BD5BF5AE}"/>
              </c:ext>
            </c:extLst>
          </c:dPt>
          <c:dPt>
            <c:idx val="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1-F1C8-4AF9-B765-9EA4BD5BF5AE}"/>
              </c:ext>
            </c:extLst>
          </c:dPt>
          <c:dPt>
            <c:idx val="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3-F1C8-4AF9-B765-9EA4BD5BF5AE}"/>
              </c:ext>
            </c:extLst>
          </c:dPt>
          <c:dPt>
            <c:idx val="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5-F1C8-4AF9-B765-9EA4BD5BF5AE}"/>
              </c:ext>
            </c:extLst>
          </c:dPt>
          <c:dPt>
            <c:idx val="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7-F1C8-4AF9-B765-9EA4BD5BF5AE}"/>
              </c:ext>
            </c:extLst>
          </c:dPt>
          <c:dPt>
            <c:idx val="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9-F1C8-4AF9-B765-9EA4BD5BF5AE}"/>
              </c:ext>
            </c:extLst>
          </c:dPt>
          <c:dPt>
            <c:idx val="1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B-F1C8-4AF9-B765-9EA4BD5BF5AE}"/>
              </c:ext>
            </c:extLst>
          </c:dPt>
          <c:dPt>
            <c:idx val="1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D-F1C8-4AF9-B765-9EA4BD5BF5AE}"/>
              </c:ext>
            </c:extLst>
          </c:dPt>
          <c:dPt>
            <c:idx val="1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F-F1C8-4AF9-B765-9EA4BD5BF5AE}"/>
              </c:ext>
            </c:extLst>
          </c:dPt>
          <c:dPt>
            <c:idx val="1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1-F1C8-4AF9-B765-9EA4BD5BF5AE}"/>
              </c:ext>
            </c:extLst>
          </c:dPt>
          <c:dPt>
            <c:idx val="1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3-F1C8-4AF9-B765-9EA4BD5BF5AE}"/>
              </c:ext>
            </c:extLst>
          </c:dPt>
          <c:dPt>
            <c:idx val="1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5-F1C8-4AF9-B765-9EA4BD5BF5AE}"/>
              </c:ext>
            </c:extLst>
          </c:dPt>
          <c:dPt>
            <c:idx val="1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7-F1C8-4AF9-B765-9EA4BD5BF5AE}"/>
              </c:ext>
            </c:extLst>
          </c:dPt>
          <c:dPt>
            <c:idx val="1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9-F1C8-4AF9-B765-9EA4BD5BF5AE}"/>
              </c:ext>
            </c:extLst>
          </c:dPt>
          <c:dPt>
            <c:idx val="1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B-F1C8-4AF9-B765-9EA4BD5BF5AE}"/>
              </c:ext>
            </c:extLst>
          </c:dPt>
          <c:dPt>
            <c:idx val="1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D-F1C8-4AF9-B765-9EA4BD5BF5AE}"/>
              </c:ext>
            </c:extLst>
          </c:dPt>
          <c:dPt>
            <c:idx val="2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F-F1C8-4AF9-B765-9EA4BD5BF5AE}"/>
              </c:ext>
            </c:extLst>
          </c:dPt>
          <c:dPt>
            <c:idx val="2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1-F1C8-4AF9-B765-9EA4BD5BF5AE}"/>
              </c:ext>
            </c:extLst>
          </c:dPt>
          <c:dPt>
            <c:idx val="2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3-F1C8-4AF9-B765-9EA4BD5BF5AE}"/>
              </c:ext>
            </c:extLst>
          </c:dPt>
          <c:dPt>
            <c:idx val="2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5-F1C8-4AF9-B765-9EA4BD5BF5AE}"/>
              </c:ext>
            </c:extLst>
          </c:dPt>
          <c:dPt>
            <c:idx val="2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7-F1C8-4AF9-B765-9EA4BD5BF5AE}"/>
              </c:ext>
            </c:extLst>
          </c:dPt>
          <c:dPt>
            <c:idx val="2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9-F1C8-4AF9-B765-9EA4BD5BF5AE}"/>
              </c:ext>
            </c:extLst>
          </c:dPt>
          <c:dPt>
            <c:idx val="2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B-F1C8-4AF9-B765-9EA4BD5BF5AE}"/>
              </c:ext>
            </c:extLst>
          </c:dPt>
          <c:dPt>
            <c:idx val="2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D-F1C8-4AF9-B765-9EA4BD5BF5AE}"/>
              </c:ext>
            </c:extLst>
          </c:dPt>
          <c:dPt>
            <c:idx val="2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F-F1C8-4AF9-B765-9EA4BD5BF5AE}"/>
              </c:ext>
            </c:extLst>
          </c:dPt>
          <c:dPt>
            <c:idx val="2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1-F1C8-4AF9-B765-9EA4BD5BF5AE}"/>
              </c:ext>
            </c:extLst>
          </c:dPt>
          <c:dPt>
            <c:idx val="3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3-F1C8-4AF9-B765-9EA4BD5BF5AE}"/>
              </c:ext>
            </c:extLst>
          </c:dPt>
          <c:dPt>
            <c:idx val="3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5-F1C8-4AF9-B765-9EA4BD5BF5AE}"/>
              </c:ext>
            </c:extLst>
          </c:dPt>
          <c:dPt>
            <c:idx val="3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7-F1C8-4AF9-B765-9EA4BD5BF5AE}"/>
              </c:ext>
            </c:extLst>
          </c:dPt>
          <c:dPt>
            <c:idx val="3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9-F1C8-4AF9-B765-9EA4BD5BF5AE}"/>
              </c:ext>
            </c:extLst>
          </c:dPt>
          <c:dPt>
            <c:idx val="3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B-F1C8-4AF9-B765-9EA4BD5BF5AE}"/>
              </c:ext>
            </c:extLst>
          </c:dPt>
          <c:dPt>
            <c:idx val="3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D-F1C8-4AF9-B765-9EA4BD5BF5AE}"/>
              </c:ext>
            </c:extLst>
          </c:dPt>
          <c:dPt>
            <c:idx val="3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F-F1C8-4AF9-B765-9EA4BD5BF5AE}"/>
              </c:ext>
            </c:extLst>
          </c:dPt>
          <c:dPt>
            <c:idx val="3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1-F1C8-4AF9-B765-9EA4BD5BF5AE}"/>
              </c:ext>
            </c:extLst>
          </c:dPt>
          <c:dPt>
            <c:idx val="3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3-F1C8-4AF9-B765-9EA4BD5BF5AE}"/>
              </c:ext>
            </c:extLst>
          </c:dPt>
          <c:dPt>
            <c:idx val="3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5-F1C8-4AF9-B765-9EA4BD5BF5AE}"/>
              </c:ext>
            </c:extLst>
          </c:dPt>
          <c:dPt>
            <c:idx val="4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7-F1C8-4AF9-B765-9EA4BD5BF5AE}"/>
              </c:ext>
            </c:extLst>
          </c:dPt>
          <c:dPt>
            <c:idx val="4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9-F1C8-4AF9-B765-9EA4BD5BF5AE}"/>
              </c:ext>
            </c:extLst>
          </c:dPt>
          <c:dPt>
            <c:idx val="4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B-F1C8-4AF9-B765-9EA4BD5BF5AE}"/>
              </c:ext>
            </c:extLst>
          </c:dPt>
          <c:dPt>
            <c:idx val="4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D-F1C8-4AF9-B765-9EA4BD5BF5AE}"/>
              </c:ext>
            </c:extLst>
          </c:dPt>
          <c:dPt>
            <c:idx val="4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F-F1C8-4AF9-B765-9EA4BD5BF5AE}"/>
              </c:ext>
            </c:extLst>
          </c:dPt>
          <c:dPt>
            <c:idx val="4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1-F1C8-4AF9-B765-9EA4BD5BF5AE}"/>
              </c:ext>
            </c:extLst>
          </c:dPt>
          <c:dPt>
            <c:idx val="4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3-F1C8-4AF9-B765-9EA4BD5BF5AE}"/>
              </c:ext>
            </c:extLst>
          </c:dPt>
          <c:dPt>
            <c:idx val="4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5-F1C8-4AF9-B765-9EA4BD5BF5AE}"/>
              </c:ext>
            </c:extLst>
          </c:dPt>
          <c:dPt>
            <c:idx val="4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7-F1C8-4AF9-B765-9EA4BD5BF5AE}"/>
              </c:ext>
            </c:extLst>
          </c:dPt>
          <c:dPt>
            <c:idx val="4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9-F1C8-4AF9-B765-9EA4BD5BF5AE}"/>
              </c:ext>
            </c:extLst>
          </c:dPt>
          <c:dPt>
            <c:idx val="5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B-F1C8-4AF9-B765-9EA4BD5BF5AE}"/>
              </c:ext>
            </c:extLst>
          </c:dPt>
          <c:dPt>
            <c:idx val="5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D-F1C8-4AF9-B765-9EA4BD5BF5AE}"/>
              </c:ext>
            </c:extLst>
          </c:dPt>
          <c:dPt>
            <c:idx val="5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F-F1C8-4AF9-B765-9EA4BD5BF5AE}"/>
              </c:ext>
            </c:extLst>
          </c:dPt>
          <c:dPt>
            <c:idx val="5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1-F1C8-4AF9-B765-9EA4BD5BF5AE}"/>
              </c:ext>
            </c:extLst>
          </c:dPt>
          <c:dPt>
            <c:idx val="5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3-F1C8-4AF9-B765-9EA4BD5BF5AE}"/>
              </c:ext>
            </c:extLst>
          </c:dPt>
          <c:dPt>
            <c:idx val="5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5-F1C8-4AF9-B765-9EA4BD5BF5AE}"/>
              </c:ext>
            </c:extLst>
          </c:dPt>
          <c:dPt>
            <c:idx val="5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7-F1C8-4AF9-B765-9EA4BD5BF5AE}"/>
              </c:ext>
            </c:extLst>
          </c:dPt>
          <c:dPt>
            <c:idx val="5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9-F1C8-4AF9-B765-9EA4BD5BF5AE}"/>
              </c:ext>
            </c:extLst>
          </c:dPt>
          <c:dPt>
            <c:idx val="5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B-F1C8-4AF9-B765-9EA4BD5BF5AE}"/>
              </c:ext>
            </c:extLst>
          </c:dPt>
          <c:dPt>
            <c:idx val="5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D-F1C8-4AF9-B765-9EA4BD5BF5AE}"/>
              </c:ext>
            </c:extLst>
          </c:dPt>
          <c:dPt>
            <c:idx val="6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F-F1C8-4AF9-B765-9EA4BD5BF5AE}"/>
              </c:ext>
            </c:extLst>
          </c:dPt>
          <c:dPt>
            <c:idx val="6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1-F1C8-4AF9-B765-9EA4BD5BF5AE}"/>
              </c:ext>
            </c:extLst>
          </c:dPt>
          <c:dPt>
            <c:idx val="6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3-F1C8-4AF9-B765-9EA4BD5BF5AE}"/>
              </c:ext>
            </c:extLst>
          </c:dPt>
          <c:dPt>
            <c:idx val="6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5-F1C8-4AF9-B765-9EA4BD5BF5AE}"/>
              </c:ext>
            </c:extLst>
          </c:dPt>
          <c:dPt>
            <c:idx val="6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7-F1C8-4AF9-B765-9EA4BD5BF5AE}"/>
              </c:ext>
            </c:extLst>
          </c:dPt>
          <c:dPt>
            <c:idx val="65"/>
            <c:invertIfNegative val="0"/>
            <c:bubble3D val="0"/>
            <c:spPr>
              <a:solidFill>
                <a:srgbClr val="0080FF"/>
              </a:solidFill>
              <a:ln w="25400">
                <a:solidFill>
                  <a:srgbClr val="000000"/>
                </a:solidFill>
                <a:prstDash val="solid"/>
              </a:ln>
              <a:effectLst/>
            </c:spPr>
            <c:extLst>
              <c:ext xmlns:c16="http://schemas.microsoft.com/office/drawing/2014/chart" uri="{C3380CC4-5D6E-409C-BE32-E72D297353CC}">
                <c16:uniqueId val="{000004A9-F1C8-4AF9-B765-9EA4BD5BF5AE}"/>
              </c:ext>
            </c:extLst>
          </c:dPt>
          <c:dPt>
            <c:idx val="6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B-F1C8-4AF9-B765-9EA4BD5BF5AE}"/>
              </c:ext>
            </c:extLst>
          </c:dPt>
          <c:dPt>
            <c:idx val="6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D-F1C8-4AF9-B765-9EA4BD5BF5AE}"/>
              </c:ext>
            </c:extLst>
          </c:dPt>
          <c:dPt>
            <c:idx val="6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F-F1C8-4AF9-B765-9EA4BD5BF5AE}"/>
              </c:ext>
            </c:extLst>
          </c:dPt>
          <c:dPt>
            <c:idx val="6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1-F1C8-4AF9-B765-9EA4BD5BF5AE}"/>
              </c:ext>
            </c:extLst>
          </c:dPt>
          <c:dPt>
            <c:idx val="7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3-F1C8-4AF9-B765-9EA4BD5BF5AE}"/>
              </c:ext>
            </c:extLst>
          </c:dPt>
          <c:dPt>
            <c:idx val="7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5-F1C8-4AF9-B765-9EA4BD5BF5AE}"/>
              </c:ext>
            </c:extLst>
          </c:dPt>
          <c:dPt>
            <c:idx val="7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7-F1C8-4AF9-B765-9EA4BD5BF5AE}"/>
              </c:ext>
            </c:extLst>
          </c:dPt>
          <c:dPt>
            <c:idx val="7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9-F1C8-4AF9-B765-9EA4BD5BF5AE}"/>
              </c:ext>
            </c:extLst>
          </c:dPt>
          <c:dPt>
            <c:idx val="7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B-F1C8-4AF9-B765-9EA4BD5BF5AE}"/>
              </c:ext>
            </c:extLst>
          </c:dPt>
          <c:dPt>
            <c:idx val="7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D-F1C8-4AF9-B765-9EA4BD5BF5AE}"/>
              </c:ext>
            </c:extLst>
          </c:dPt>
          <c:dPt>
            <c:idx val="7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F-F1C8-4AF9-B765-9EA4BD5BF5AE}"/>
              </c:ext>
            </c:extLst>
          </c:dPt>
          <c:dPt>
            <c:idx val="7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1-F1C8-4AF9-B765-9EA4BD5BF5AE}"/>
              </c:ext>
            </c:extLst>
          </c:dPt>
          <c:dPt>
            <c:idx val="7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3-F1C8-4AF9-B765-9EA4BD5BF5AE}"/>
              </c:ext>
            </c:extLst>
          </c:dPt>
          <c:dPt>
            <c:idx val="7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5-F1C8-4AF9-B765-9EA4BD5BF5AE}"/>
              </c:ext>
            </c:extLst>
          </c:dPt>
          <c:dPt>
            <c:idx val="8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7-F1C8-4AF9-B765-9EA4BD5BF5AE}"/>
              </c:ext>
            </c:extLst>
          </c:dPt>
          <c:dPt>
            <c:idx val="8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9-F1C8-4AF9-B765-9EA4BD5BF5AE}"/>
              </c:ext>
            </c:extLst>
          </c:dPt>
          <c:dPt>
            <c:idx val="8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B-F1C8-4AF9-B765-9EA4BD5BF5AE}"/>
              </c:ext>
            </c:extLst>
          </c:dPt>
          <c:dPt>
            <c:idx val="8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D-F1C8-4AF9-B765-9EA4BD5BF5AE}"/>
              </c:ext>
            </c:extLst>
          </c:dPt>
          <c:dPt>
            <c:idx val="8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F-F1C8-4AF9-B765-9EA4BD5BF5AE}"/>
              </c:ext>
            </c:extLst>
          </c:dPt>
          <c:dPt>
            <c:idx val="8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1-F1C8-4AF9-B765-9EA4BD5BF5AE}"/>
              </c:ext>
            </c:extLst>
          </c:dPt>
          <c:dPt>
            <c:idx val="8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3-F1C8-4AF9-B765-9EA4BD5BF5AE}"/>
              </c:ext>
            </c:extLst>
          </c:dPt>
          <c:dPt>
            <c:idx val="8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5-F1C8-4AF9-B765-9EA4BD5BF5AE}"/>
              </c:ext>
            </c:extLst>
          </c:dPt>
          <c:cat>
            <c:strLit>
              <c:ptCount val="88"/>
              <c:pt idx="0">
                <c:v>Pornainen</c:v>
              </c:pt>
              <c:pt idx="1">
                <c:v>Nurmijärvi</c:v>
              </c:pt>
              <c:pt idx="2">
                <c:v>Rusko</c:v>
              </c:pt>
              <c:pt idx="3">
                <c:v>Mynämäki</c:v>
              </c:pt>
              <c:pt idx="4">
                <c:v>Masku</c:v>
              </c:pt>
              <c:pt idx="5">
                <c:v>Nousiainen</c:v>
              </c:pt>
              <c:pt idx="6">
                <c:v>Lieto</c:v>
              </c:pt>
              <c:pt idx="7">
                <c:v>Kemiönsaari</c:v>
              </c:pt>
              <c:pt idx="8">
                <c:v>Kirkkonummi</c:v>
              </c:pt>
              <c:pt idx="9">
                <c:v>Turku</c:v>
              </c:pt>
              <c:pt idx="10">
                <c:v>Aura</c:v>
              </c:pt>
              <c:pt idx="11">
                <c:v>Paimio</c:v>
              </c:pt>
              <c:pt idx="12">
                <c:v>Kaarina</c:v>
              </c:pt>
              <c:pt idx="13">
                <c:v>Vihti</c:v>
              </c:pt>
              <c:pt idx="14">
                <c:v>Sauvo</c:v>
              </c:pt>
              <c:pt idx="15">
                <c:v>Hämeenkyrö</c:v>
              </c:pt>
              <c:pt idx="16">
                <c:v>Savonlinna</c:v>
              </c:pt>
              <c:pt idx="17">
                <c:v>Janakkala</c:v>
              </c:pt>
              <c:pt idx="18">
                <c:v>Hollola</c:v>
              </c:pt>
              <c:pt idx="19">
                <c:v>Suomussalmi</c:v>
              </c:pt>
              <c:pt idx="20">
                <c:v>Espoo</c:v>
              </c:pt>
              <c:pt idx="21">
                <c:v>Nokia</c:v>
              </c:pt>
              <c:pt idx="22">
                <c:v>Hausjärvi</c:v>
              </c:pt>
              <c:pt idx="23">
                <c:v>Mäntsälä</c:v>
              </c:pt>
              <c:pt idx="24">
                <c:v>Raisio</c:v>
              </c:pt>
              <c:pt idx="25">
                <c:v>Tuusula</c:v>
              </c:pt>
              <c:pt idx="26">
                <c:v>Kuhmoinen</c:v>
              </c:pt>
              <c:pt idx="27">
                <c:v>Kangasala</c:v>
              </c:pt>
              <c:pt idx="28">
                <c:v>Parainen</c:v>
              </c:pt>
              <c:pt idx="29">
                <c:v>Kauniainen</c:v>
              </c:pt>
              <c:pt idx="30">
                <c:v>Orivesi</c:v>
              </c:pt>
              <c:pt idx="31">
                <c:v>Lempäälä</c:v>
              </c:pt>
              <c:pt idx="32">
                <c:v>Joensuu</c:v>
              </c:pt>
              <c:pt idx="33">
                <c:v>Lappeenranta</c:v>
              </c:pt>
              <c:pt idx="34">
                <c:v>Kerava</c:v>
              </c:pt>
              <c:pt idx="35">
                <c:v>Järvenpää</c:v>
              </c:pt>
              <c:pt idx="36">
                <c:v>Loviisa</c:v>
              </c:pt>
              <c:pt idx="37">
                <c:v>Uusikaupunki</c:v>
              </c:pt>
              <c:pt idx="38">
                <c:v>Laitila</c:v>
              </c:pt>
              <c:pt idx="39">
                <c:v>Imatra</c:v>
              </c:pt>
              <c:pt idx="40">
                <c:v>Jokioinen</c:v>
              </c:pt>
              <c:pt idx="41">
                <c:v>Punkalaidun</c:v>
              </c:pt>
              <c:pt idx="42">
                <c:v>Ylöjärvi</c:v>
              </c:pt>
              <c:pt idx="43">
                <c:v>Hämeenlinna</c:v>
              </c:pt>
              <c:pt idx="44">
                <c:v>Lapua</c:v>
              </c:pt>
              <c:pt idx="45">
                <c:v>Sastamala</c:v>
              </c:pt>
              <c:pt idx="46">
                <c:v>Ylivieska</c:v>
              </c:pt>
              <c:pt idx="47">
                <c:v>Lahti</c:v>
              </c:pt>
              <c:pt idx="48">
                <c:v>Lohja</c:v>
              </c:pt>
              <c:pt idx="49">
                <c:v>Somero</c:v>
              </c:pt>
              <c:pt idx="50">
                <c:v>Naantali</c:v>
              </c:pt>
              <c:pt idx="51">
                <c:v>Luumäki</c:v>
              </c:pt>
              <c:pt idx="52">
                <c:v>Kuopio</c:v>
              </c:pt>
              <c:pt idx="53">
                <c:v>Pirkkala</c:v>
              </c:pt>
              <c:pt idx="54">
                <c:v>Oulu</c:v>
              </c:pt>
              <c:pt idx="55">
                <c:v>Tampere</c:v>
              </c:pt>
              <c:pt idx="56">
                <c:v>Loimaa</c:v>
              </c:pt>
              <c:pt idx="57">
                <c:v>Ilmajoki</c:v>
              </c:pt>
              <c:pt idx="58">
                <c:v>Kokkola</c:v>
              </c:pt>
              <c:pt idx="59">
                <c:v>Jyväskylä</c:v>
              </c:pt>
              <c:pt idx="60">
                <c:v>Mikkeli</c:v>
              </c:pt>
              <c:pt idx="61">
                <c:v>Orimattila</c:v>
              </c:pt>
              <c:pt idx="62">
                <c:v>Vaasa</c:v>
              </c:pt>
              <c:pt idx="63">
                <c:v>Sipoo</c:v>
              </c:pt>
              <c:pt idx="64">
                <c:v>Iisalmi</c:v>
              </c:pt>
              <c:pt idx="65">
                <c:v>Rauma</c:v>
              </c:pt>
              <c:pt idx="66">
                <c:v>Kouvola</c:v>
              </c:pt>
              <c:pt idx="67">
                <c:v>Forssa</c:v>
              </c:pt>
              <c:pt idx="68">
                <c:v>Padasjoki</c:v>
              </c:pt>
              <c:pt idx="69">
                <c:v>Seinäjoki</c:v>
              </c:pt>
              <c:pt idx="70">
                <c:v>Hyvinkää</c:v>
              </c:pt>
              <c:pt idx="71">
                <c:v>Vantaa</c:v>
              </c:pt>
              <c:pt idx="72">
                <c:v>Äänekoski</c:v>
              </c:pt>
              <c:pt idx="73">
                <c:v>Kemi</c:v>
              </c:pt>
              <c:pt idx="74">
                <c:v>Ikaalinen</c:v>
              </c:pt>
              <c:pt idx="75">
                <c:v>Salo</c:v>
              </c:pt>
              <c:pt idx="76">
                <c:v>Oripää</c:v>
              </c:pt>
              <c:pt idx="77">
                <c:v>Hanko</c:v>
              </c:pt>
              <c:pt idx="78">
                <c:v>Helsinki</c:v>
              </c:pt>
              <c:pt idx="79">
                <c:v>Riihimäki</c:v>
              </c:pt>
              <c:pt idx="80">
                <c:v>Kotka</c:v>
              </c:pt>
              <c:pt idx="81">
                <c:v>Karkkila</c:v>
              </c:pt>
              <c:pt idx="82">
                <c:v>Suonenjoki</c:v>
              </c:pt>
              <c:pt idx="83">
                <c:v>Kajaani</c:v>
              </c:pt>
              <c:pt idx="84">
                <c:v>Iitti</c:v>
              </c:pt>
              <c:pt idx="85">
                <c:v>Hamina</c:v>
              </c:pt>
              <c:pt idx="86">
                <c:v>Ilomantsi</c:v>
              </c:pt>
              <c:pt idx="87">
                <c:v>Varkaus</c:v>
              </c:pt>
            </c:strLit>
          </c:cat>
          <c:val>
            <c:numLit>
              <c:formatCode>General</c:formatCode>
              <c:ptCount val="88"/>
              <c:pt idx="0">
                <c:v>0.14553384482860565</c:v>
              </c:pt>
              <c:pt idx="1">
                <c:v>0.12747301161289215</c:v>
              </c:pt>
              <c:pt idx="2">
                <c:v>8.2936353981494904E-2</c:v>
              </c:pt>
              <c:pt idx="3">
                <c:v>0.10326649248600006</c:v>
              </c:pt>
              <c:pt idx="4">
                <c:v>8.0997034907341003E-2</c:v>
              </c:pt>
              <c:pt idx="5">
                <c:v>9.9794365465641022E-2</c:v>
              </c:pt>
              <c:pt idx="6">
                <c:v>7.8240767121315002E-2</c:v>
              </c:pt>
              <c:pt idx="7">
                <c:v>0.20693172514438629</c:v>
              </c:pt>
              <c:pt idx="8">
                <c:v>3.5326000303030014E-2</c:v>
              </c:pt>
              <c:pt idx="9">
                <c:v>6.0485664755105972E-2</c:v>
              </c:pt>
              <c:pt idx="10">
                <c:v>9.7390890121459961E-2</c:v>
              </c:pt>
              <c:pt idx="11">
                <c:v>0.1251557469367981</c:v>
              </c:pt>
              <c:pt idx="12">
                <c:v>6.3187733292579651E-2</c:v>
              </c:pt>
              <c:pt idx="13">
                <c:v>0.17901137471199036</c:v>
              </c:pt>
              <c:pt idx="14">
                <c:v>0.17662334442138672</c:v>
              </c:pt>
              <c:pt idx="15">
                <c:v>0.20816744863986969</c:v>
              </c:pt>
              <c:pt idx="16">
                <c:v>0.14816665649414063</c:v>
              </c:pt>
              <c:pt idx="17">
                <c:v>0.17562566697597504</c:v>
              </c:pt>
              <c:pt idx="18">
                <c:v>0.14966043829917908</c:v>
              </c:pt>
              <c:pt idx="19">
                <c:v>0.34777012467384338</c:v>
              </c:pt>
              <c:pt idx="20">
                <c:v>2.4976488202810287E-2</c:v>
              </c:pt>
              <c:pt idx="21">
                <c:v>0.18089470267295837</c:v>
              </c:pt>
              <c:pt idx="22">
                <c:v>0.18607152998447418</c:v>
              </c:pt>
              <c:pt idx="23">
                <c:v>0.175174281001091</c:v>
              </c:pt>
              <c:pt idx="24">
                <c:v>6.090082973241806E-2</c:v>
              </c:pt>
              <c:pt idx="25">
                <c:v>0.16506324708461761</c:v>
              </c:pt>
              <c:pt idx="26">
                <c:v>0.1935267448425293</c:v>
              </c:pt>
              <c:pt idx="27">
                <c:v>0.16320614516735077</c:v>
              </c:pt>
              <c:pt idx="28">
                <c:v>0.1263919323682785</c:v>
              </c:pt>
              <c:pt idx="29">
                <c:v>2.2612461820244789E-2</c:v>
              </c:pt>
              <c:pt idx="30">
                <c:v>0.19477058947086334</c:v>
              </c:pt>
              <c:pt idx="31">
                <c:v>0.15876975655555725</c:v>
              </c:pt>
              <c:pt idx="32">
                <c:v>0.1775425523519516</c:v>
              </c:pt>
              <c:pt idx="33">
                <c:v>0.19748659431934357</c:v>
              </c:pt>
              <c:pt idx="34">
                <c:v>0.18813905119895935</c:v>
              </c:pt>
              <c:pt idx="35">
                <c:v>0.37217700481414795</c:v>
              </c:pt>
              <c:pt idx="36">
                <c:v>0.14514248073101044</c:v>
              </c:pt>
              <c:pt idx="37">
                <c:v>0.2447580099105835</c:v>
              </c:pt>
              <c:pt idx="38">
                <c:v>0.23504912853240967</c:v>
              </c:pt>
              <c:pt idx="39">
                <c:v>0.24085043370723724</c:v>
              </c:pt>
              <c:pt idx="40">
                <c:v>0.32302987575531006</c:v>
              </c:pt>
              <c:pt idx="41">
                <c:v>0.18402752280235291</c:v>
              </c:pt>
              <c:pt idx="42">
                <c:v>0.22356255352497101</c:v>
              </c:pt>
              <c:pt idx="43">
                <c:v>0.16005951166152954</c:v>
              </c:pt>
              <c:pt idx="44">
                <c:v>7.4752576649188995E-2</c:v>
              </c:pt>
              <c:pt idx="45">
                <c:v>0.15108485519886017</c:v>
              </c:pt>
              <c:pt idx="46">
                <c:v>5.6260667741298676E-2</c:v>
              </c:pt>
              <c:pt idx="47">
                <c:v>0.18217751383781433</c:v>
              </c:pt>
              <c:pt idx="48">
                <c:v>0.12647560238838196</c:v>
              </c:pt>
              <c:pt idx="49">
                <c:v>0.32894030213356018</c:v>
              </c:pt>
              <c:pt idx="50">
                <c:v>7.593081146478653E-2</c:v>
              </c:pt>
              <c:pt idx="51">
                <c:v>0.1334398090839386</c:v>
              </c:pt>
              <c:pt idx="52">
                <c:v>0.15800045430660248</c:v>
              </c:pt>
              <c:pt idx="53">
                <c:v>0.15452416241168976</c:v>
              </c:pt>
              <c:pt idx="54">
                <c:v>0.27175915241241455</c:v>
              </c:pt>
              <c:pt idx="55">
                <c:v>0.15844970941543579</c:v>
              </c:pt>
              <c:pt idx="56">
                <c:v>0.14975383877754211</c:v>
              </c:pt>
              <c:pt idx="57">
                <c:v>9.1033153235912323E-2</c:v>
              </c:pt>
              <c:pt idx="58">
                <c:v>8.9710965752601624E-2</c:v>
              </c:pt>
              <c:pt idx="59">
                <c:v>0.10240588337182999</c:v>
              </c:pt>
              <c:pt idx="60">
                <c:v>0.23205220699310303</c:v>
              </c:pt>
              <c:pt idx="61">
                <c:v>0.20068120956420898</c:v>
              </c:pt>
              <c:pt idx="62">
                <c:v>7.2963893413543701E-2</c:v>
              </c:pt>
              <c:pt idx="63">
                <c:v>0.13647161424160004</c:v>
              </c:pt>
              <c:pt idx="64">
                <c:v>0.18688784539699554</c:v>
              </c:pt>
              <c:pt idx="65">
                <c:v>0.23852244019508362</c:v>
              </c:pt>
              <c:pt idx="66">
                <c:v>0.2420724481344223</c:v>
              </c:pt>
              <c:pt idx="67">
                <c:v>0.22374273836612701</c:v>
              </c:pt>
              <c:pt idx="68">
                <c:v>0.23691707849502563</c:v>
              </c:pt>
              <c:pt idx="69">
                <c:v>0.16930085420608521</c:v>
              </c:pt>
              <c:pt idx="70">
                <c:v>0.14817085862159729</c:v>
              </c:pt>
              <c:pt idx="71">
                <c:v>2.4957308545708656E-2</c:v>
              </c:pt>
              <c:pt idx="72">
                <c:v>0.73579221963882446</c:v>
              </c:pt>
              <c:pt idx="73">
                <c:v>0.34299036860466003</c:v>
              </c:pt>
              <c:pt idx="74">
                <c:v>0.20234471559524536</c:v>
              </c:pt>
              <c:pt idx="75">
                <c:v>0.13168968260288239</c:v>
              </c:pt>
              <c:pt idx="76">
                <c:v>0.16899323463439941</c:v>
              </c:pt>
              <c:pt idx="77">
                <c:v>9.7994990646839142E-2</c:v>
              </c:pt>
              <c:pt idx="78">
                <c:v>2.5395890697836876E-2</c:v>
              </c:pt>
              <c:pt idx="79">
                <c:v>0.14766421914100647</c:v>
              </c:pt>
              <c:pt idx="80">
                <c:v>0.4044651985168457</c:v>
              </c:pt>
              <c:pt idx="81">
                <c:v>0.10923919826745987</c:v>
              </c:pt>
              <c:pt idx="82">
                <c:v>0.24689587950706482</c:v>
              </c:pt>
              <c:pt idx="83">
                <c:v>0.32749190926551819</c:v>
              </c:pt>
              <c:pt idx="84">
                <c:v>0.15360936522483826</c:v>
              </c:pt>
              <c:pt idx="85">
                <c:v>0.25882700085639954</c:v>
              </c:pt>
              <c:pt idx="86">
                <c:v>0.2112167626619339</c:v>
              </c:pt>
              <c:pt idx="87">
                <c:v>0.7578011155128479</c:v>
              </c:pt>
            </c:numLit>
          </c:val>
          <c:extLst>
            <c:ext xmlns:c16="http://schemas.microsoft.com/office/drawing/2014/chart" uri="{C3380CC4-5D6E-409C-BE32-E72D297353CC}">
              <c16:uniqueId val="{000004D6-F1C8-4AF9-B765-9EA4BD5BF5AE}"/>
            </c:ext>
          </c:extLst>
        </c:ser>
        <c:dLbls>
          <c:showLegendKey val="0"/>
          <c:showVal val="0"/>
          <c:showCatName val="0"/>
          <c:showSerName val="0"/>
          <c:showPercent val="0"/>
          <c:showBubbleSize val="0"/>
        </c:dLbls>
        <c:gapWidth val="75"/>
        <c:overlap val="100"/>
        <c:axId val="252454400"/>
        <c:axId val="252455936"/>
      </c:barChart>
      <c:catAx>
        <c:axId val="252454400"/>
        <c:scaling>
          <c:orientation val="minMax"/>
        </c:scaling>
        <c:delete val="0"/>
        <c:axPos val="b"/>
        <c:numFmt formatCode="General" sourceLinked="0"/>
        <c:majorTickMark val="none"/>
        <c:minorTickMark val="none"/>
        <c:tickLblPos val="nextTo"/>
        <c:txPr>
          <a:bodyPr/>
          <a:lstStyle/>
          <a:p>
            <a:pPr>
              <a:defRPr sz="800" b="0">
                <a:latin typeface="Abadi Extra Light"/>
                <a:ea typeface="Abadi Extra Light"/>
                <a:cs typeface="Abadi Extra Light"/>
              </a:defRPr>
            </a:pPr>
            <a:endParaRPr lang="fi-FI"/>
          </a:p>
        </c:txPr>
        <c:crossAx val="252455936"/>
        <c:crosses val="autoZero"/>
        <c:auto val="1"/>
        <c:lblAlgn val="ctr"/>
        <c:lblOffset val="100"/>
        <c:tickLblSkip val="1"/>
        <c:noMultiLvlLbl val="0"/>
      </c:catAx>
      <c:valAx>
        <c:axId val="252455936"/>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txPr>
          <a:bodyPr/>
          <a:lstStyle/>
          <a:p>
            <a:pPr>
              <a:defRPr sz="1000" b="0">
                <a:latin typeface="Abadi Extra Light"/>
                <a:ea typeface="Abadi Extra Light"/>
                <a:cs typeface="Abadi Extra Light"/>
              </a:defRPr>
            </a:pPr>
            <a:endParaRPr lang="fi-FI"/>
          </a:p>
        </c:txPr>
        <c:crossAx val="252454400"/>
        <c:crosses val="autoZero"/>
        <c:crossBetween val="between"/>
      </c:valAx>
    </c:plotArea>
    <c:legend>
      <c:legendPos val="t"/>
      <c:legendEntry>
        <c:idx val="0"/>
        <c:txPr>
          <a:bodyPr/>
          <a:lstStyle/>
          <a:p>
            <a:pPr>
              <a:defRPr sz="1000" b="0" baseline="0">
                <a:latin typeface="Abadi Extra Light"/>
                <a:ea typeface="Abadi Extra Light"/>
                <a:cs typeface="Abadi Extra Light"/>
              </a:defRPr>
            </a:pPr>
            <a:endParaRPr lang="fi-FI"/>
          </a:p>
        </c:txPr>
      </c:legendEntry>
      <c:legendEntry>
        <c:idx val="1"/>
        <c:txPr>
          <a:bodyPr/>
          <a:lstStyle/>
          <a:p>
            <a:pPr>
              <a:defRPr sz="1000" b="0" baseline="0">
                <a:latin typeface="Abadi Extra Light"/>
                <a:ea typeface="Abadi Extra Light"/>
                <a:cs typeface="Abadi Extra Light"/>
              </a:defRPr>
            </a:pPr>
            <a:endParaRPr lang="fi-FI"/>
          </a:p>
        </c:txPr>
      </c:legendEntry>
      <c:legendEntry>
        <c:idx val="2"/>
        <c:txPr>
          <a:bodyPr/>
          <a:lstStyle/>
          <a:p>
            <a:pPr>
              <a:defRPr sz="1000" b="0" baseline="0">
                <a:latin typeface="Abadi Extra Light"/>
                <a:ea typeface="Abadi Extra Light"/>
                <a:cs typeface="Abadi Extra Light"/>
              </a:defRPr>
            </a:pPr>
            <a:endParaRPr lang="fi-FI"/>
          </a:p>
        </c:txPr>
      </c:legendEntry>
      <c:legendEntry>
        <c:idx val="3"/>
        <c:txPr>
          <a:bodyPr/>
          <a:lstStyle/>
          <a:p>
            <a:pPr>
              <a:defRPr sz="1000" b="0" baseline="0">
                <a:latin typeface="Abadi Extra Light"/>
                <a:ea typeface="Abadi Extra Light"/>
                <a:cs typeface="Abadi Extra Light"/>
              </a:defRPr>
            </a:pPr>
            <a:endParaRPr lang="fi-FI"/>
          </a:p>
        </c:txPr>
      </c:legendEntry>
      <c:legendEntry>
        <c:idx val="4"/>
        <c:txPr>
          <a:bodyPr/>
          <a:lstStyle/>
          <a:p>
            <a:pPr>
              <a:defRPr sz="1000" b="0" baseline="0">
                <a:latin typeface="Abadi Extra Light"/>
                <a:ea typeface="Abadi Extra Light"/>
                <a:cs typeface="Abadi Extra Light"/>
              </a:defRPr>
            </a:pPr>
            <a:endParaRPr lang="fi-FI"/>
          </a:p>
        </c:txPr>
      </c:legendEntry>
      <c:legendEntry>
        <c:idx val="5"/>
        <c:txPr>
          <a:bodyPr/>
          <a:lstStyle/>
          <a:p>
            <a:pPr>
              <a:defRPr sz="1000" b="0" baseline="0">
                <a:latin typeface="Abadi Extra Light"/>
                <a:ea typeface="Abadi Extra Light"/>
                <a:cs typeface="Abadi Extra Light"/>
              </a:defRPr>
            </a:pPr>
            <a:endParaRPr lang="fi-FI"/>
          </a:p>
        </c:txPr>
      </c:legendEntry>
      <c:legendEntry>
        <c:idx val="6"/>
        <c:txPr>
          <a:bodyPr/>
          <a:lstStyle/>
          <a:p>
            <a:pPr>
              <a:defRPr sz="1000" b="0" baseline="0">
                <a:latin typeface="Abadi Extra Light"/>
                <a:ea typeface="Abadi Extra Light"/>
                <a:cs typeface="Abadi Extra Light"/>
              </a:defRPr>
            </a:pPr>
            <a:endParaRPr lang="fi-FI"/>
          </a:p>
        </c:txPr>
      </c:legendEntry>
      <c:layout>
        <c:manualLayout>
          <c:xMode val="edge"/>
          <c:yMode val="edge"/>
          <c:x val="4.7191011235955059E-2"/>
          <c:y val="6.097560975609756E-2"/>
          <c:w val="0.7471910112359551"/>
          <c:h val="2.4390243902439025E-2"/>
        </c:manualLayout>
      </c:layout>
      <c:overlay val="0"/>
      <c:txPr>
        <a:bodyPr/>
        <a:lstStyle/>
        <a:p>
          <a:pPr>
            <a:defRPr sz="1200" baseline="0"/>
          </a:pPr>
          <a:endParaRPr lang="fi-FI"/>
        </a:p>
      </c:txPr>
    </c:legend>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70" baseline="0"/>
      </a:pPr>
      <a:endParaRPr lang="fi-FI"/>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0121826063876847E-2"/>
          <c:y val="4.3605284910277056E-2"/>
          <c:w val="0.97987819629879325"/>
          <c:h val="0.94102885821831872"/>
        </c:manualLayout>
      </c:layout>
      <c:barChart>
        <c:barDir val="col"/>
        <c:grouping val="stacked"/>
        <c:varyColors val="0"/>
        <c:ser>
          <c:idx val="0"/>
          <c:order val="0"/>
          <c:tx>
            <c:v>Kaukolämpö</c:v>
          </c:tx>
          <c:spPr>
            <a:solidFill>
              <a:srgbClr val="00CCCC"/>
            </a:solidFill>
          </c:spPr>
          <c:invertIfNegative val="0"/>
          <c:dPt>
            <c:idx val="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1-7337-4999-BC76-9D318C82DC93}"/>
              </c:ext>
            </c:extLst>
          </c:dPt>
          <c:dPt>
            <c:idx val="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3-7337-4999-BC76-9D318C82DC93}"/>
              </c:ext>
            </c:extLst>
          </c:dPt>
          <c:dPt>
            <c:idx val="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5-7337-4999-BC76-9D318C82DC93}"/>
              </c:ext>
            </c:extLst>
          </c:dPt>
          <c:dPt>
            <c:idx val="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7-7337-4999-BC76-9D318C82DC93}"/>
              </c:ext>
            </c:extLst>
          </c:dPt>
          <c:dPt>
            <c:idx val="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9-7337-4999-BC76-9D318C82DC93}"/>
              </c:ext>
            </c:extLst>
          </c:dPt>
          <c:dPt>
            <c:idx val="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B-7337-4999-BC76-9D318C82DC93}"/>
              </c:ext>
            </c:extLst>
          </c:dPt>
          <c:dPt>
            <c:idx val="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D-7337-4999-BC76-9D318C82DC93}"/>
              </c:ext>
            </c:extLst>
          </c:dPt>
          <c:dPt>
            <c:idx val="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0F-7337-4999-BC76-9D318C82DC93}"/>
              </c:ext>
            </c:extLst>
          </c:dPt>
          <c:dPt>
            <c:idx val="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1-7337-4999-BC76-9D318C82DC93}"/>
              </c:ext>
            </c:extLst>
          </c:dPt>
          <c:dPt>
            <c:idx val="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3-7337-4999-BC76-9D318C82DC93}"/>
              </c:ext>
            </c:extLst>
          </c:dPt>
          <c:dPt>
            <c:idx val="1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5-7337-4999-BC76-9D318C82DC93}"/>
              </c:ext>
            </c:extLst>
          </c:dPt>
          <c:dPt>
            <c:idx val="1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7-7337-4999-BC76-9D318C82DC93}"/>
              </c:ext>
            </c:extLst>
          </c:dPt>
          <c:dPt>
            <c:idx val="1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9-7337-4999-BC76-9D318C82DC93}"/>
              </c:ext>
            </c:extLst>
          </c:dPt>
          <c:dPt>
            <c:idx val="1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B-7337-4999-BC76-9D318C82DC93}"/>
              </c:ext>
            </c:extLst>
          </c:dPt>
          <c:dPt>
            <c:idx val="1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D-7337-4999-BC76-9D318C82DC93}"/>
              </c:ext>
            </c:extLst>
          </c:dPt>
          <c:dPt>
            <c:idx val="1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1F-7337-4999-BC76-9D318C82DC93}"/>
              </c:ext>
            </c:extLst>
          </c:dPt>
          <c:dPt>
            <c:idx val="1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1-7337-4999-BC76-9D318C82DC93}"/>
              </c:ext>
            </c:extLst>
          </c:dPt>
          <c:dPt>
            <c:idx val="1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3-7337-4999-BC76-9D318C82DC93}"/>
              </c:ext>
            </c:extLst>
          </c:dPt>
          <c:dPt>
            <c:idx val="1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5-7337-4999-BC76-9D318C82DC93}"/>
              </c:ext>
            </c:extLst>
          </c:dPt>
          <c:dPt>
            <c:idx val="1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7-7337-4999-BC76-9D318C82DC93}"/>
              </c:ext>
            </c:extLst>
          </c:dPt>
          <c:dPt>
            <c:idx val="2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9-7337-4999-BC76-9D318C82DC93}"/>
              </c:ext>
            </c:extLst>
          </c:dPt>
          <c:dPt>
            <c:idx val="2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B-7337-4999-BC76-9D318C82DC93}"/>
              </c:ext>
            </c:extLst>
          </c:dPt>
          <c:dPt>
            <c:idx val="2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D-7337-4999-BC76-9D318C82DC93}"/>
              </c:ext>
            </c:extLst>
          </c:dPt>
          <c:dPt>
            <c:idx val="2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2F-7337-4999-BC76-9D318C82DC93}"/>
              </c:ext>
            </c:extLst>
          </c:dPt>
          <c:dPt>
            <c:idx val="2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1-7337-4999-BC76-9D318C82DC93}"/>
              </c:ext>
            </c:extLst>
          </c:dPt>
          <c:dPt>
            <c:idx val="2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3-7337-4999-BC76-9D318C82DC93}"/>
              </c:ext>
            </c:extLst>
          </c:dPt>
          <c:dPt>
            <c:idx val="2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5-7337-4999-BC76-9D318C82DC93}"/>
              </c:ext>
            </c:extLst>
          </c:dPt>
          <c:dPt>
            <c:idx val="2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7-7337-4999-BC76-9D318C82DC93}"/>
              </c:ext>
            </c:extLst>
          </c:dPt>
          <c:dPt>
            <c:idx val="2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9-7337-4999-BC76-9D318C82DC93}"/>
              </c:ext>
            </c:extLst>
          </c:dPt>
          <c:dPt>
            <c:idx val="2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B-7337-4999-BC76-9D318C82DC93}"/>
              </c:ext>
            </c:extLst>
          </c:dPt>
          <c:dPt>
            <c:idx val="3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D-7337-4999-BC76-9D318C82DC93}"/>
              </c:ext>
            </c:extLst>
          </c:dPt>
          <c:dPt>
            <c:idx val="3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3F-7337-4999-BC76-9D318C82DC93}"/>
              </c:ext>
            </c:extLst>
          </c:dPt>
          <c:dPt>
            <c:idx val="3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1-7337-4999-BC76-9D318C82DC93}"/>
              </c:ext>
            </c:extLst>
          </c:dPt>
          <c:dPt>
            <c:idx val="3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3-7337-4999-BC76-9D318C82DC93}"/>
              </c:ext>
            </c:extLst>
          </c:dPt>
          <c:dPt>
            <c:idx val="3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5-7337-4999-BC76-9D318C82DC93}"/>
              </c:ext>
            </c:extLst>
          </c:dPt>
          <c:dPt>
            <c:idx val="3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7-7337-4999-BC76-9D318C82DC93}"/>
              </c:ext>
            </c:extLst>
          </c:dPt>
          <c:dPt>
            <c:idx val="3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9-7337-4999-BC76-9D318C82DC93}"/>
              </c:ext>
            </c:extLst>
          </c:dPt>
          <c:dPt>
            <c:idx val="3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B-7337-4999-BC76-9D318C82DC93}"/>
              </c:ext>
            </c:extLst>
          </c:dPt>
          <c:dPt>
            <c:idx val="3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D-7337-4999-BC76-9D318C82DC93}"/>
              </c:ext>
            </c:extLst>
          </c:dPt>
          <c:dPt>
            <c:idx val="3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4F-7337-4999-BC76-9D318C82DC93}"/>
              </c:ext>
            </c:extLst>
          </c:dPt>
          <c:dPt>
            <c:idx val="4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1-7337-4999-BC76-9D318C82DC93}"/>
              </c:ext>
            </c:extLst>
          </c:dPt>
          <c:dPt>
            <c:idx val="4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3-7337-4999-BC76-9D318C82DC93}"/>
              </c:ext>
            </c:extLst>
          </c:dPt>
          <c:dPt>
            <c:idx val="4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5-7337-4999-BC76-9D318C82DC93}"/>
              </c:ext>
            </c:extLst>
          </c:dPt>
          <c:dPt>
            <c:idx val="4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7-7337-4999-BC76-9D318C82DC93}"/>
              </c:ext>
            </c:extLst>
          </c:dPt>
          <c:dPt>
            <c:idx val="4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9-7337-4999-BC76-9D318C82DC93}"/>
              </c:ext>
            </c:extLst>
          </c:dPt>
          <c:dPt>
            <c:idx val="4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B-7337-4999-BC76-9D318C82DC93}"/>
              </c:ext>
            </c:extLst>
          </c:dPt>
          <c:dPt>
            <c:idx val="4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D-7337-4999-BC76-9D318C82DC93}"/>
              </c:ext>
            </c:extLst>
          </c:dPt>
          <c:dPt>
            <c:idx val="4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5F-7337-4999-BC76-9D318C82DC93}"/>
              </c:ext>
            </c:extLst>
          </c:dPt>
          <c:dPt>
            <c:idx val="4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1-7337-4999-BC76-9D318C82DC93}"/>
              </c:ext>
            </c:extLst>
          </c:dPt>
          <c:dPt>
            <c:idx val="4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3-7337-4999-BC76-9D318C82DC93}"/>
              </c:ext>
            </c:extLst>
          </c:dPt>
          <c:dPt>
            <c:idx val="5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5-7337-4999-BC76-9D318C82DC93}"/>
              </c:ext>
            </c:extLst>
          </c:dPt>
          <c:dPt>
            <c:idx val="5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7-7337-4999-BC76-9D318C82DC93}"/>
              </c:ext>
            </c:extLst>
          </c:dPt>
          <c:dPt>
            <c:idx val="5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9-7337-4999-BC76-9D318C82DC93}"/>
              </c:ext>
            </c:extLst>
          </c:dPt>
          <c:dPt>
            <c:idx val="5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B-7337-4999-BC76-9D318C82DC93}"/>
              </c:ext>
            </c:extLst>
          </c:dPt>
          <c:dPt>
            <c:idx val="5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D-7337-4999-BC76-9D318C82DC93}"/>
              </c:ext>
            </c:extLst>
          </c:dPt>
          <c:dPt>
            <c:idx val="5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6F-7337-4999-BC76-9D318C82DC93}"/>
              </c:ext>
            </c:extLst>
          </c:dPt>
          <c:dPt>
            <c:idx val="5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1-7337-4999-BC76-9D318C82DC93}"/>
              </c:ext>
            </c:extLst>
          </c:dPt>
          <c:dPt>
            <c:idx val="5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3-7337-4999-BC76-9D318C82DC93}"/>
              </c:ext>
            </c:extLst>
          </c:dPt>
          <c:dPt>
            <c:idx val="5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5-7337-4999-BC76-9D318C82DC93}"/>
              </c:ext>
            </c:extLst>
          </c:dPt>
          <c:dPt>
            <c:idx val="5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7-7337-4999-BC76-9D318C82DC93}"/>
              </c:ext>
            </c:extLst>
          </c:dPt>
          <c:dPt>
            <c:idx val="60"/>
            <c:invertIfNegative val="0"/>
            <c:bubble3D val="0"/>
            <c:spPr>
              <a:solidFill>
                <a:srgbClr val="00CCCC"/>
              </a:solidFill>
              <a:ln w="25400">
                <a:solidFill>
                  <a:srgbClr val="000000"/>
                </a:solidFill>
                <a:prstDash val="solid"/>
              </a:ln>
            </c:spPr>
            <c:extLst>
              <c:ext xmlns:c16="http://schemas.microsoft.com/office/drawing/2014/chart" uri="{C3380CC4-5D6E-409C-BE32-E72D297353CC}">
                <c16:uniqueId val="{00000079-7337-4999-BC76-9D318C82DC93}"/>
              </c:ext>
            </c:extLst>
          </c:dPt>
          <c:dPt>
            <c:idx val="6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B-7337-4999-BC76-9D318C82DC93}"/>
              </c:ext>
            </c:extLst>
          </c:dPt>
          <c:dPt>
            <c:idx val="6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D-7337-4999-BC76-9D318C82DC93}"/>
              </c:ext>
            </c:extLst>
          </c:dPt>
          <c:dPt>
            <c:idx val="6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7F-7337-4999-BC76-9D318C82DC93}"/>
              </c:ext>
            </c:extLst>
          </c:dPt>
          <c:dPt>
            <c:idx val="6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1-7337-4999-BC76-9D318C82DC93}"/>
              </c:ext>
            </c:extLst>
          </c:dPt>
          <c:dPt>
            <c:idx val="6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3-7337-4999-BC76-9D318C82DC93}"/>
              </c:ext>
            </c:extLst>
          </c:dPt>
          <c:dPt>
            <c:idx val="6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5-7337-4999-BC76-9D318C82DC93}"/>
              </c:ext>
            </c:extLst>
          </c:dPt>
          <c:dPt>
            <c:idx val="6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7-7337-4999-BC76-9D318C82DC93}"/>
              </c:ext>
            </c:extLst>
          </c:dPt>
          <c:dPt>
            <c:idx val="6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9-7337-4999-BC76-9D318C82DC93}"/>
              </c:ext>
            </c:extLst>
          </c:dPt>
          <c:dPt>
            <c:idx val="6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B-7337-4999-BC76-9D318C82DC93}"/>
              </c:ext>
            </c:extLst>
          </c:dPt>
          <c:dPt>
            <c:idx val="7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D-7337-4999-BC76-9D318C82DC93}"/>
              </c:ext>
            </c:extLst>
          </c:dPt>
          <c:dPt>
            <c:idx val="7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8F-7337-4999-BC76-9D318C82DC93}"/>
              </c:ext>
            </c:extLst>
          </c:dPt>
          <c:dPt>
            <c:idx val="7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1-7337-4999-BC76-9D318C82DC93}"/>
              </c:ext>
            </c:extLst>
          </c:dPt>
          <c:dPt>
            <c:idx val="7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3-7337-4999-BC76-9D318C82DC93}"/>
              </c:ext>
            </c:extLst>
          </c:dPt>
          <c:dPt>
            <c:idx val="7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5-7337-4999-BC76-9D318C82DC93}"/>
              </c:ext>
            </c:extLst>
          </c:dPt>
          <c:dPt>
            <c:idx val="7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7-7337-4999-BC76-9D318C82DC93}"/>
              </c:ext>
            </c:extLst>
          </c:dPt>
          <c:dPt>
            <c:idx val="7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9-7337-4999-BC76-9D318C82DC93}"/>
              </c:ext>
            </c:extLst>
          </c:dPt>
          <c:dPt>
            <c:idx val="7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B-7337-4999-BC76-9D318C82DC93}"/>
              </c:ext>
            </c:extLst>
          </c:dPt>
          <c:dPt>
            <c:idx val="78"/>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D-7337-4999-BC76-9D318C82DC93}"/>
              </c:ext>
            </c:extLst>
          </c:dPt>
          <c:dPt>
            <c:idx val="79"/>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9F-7337-4999-BC76-9D318C82DC93}"/>
              </c:ext>
            </c:extLst>
          </c:dPt>
          <c:dPt>
            <c:idx val="80"/>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1-7337-4999-BC76-9D318C82DC93}"/>
              </c:ext>
            </c:extLst>
          </c:dPt>
          <c:dPt>
            <c:idx val="81"/>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3-7337-4999-BC76-9D318C82DC93}"/>
              </c:ext>
            </c:extLst>
          </c:dPt>
          <c:dPt>
            <c:idx val="82"/>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5-7337-4999-BC76-9D318C82DC93}"/>
              </c:ext>
            </c:extLst>
          </c:dPt>
          <c:dPt>
            <c:idx val="83"/>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7-7337-4999-BC76-9D318C82DC93}"/>
              </c:ext>
            </c:extLst>
          </c:dPt>
          <c:dPt>
            <c:idx val="84"/>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9-7337-4999-BC76-9D318C82DC93}"/>
              </c:ext>
            </c:extLst>
          </c:dPt>
          <c:dPt>
            <c:idx val="85"/>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B-7337-4999-BC76-9D318C82DC93}"/>
              </c:ext>
            </c:extLst>
          </c:dPt>
          <c:dPt>
            <c:idx val="86"/>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D-7337-4999-BC76-9D318C82DC93}"/>
              </c:ext>
            </c:extLst>
          </c:dPt>
          <c:dPt>
            <c:idx val="87"/>
            <c:invertIfNegative val="0"/>
            <c:bubble3D val="0"/>
            <c:spPr>
              <a:solidFill>
                <a:srgbClr val="00CCCC"/>
              </a:solidFill>
              <a:ln w="12700">
                <a:solidFill>
                  <a:srgbClr val="FFFFFF"/>
                </a:solidFill>
                <a:prstDash val="solid"/>
              </a:ln>
            </c:spPr>
            <c:extLst>
              <c:ext xmlns:c16="http://schemas.microsoft.com/office/drawing/2014/chart" uri="{C3380CC4-5D6E-409C-BE32-E72D297353CC}">
                <c16:uniqueId val="{000000AF-7337-4999-BC76-9D318C82DC93}"/>
              </c:ext>
            </c:extLst>
          </c:dPt>
          <c:cat>
            <c:strLit>
              <c:ptCount val="88"/>
              <c:pt idx="0">
                <c:v>Kemiönsaari</c:v>
              </c:pt>
              <c:pt idx="1">
                <c:v>Pornainen</c:v>
              </c:pt>
              <c:pt idx="2">
                <c:v>Paimio</c:v>
              </c:pt>
              <c:pt idx="3">
                <c:v>Nurmijärvi</c:v>
              </c:pt>
              <c:pt idx="4">
                <c:v>Mynämäki</c:v>
              </c:pt>
              <c:pt idx="5">
                <c:v>Rusko</c:v>
              </c:pt>
              <c:pt idx="6">
                <c:v>Turku</c:v>
              </c:pt>
              <c:pt idx="7">
                <c:v>Suomussalmi</c:v>
              </c:pt>
              <c:pt idx="8">
                <c:v>Kuhmoinen</c:v>
              </c:pt>
              <c:pt idx="9">
                <c:v>Järvenpää</c:v>
              </c:pt>
              <c:pt idx="10">
                <c:v>Masku</c:v>
              </c:pt>
              <c:pt idx="11">
                <c:v>Nousiainen</c:v>
              </c:pt>
              <c:pt idx="12">
                <c:v>Sauvo</c:v>
              </c:pt>
              <c:pt idx="13">
                <c:v>Savonlinna</c:v>
              </c:pt>
              <c:pt idx="14">
                <c:v>Kirkkonummi</c:v>
              </c:pt>
              <c:pt idx="15">
                <c:v>Hämeenkyrö</c:v>
              </c:pt>
              <c:pt idx="16">
                <c:v>Vihti</c:v>
              </c:pt>
              <c:pt idx="17">
                <c:v>Orivesi</c:v>
              </c:pt>
              <c:pt idx="18">
                <c:v>Nokia</c:v>
              </c:pt>
              <c:pt idx="19">
                <c:v>Lappeenranta</c:v>
              </c:pt>
              <c:pt idx="20">
                <c:v>Uusikaupunki</c:v>
              </c:pt>
              <c:pt idx="21">
                <c:v>Parainen</c:v>
              </c:pt>
              <c:pt idx="22">
                <c:v>Kaarina</c:v>
              </c:pt>
              <c:pt idx="23">
                <c:v>Naantali</c:v>
              </c:pt>
              <c:pt idx="24">
                <c:v>Mäntsälä</c:v>
              </c:pt>
              <c:pt idx="25">
                <c:v>Lieto</c:v>
              </c:pt>
              <c:pt idx="26">
                <c:v>Aura</c:v>
              </c:pt>
              <c:pt idx="27">
                <c:v>Janakkala</c:v>
              </c:pt>
              <c:pt idx="28">
                <c:v>Somero</c:v>
              </c:pt>
              <c:pt idx="29">
                <c:v>Kerava</c:v>
              </c:pt>
              <c:pt idx="30">
                <c:v>Espoo</c:v>
              </c:pt>
              <c:pt idx="31">
                <c:v>Joensuu</c:v>
              </c:pt>
              <c:pt idx="32">
                <c:v>Imatra</c:v>
              </c:pt>
              <c:pt idx="33">
                <c:v>Hollola</c:v>
              </c:pt>
              <c:pt idx="34">
                <c:v>Hämeenlinna</c:v>
              </c:pt>
              <c:pt idx="35">
                <c:v>Äänekoski</c:v>
              </c:pt>
              <c:pt idx="36">
                <c:v>Raisio</c:v>
              </c:pt>
              <c:pt idx="37">
                <c:v>Loviisa</c:v>
              </c:pt>
              <c:pt idx="38">
                <c:v>Kangasala</c:v>
              </c:pt>
              <c:pt idx="39">
                <c:v>Laitila</c:v>
              </c:pt>
              <c:pt idx="40">
                <c:v>Ylöjärvi</c:v>
              </c:pt>
              <c:pt idx="41">
                <c:v>Jokioinen</c:v>
              </c:pt>
              <c:pt idx="42">
                <c:v>Lahti</c:v>
              </c:pt>
              <c:pt idx="43">
                <c:v>Oulu</c:v>
              </c:pt>
              <c:pt idx="44">
                <c:v>Hausjärvi</c:v>
              </c:pt>
              <c:pt idx="45">
                <c:v>Punkalaidun</c:v>
              </c:pt>
              <c:pt idx="46">
                <c:v>Lempäälä</c:v>
              </c:pt>
              <c:pt idx="47">
                <c:v>Sastamala</c:v>
              </c:pt>
              <c:pt idx="48">
                <c:v>Kauniainen</c:v>
              </c:pt>
              <c:pt idx="49">
                <c:v>Tuusula</c:v>
              </c:pt>
              <c:pt idx="50">
                <c:v>Tampere</c:v>
              </c:pt>
              <c:pt idx="51">
                <c:v>Mikkeli</c:v>
              </c:pt>
              <c:pt idx="52">
                <c:v>Kuopio</c:v>
              </c:pt>
              <c:pt idx="53">
                <c:v>Lohja</c:v>
              </c:pt>
              <c:pt idx="54">
                <c:v>Ylivieska</c:v>
              </c:pt>
              <c:pt idx="55">
                <c:v>Luumäki</c:v>
              </c:pt>
              <c:pt idx="56">
                <c:v>Lapua</c:v>
              </c:pt>
              <c:pt idx="57">
                <c:v>Kouvola</c:v>
              </c:pt>
              <c:pt idx="58">
                <c:v>Loimaa</c:v>
              </c:pt>
              <c:pt idx="59">
                <c:v>Orimattila</c:v>
              </c:pt>
              <c:pt idx="60">
                <c:v>Rauma</c:v>
              </c:pt>
              <c:pt idx="61">
                <c:v>Jyväskylä</c:v>
              </c:pt>
              <c:pt idx="62">
                <c:v>Iisalmi</c:v>
              </c:pt>
              <c:pt idx="63">
                <c:v>Vaasa</c:v>
              </c:pt>
              <c:pt idx="64">
                <c:v>Oripää</c:v>
              </c:pt>
              <c:pt idx="65">
                <c:v>Pirkkala</c:v>
              </c:pt>
              <c:pt idx="66">
                <c:v>Padasjoki</c:v>
              </c:pt>
              <c:pt idx="67">
                <c:v>Kokkola</c:v>
              </c:pt>
              <c:pt idx="68">
                <c:v>Forssa</c:v>
              </c:pt>
              <c:pt idx="69">
                <c:v>Kemi</c:v>
              </c:pt>
              <c:pt idx="70">
                <c:v>Sipoo</c:v>
              </c:pt>
              <c:pt idx="71">
                <c:v>Seinäjoki</c:v>
              </c:pt>
              <c:pt idx="72">
                <c:v>Ilmajoki</c:v>
              </c:pt>
              <c:pt idx="73">
                <c:v>Ikaalinen</c:v>
              </c:pt>
              <c:pt idx="74">
                <c:v>Hamina</c:v>
              </c:pt>
              <c:pt idx="75">
                <c:v>Hyvinkää</c:v>
              </c:pt>
              <c:pt idx="76">
                <c:v>Vantaa</c:v>
              </c:pt>
              <c:pt idx="77">
                <c:v>Salo</c:v>
              </c:pt>
              <c:pt idx="78">
                <c:v>Kotka</c:v>
              </c:pt>
              <c:pt idx="79">
                <c:v>Hanko</c:v>
              </c:pt>
              <c:pt idx="80">
                <c:v>Riihimäki</c:v>
              </c:pt>
              <c:pt idx="81">
                <c:v>Helsinki</c:v>
              </c:pt>
              <c:pt idx="82">
                <c:v>Kajaani</c:v>
              </c:pt>
              <c:pt idx="83">
                <c:v>Suonenjoki</c:v>
              </c:pt>
              <c:pt idx="84">
                <c:v>Karkkila</c:v>
              </c:pt>
              <c:pt idx="85">
                <c:v>Varkaus</c:v>
              </c:pt>
              <c:pt idx="86">
                <c:v>Iitti</c:v>
              </c:pt>
              <c:pt idx="87">
                <c:v>Ilomantsi</c:v>
              </c:pt>
            </c:strLit>
          </c:cat>
          <c:val>
            <c:numLit>
              <c:formatCode>General</c:formatCode>
              <c:ptCount val="88"/>
              <c:pt idx="0">
                <c:v>3.1494271010160446E-2</c:v>
              </c:pt>
              <c:pt idx="1">
                <c:v>1.1302720755338669E-2</c:v>
              </c:pt>
              <c:pt idx="2">
                <c:v>4.5217745006084442E-2</c:v>
              </c:pt>
              <c:pt idx="3">
                <c:v>3.1829018145799637E-2</c:v>
              </c:pt>
              <c:pt idx="4">
                <c:v>1.0724938474595547E-2</c:v>
              </c:pt>
              <c:pt idx="5">
                <c:v>3.767428221181035E-3</c:v>
              </c:pt>
              <c:pt idx="6">
                <c:v>0.34990718960762024</c:v>
              </c:pt>
              <c:pt idx="7">
                <c:v>3.0721100047230721E-2</c:v>
              </c:pt>
              <c:pt idx="8">
                <c:v>1.1331765912473202E-2</c:v>
              </c:pt>
              <c:pt idx="9">
                <c:v>0.32789072394371033</c:v>
              </c:pt>
              <c:pt idx="10">
                <c:v>3.5716821439564228E-3</c:v>
              </c:pt>
              <c:pt idx="11">
                <c:v>1.6921840608119965E-2</c:v>
              </c:pt>
              <c:pt idx="12">
                <c:v>0</c:v>
              </c:pt>
              <c:pt idx="13">
                <c:v>0.11389052867889404</c:v>
              </c:pt>
              <c:pt idx="14">
                <c:v>0.33527413010597229</c:v>
              </c:pt>
              <c:pt idx="15">
                <c:v>0.12062300741672516</c:v>
              </c:pt>
              <c:pt idx="16">
                <c:v>7.4585296213626862E-2</c:v>
              </c:pt>
              <c:pt idx="17">
                <c:v>4.6918909996747971E-2</c:v>
              </c:pt>
              <c:pt idx="18">
                <c:v>0.21415527164936066</c:v>
              </c:pt>
              <c:pt idx="19">
                <c:v>0.36083579063415527</c:v>
              </c:pt>
              <c:pt idx="20">
                <c:v>1.2896398082375526E-2</c:v>
              </c:pt>
              <c:pt idx="21">
                <c:v>2.0538877695798874E-2</c:v>
              </c:pt>
              <c:pt idx="22">
                <c:v>0.18308819830417633</c:v>
              </c:pt>
              <c:pt idx="23">
                <c:v>0.27865815162658691</c:v>
              </c:pt>
              <c:pt idx="24">
                <c:v>0.11677694320678711</c:v>
              </c:pt>
              <c:pt idx="25">
                <c:v>0.10517766326665878</c:v>
              </c:pt>
              <c:pt idx="26">
                <c:v>9.7533399239182472E-3</c:v>
              </c:pt>
              <c:pt idx="27">
                <c:v>0.10631932318210602</c:v>
              </c:pt>
              <c:pt idx="28">
                <c:v>1.4459200203418732E-2</c:v>
              </c:pt>
              <c:pt idx="29">
                <c:v>0.47539404034614563</c:v>
              </c:pt>
              <c:pt idx="30">
                <c:v>0.61936813592910767</c:v>
              </c:pt>
              <c:pt idx="31">
                <c:v>0.48932632803916931</c:v>
              </c:pt>
              <c:pt idx="32">
                <c:v>2.5350037962198257E-2</c:v>
              </c:pt>
              <c:pt idx="33">
                <c:v>0.23543623089790344</c:v>
              </c:pt>
              <c:pt idx="34">
                <c:v>0.37265098094940186</c:v>
              </c:pt>
              <c:pt idx="35">
                <c:v>0.13127292692661285</c:v>
              </c:pt>
              <c:pt idx="36">
                <c:v>0.42972192168235779</c:v>
              </c:pt>
              <c:pt idx="37">
                <c:v>3.8114748895168304E-2</c:v>
              </c:pt>
              <c:pt idx="38">
                <c:v>0.21213062107563019</c:v>
              </c:pt>
              <c:pt idx="39">
                <c:v>2.5326432660222054E-2</c:v>
              </c:pt>
              <c:pt idx="40">
                <c:v>0.29443037509918213</c:v>
              </c:pt>
              <c:pt idx="41">
                <c:v>9.6227586269378662E-2</c:v>
              </c:pt>
              <c:pt idx="42">
                <c:v>0.54495519399642944</c:v>
              </c:pt>
              <c:pt idx="43">
                <c:v>0.61731165647506714</c:v>
              </c:pt>
              <c:pt idx="44">
                <c:v>3.4741450101137161E-2</c:v>
              </c:pt>
              <c:pt idx="45">
                <c:v>2.0036082714796066E-3</c:v>
              </c:pt>
              <c:pt idx="46">
                <c:v>0.26675698161125183</c:v>
              </c:pt>
              <c:pt idx="47">
                <c:v>6.1686128377914429E-2</c:v>
              </c:pt>
              <c:pt idx="48">
                <c:v>0.66196417808532715</c:v>
              </c:pt>
              <c:pt idx="49">
                <c:v>0.33656081557273865</c:v>
              </c:pt>
              <c:pt idx="50">
                <c:v>0.73057955503463745</c:v>
              </c:pt>
              <c:pt idx="51">
                <c:v>0.53556644916534424</c:v>
              </c:pt>
              <c:pt idx="52">
                <c:v>0.68529438972473145</c:v>
              </c:pt>
              <c:pt idx="53">
                <c:v>0.20304258167743683</c:v>
              </c:pt>
              <c:pt idx="54">
                <c:v>0.34165894985198975</c:v>
              </c:pt>
              <c:pt idx="55">
                <c:v>1.1937281116843224E-2</c:v>
              </c:pt>
              <c:pt idx="56">
                <c:v>0.33560353517532349</c:v>
              </c:pt>
              <c:pt idx="57">
                <c:v>0.31285962462425232</c:v>
              </c:pt>
              <c:pt idx="58">
                <c:v>2.370891347527504E-2</c:v>
              </c:pt>
              <c:pt idx="59">
                <c:v>0.20567601919174194</c:v>
              </c:pt>
              <c:pt idx="60">
                <c:v>0.44004267454147339</c:v>
              </c:pt>
              <c:pt idx="61">
                <c:v>0.77819472551345825</c:v>
              </c:pt>
              <c:pt idx="62">
                <c:v>0.60996383428573608</c:v>
              </c:pt>
              <c:pt idx="63">
                <c:v>0.71800661087036133</c:v>
              </c:pt>
              <c:pt idx="64">
                <c:v>0.22089949250221252</c:v>
              </c:pt>
              <c:pt idx="65">
                <c:v>0.56409448385238647</c:v>
              </c:pt>
              <c:pt idx="66">
                <c:v>0.51536649465560913</c:v>
              </c:pt>
              <c:pt idx="67">
                <c:v>0.55213230848312378</c:v>
              </c:pt>
              <c:pt idx="68">
                <c:v>0.41034221649169922</c:v>
              </c:pt>
              <c:pt idx="69">
                <c:v>0.52481180429458618</c:v>
              </c:pt>
              <c:pt idx="70">
                <c:v>0.66018319129943848</c:v>
              </c:pt>
              <c:pt idx="71">
                <c:v>0.68098098039627075</c:v>
              </c:pt>
              <c:pt idx="72">
                <c:v>0.52083992958068848</c:v>
              </c:pt>
              <c:pt idx="73">
                <c:v>0.32338902354240417</c:v>
              </c:pt>
              <c:pt idx="74">
                <c:v>0.18070828914642334</c:v>
              </c:pt>
              <c:pt idx="75">
                <c:v>0.92040681838989258</c:v>
              </c:pt>
              <c:pt idx="76">
                <c:v>1.1694028377532959</c:v>
              </c:pt>
              <c:pt idx="77">
                <c:v>0.65996521711349487</c:v>
              </c:pt>
              <c:pt idx="78">
                <c:v>0.79047304391860962</c:v>
              </c:pt>
              <c:pt idx="79">
                <c:v>7.838556170463562E-2</c:v>
              </c:pt>
              <c:pt idx="80">
                <c:v>1.108147144317627</c:v>
              </c:pt>
              <c:pt idx="81">
                <c:v>1.4967925548553467</c:v>
              </c:pt>
              <c:pt idx="82">
                <c:v>1.2803889513015747</c:v>
              </c:pt>
              <c:pt idx="83">
                <c:v>1.1489750146865845</c:v>
              </c:pt>
              <c:pt idx="84">
                <c:v>1.0962657928466797</c:v>
              </c:pt>
              <c:pt idx="85">
                <c:v>1.3476138114929199</c:v>
              </c:pt>
              <c:pt idx="86">
                <c:v>1.3262224197387695</c:v>
              </c:pt>
              <c:pt idx="87">
                <c:v>1.7532708644866943</c:v>
              </c:pt>
            </c:numLit>
          </c:val>
          <c:extLst>
            <c:ext xmlns:c16="http://schemas.microsoft.com/office/drawing/2014/chart" uri="{C3380CC4-5D6E-409C-BE32-E72D297353CC}">
              <c16:uniqueId val="{000000B0-7337-4999-BC76-9D318C82DC93}"/>
            </c:ext>
          </c:extLst>
        </c:ser>
        <c:ser>
          <c:idx val="1"/>
          <c:order val="1"/>
          <c:tx>
            <c:v>Sähkölämmitys</c:v>
          </c:tx>
          <c:spPr>
            <a:solidFill>
              <a:srgbClr val="66CC00"/>
            </a:solidFill>
          </c:spPr>
          <c:invertIfNegative val="0"/>
          <c:dPt>
            <c:idx val="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2-7337-4999-BC76-9D318C82DC93}"/>
              </c:ext>
            </c:extLst>
          </c:dPt>
          <c:dPt>
            <c:idx val="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4-7337-4999-BC76-9D318C82DC93}"/>
              </c:ext>
            </c:extLst>
          </c:dPt>
          <c:dPt>
            <c:idx val="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6-7337-4999-BC76-9D318C82DC93}"/>
              </c:ext>
            </c:extLst>
          </c:dPt>
          <c:dPt>
            <c:idx val="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8-7337-4999-BC76-9D318C82DC93}"/>
              </c:ext>
            </c:extLst>
          </c:dPt>
          <c:dPt>
            <c:idx val="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A-7337-4999-BC76-9D318C82DC93}"/>
              </c:ext>
            </c:extLst>
          </c:dPt>
          <c:dPt>
            <c:idx val="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C-7337-4999-BC76-9D318C82DC93}"/>
              </c:ext>
            </c:extLst>
          </c:dPt>
          <c:dPt>
            <c:idx val="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BE-7337-4999-BC76-9D318C82DC93}"/>
              </c:ext>
            </c:extLst>
          </c:dPt>
          <c:dPt>
            <c:idx val="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0-7337-4999-BC76-9D318C82DC93}"/>
              </c:ext>
            </c:extLst>
          </c:dPt>
          <c:dPt>
            <c:idx val="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2-7337-4999-BC76-9D318C82DC93}"/>
              </c:ext>
            </c:extLst>
          </c:dPt>
          <c:dPt>
            <c:idx val="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4-7337-4999-BC76-9D318C82DC93}"/>
              </c:ext>
            </c:extLst>
          </c:dPt>
          <c:dPt>
            <c:idx val="1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6-7337-4999-BC76-9D318C82DC93}"/>
              </c:ext>
            </c:extLst>
          </c:dPt>
          <c:dPt>
            <c:idx val="1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8-7337-4999-BC76-9D318C82DC93}"/>
              </c:ext>
            </c:extLst>
          </c:dPt>
          <c:dPt>
            <c:idx val="1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A-7337-4999-BC76-9D318C82DC93}"/>
              </c:ext>
            </c:extLst>
          </c:dPt>
          <c:dPt>
            <c:idx val="1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C-7337-4999-BC76-9D318C82DC93}"/>
              </c:ext>
            </c:extLst>
          </c:dPt>
          <c:dPt>
            <c:idx val="1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CE-7337-4999-BC76-9D318C82DC93}"/>
              </c:ext>
            </c:extLst>
          </c:dPt>
          <c:dPt>
            <c:idx val="1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0-7337-4999-BC76-9D318C82DC93}"/>
              </c:ext>
            </c:extLst>
          </c:dPt>
          <c:dPt>
            <c:idx val="1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2-7337-4999-BC76-9D318C82DC93}"/>
              </c:ext>
            </c:extLst>
          </c:dPt>
          <c:dPt>
            <c:idx val="1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4-7337-4999-BC76-9D318C82DC93}"/>
              </c:ext>
            </c:extLst>
          </c:dPt>
          <c:dPt>
            <c:idx val="1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6-7337-4999-BC76-9D318C82DC93}"/>
              </c:ext>
            </c:extLst>
          </c:dPt>
          <c:dPt>
            <c:idx val="1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8-7337-4999-BC76-9D318C82DC93}"/>
              </c:ext>
            </c:extLst>
          </c:dPt>
          <c:dPt>
            <c:idx val="2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A-7337-4999-BC76-9D318C82DC93}"/>
              </c:ext>
            </c:extLst>
          </c:dPt>
          <c:dPt>
            <c:idx val="2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C-7337-4999-BC76-9D318C82DC93}"/>
              </c:ext>
            </c:extLst>
          </c:dPt>
          <c:dPt>
            <c:idx val="2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DE-7337-4999-BC76-9D318C82DC93}"/>
              </c:ext>
            </c:extLst>
          </c:dPt>
          <c:dPt>
            <c:idx val="2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0-7337-4999-BC76-9D318C82DC93}"/>
              </c:ext>
            </c:extLst>
          </c:dPt>
          <c:dPt>
            <c:idx val="2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2-7337-4999-BC76-9D318C82DC93}"/>
              </c:ext>
            </c:extLst>
          </c:dPt>
          <c:dPt>
            <c:idx val="2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4-7337-4999-BC76-9D318C82DC93}"/>
              </c:ext>
            </c:extLst>
          </c:dPt>
          <c:dPt>
            <c:idx val="2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6-7337-4999-BC76-9D318C82DC93}"/>
              </c:ext>
            </c:extLst>
          </c:dPt>
          <c:dPt>
            <c:idx val="2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8-7337-4999-BC76-9D318C82DC93}"/>
              </c:ext>
            </c:extLst>
          </c:dPt>
          <c:dPt>
            <c:idx val="2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A-7337-4999-BC76-9D318C82DC93}"/>
              </c:ext>
            </c:extLst>
          </c:dPt>
          <c:dPt>
            <c:idx val="2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C-7337-4999-BC76-9D318C82DC93}"/>
              </c:ext>
            </c:extLst>
          </c:dPt>
          <c:dPt>
            <c:idx val="3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EE-7337-4999-BC76-9D318C82DC93}"/>
              </c:ext>
            </c:extLst>
          </c:dPt>
          <c:dPt>
            <c:idx val="3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0-7337-4999-BC76-9D318C82DC93}"/>
              </c:ext>
            </c:extLst>
          </c:dPt>
          <c:dPt>
            <c:idx val="3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2-7337-4999-BC76-9D318C82DC93}"/>
              </c:ext>
            </c:extLst>
          </c:dPt>
          <c:dPt>
            <c:idx val="3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4-7337-4999-BC76-9D318C82DC93}"/>
              </c:ext>
            </c:extLst>
          </c:dPt>
          <c:dPt>
            <c:idx val="3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6-7337-4999-BC76-9D318C82DC93}"/>
              </c:ext>
            </c:extLst>
          </c:dPt>
          <c:dPt>
            <c:idx val="3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8-7337-4999-BC76-9D318C82DC93}"/>
              </c:ext>
            </c:extLst>
          </c:dPt>
          <c:dPt>
            <c:idx val="3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A-7337-4999-BC76-9D318C82DC93}"/>
              </c:ext>
            </c:extLst>
          </c:dPt>
          <c:dPt>
            <c:idx val="3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C-7337-4999-BC76-9D318C82DC93}"/>
              </c:ext>
            </c:extLst>
          </c:dPt>
          <c:dPt>
            <c:idx val="3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0FE-7337-4999-BC76-9D318C82DC93}"/>
              </c:ext>
            </c:extLst>
          </c:dPt>
          <c:dPt>
            <c:idx val="3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0-7337-4999-BC76-9D318C82DC93}"/>
              </c:ext>
            </c:extLst>
          </c:dPt>
          <c:dPt>
            <c:idx val="4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2-7337-4999-BC76-9D318C82DC93}"/>
              </c:ext>
            </c:extLst>
          </c:dPt>
          <c:dPt>
            <c:idx val="4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4-7337-4999-BC76-9D318C82DC93}"/>
              </c:ext>
            </c:extLst>
          </c:dPt>
          <c:dPt>
            <c:idx val="4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6-7337-4999-BC76-9D318C82DC93}"/>
              </c:ext>
            </c:extLst>
          </c:dPt>
          <c:dPt>
            <c:idx val="4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8-7337-4999-BC76-9D318C82DC93}"/>
              </c:ext>
            </c:extLst>
          </c:dPt>
          <c:dPt>
            <c:idx val="4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A-7337-4999-BC76-9D318C82DC93}"/>
              </c:ext>
            </c:extLst>
          </c:dPt>
          <c:dPt>
            <c:idx val="4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C-7337-4999-BC76-9D318C82DC93}"/>
              </c:ext>
            </c:extLst>
          </c:dPt>
          <c:dPt>
            <c:idx val="4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0E-7337-4999-BC76-9D318C82DC93}"/>
              </c:ext>
            </c:extLst>
          </c:dPt>
          <c:dPt>
            <c:idx val="4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0-7337-4999-BC76-9D318C82DC93}"/>
              </c:ext>
            </c:extLst>
          </c:dPt>
          <c:dPt>
            <c:idx val="4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2-7337-4999-BC76-9D318C82DC93}"/>
              </c:ext>
            </c:extLst>
          </c:dPt>
          <c:dPt>
            <c:idx val="4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4-7337-4999-BC76-9D318C82DC93}"/>
              </c:ext>
            </c:extLst>
          </c:dPt>
          <c:dPt>
            <c:idx val="5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6-7337-4999-BC76-9D318C82DC93}"/>
              </c:ext>
            </c:extLst>
          </c:dPt>
          <c:dPt>
            <c:idx val="5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8-7337-4999-BC76-9D318C82DC93}"/>
              </c:ext>
            </c:extLst>
          </c:dPt>
          <c:dPt>
            <c:idx val="5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A-7337-4999-BC76-9D318C82DC93}"/>
              </c:ext>
            </c:extLst>
          </c:dPt>
          <c:dPt>
            <c:idx val="5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C-7337-4999-BC76-9D318C82DC93}"/>
              </c:ext>
            </c:extLst>
          </c:dPt>
          <c:dPt>
            <c:idx val="5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1E-7337-4999-BC76-9D318C82DC93}"/>
              </c:ext>
            </c:extLst>
          </c:dPt>
          <c:dPt>
            <c:idx val="5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0-7337-4999-BC76-9D318C82DC93}"/>
              </c:ext>
            </c:extLst>
          </c:dPt>
          <c:dPt>
            <c:idx val="5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2-7337-4999-BC76-9D318C82DC93}"/>
              </c:ext>
            </c:extLst>
          </c:dPt>
          <c:dPt>
            <c:idx val="5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4-7337-4999-BC76-9D318C82DC93}"/>
              </c:ext>
            </c:extLst>
          </c:dPt>
          <c:dPt>
            <c:idx val="5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6-7337-4999-BC76-9D318C82DC93}"/>
              </c:ext>
            </c:extLst>
          </c:dPt>
          <c:dPt>
            <c:idx val="5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8-7337-4999-BC76-9D318C82DC93}"/>
              </c:ext>
            </c:extLst>
          </c:dPt>
          <c:dPt>
            <c:idx val="60"/>
            <c:invertIfNegative val="0"/>
            <c:bubble3D val="0"/>
            <c:spPr>
              <a:solidFill>
                <a:srgbClr val="66CC00"/>
              </a:solidFill>
              <a:ln w="25400">
                <a:solidFill>
                  <a:srgbClr val="000000"/>
                </a:solidFill>
                <a:prstDash val="solid"/>
              </a:ln>
            </c:spPr>
            <c:extLst>
              <c:ext xmlns:c16="http://schemas.microsoft.com/office/drawing/2014/chart" uri="{C3380CC4-5D6E-409C-BE32-E72D297353CC}">
                <c16:uniqueId val="{0000012A-7337-4999-BC76-9D318C82DC93}"/>
              </c:ext>
            </c:extLst>
          </c:dPt>
          <c:dPt>
            <c:idx val="6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C-7337-4999-BC76-9D318C82DC93}"/>
              </c:ext>
            </c:extLst>
          </c:dPt>
          <c:dPt>
            <c:idx val="6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2E-7337-4999-BC76-9D318C82DC93}"/>
              </c:ext>
            </c:extLst>
          </c:dPt>
          <c:dPt>
            <c:idx val="6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0-7337-4999-BC76-9D318C82DC93}"/>
              </c:ext>
            </c:extLst>
          </c:dPt>
          <c:dPt>
            <c:idx val="6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2-7337-4999-BC76-9D318C82DC93}"/>
              </c:ext>
            </c:extLst>
          </c:dPt>
          <c:dPt>
            <c:idx val="6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4-7337-4999-BC76-9D318C82DC93}"/>
              </c:ext>
            </c:extLst>
          </c:dPt>
          <c:dPt>
            <c:idx val="6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6-7337-4999-BC76-9D318C82DC93}"/>
              </c:ext>
            </c:extLst>
          </c:dPt>
          <c:dPt>
            <c:idx val="6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8-7337-4999-BC76-9D318C82DC93}"/>
              </c:ext>
            </c:extLst>
          </c:dPt>
          <c:dPt>
            <c:idx val="6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A-7337-4999-BC76-9D318C82DC93}"/>
              </c:ext>
            </c:extLst>
          </c:dPt>
          <c:dPt>
            <c:idx val="6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C-7337-4999-BC76-9D318C82DC93}"/>
              </c:ext>
            </c:extLst>
          </c:dPt>
          <c:dPt>
            <c:idx val="7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3E-7337-4999-BC76-9D318C82DC93}"/>
              </c:ext>
            </c:extLst>
          </c:dPt>
          <c:dPt>
            <c:idx val="7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0-7337-4999-BC76-9D318C82DC93}"/>
              </c:ext>
            </c:extLst>
          </c:dPt>
          <c:dPt>
            <c:idx val="7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2-7337-4999-BC76-9D318C82DC93}"/>
              </c:ext>
            </c:extLst>
          </c:dPt>
          <c:dPt>
            <c:idx val="7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4-7337-4999-BC76-9D318C82DC93}"/>
              </c:ext>
            </c:extLst>
          </c:dPt>
          <c:dPt>
            <c:idx val="7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6-7337-4999-BC76-9D318C82DC93}"/>
              </c:ext>
            </c:extLst>
          </c:dPt>
          <c:dPt>
            <c:idx val="7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8-7337-4999-BC76-9D318C82DC93}"/>
              </c:ext>
            </c:extLst>
          </c:dPt>
          <c:dPt>
            <c:idx val="7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A-7337-4999-BC76-9D318C82DC93}"/>
              </c:ext>
            </c:extLst>
          </c:dPt>
          <c:dPt>
            <c:idx val="7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C-7337-4999-BC76-9D318C82DC93}"/>
              </c:ext>
            </c:extLst>
          </c:dPt>
          <c:dPt>
            <c:idx val="78"/>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4E-7337-4999-BC76-9D318C82DC93}"/>
              </c:ext>
            </c:extLst>
          </c:dPt>
          <c:dPt>
            <c:idx val="79"/>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0-7337-4999-BC76-9D318C82DC93}"/>
              </c:ext>
            </c:extLst>
          </c:dPt>
          <c:dPt>
            <c:idx val="80"/>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2-7337-4999-BC76-9D318C82DC93}"/>
              </c:ext>
            </c:extLst>
          </c:dPt>
          <c:dPt>
            <c:idx val="81"/>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4-7337-4999-BC76-9D318C82DC93}"/>
              </c:ext>
            </c:extLst>
          </c:dPt>
          <c:dPt>
            <c:idx val="82"/>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6-7337-4999-BC76-9D318C82DC93}"/>
              </c:ext>
            </c:extLst>
          </c:dPt>
          <c:dPt>
            <c:idx val="83"/>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8-7337-4999-BC76-9D318C82DC93}"/>
              </c:ext>
            </c:extLst>
          </c:dPt>
          <c:dPt>
            <c:idx val="84"/>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A-7337-4999-BC76-9D318C82DC93}"/>
              </c:ext>
            </c:extLst>
          </c:dPt>
          <c:dPt>
            <c:idx val="85"/>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C-7337-4999-BC76-9D318C82DC93}"/>
              </c:ext>
            </c:extLst>
          </c:dPt>
          <c:dPt>
            <c:idx val="86"/>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5E-7337-4999-BC76-9D318C82DC93}"/>
              </c:ext>
            </c:extLst>
          </c:dPt>
          <c:dPt>
            <c:idx val="87"/>
            <c:invertIfNegative val="0"/>
            <c:bubble3D val="0"/>
            <c:spPr>
              <a:solidFill>
                <a:srgbClr val="66CC00"/>
              </a:solidFill>
              <a:ln w="12700">
                <a:solidFill>
                  <a:srgbClr val="FFFFFF"/>
                </a:solidFill>
                <a:prstDash val="solid"/>
              </a:ln>
            </c:spPr>
            <c:extLst>
              <c:ext xmlns:c16="http://schemas.microsoft.com/office/drawing/2014/chart" uri="{C3380CC4-5D6E-409C-BE32-E72D297353CC}">
                <c16:uniqueId val="{00000160-7337-4999-BC76-9D318C82DC93}"/>
              </c:ext>
            </c:extLst>
          </c:dPt>
          <c:cat>
            <c:strLit>
              <c:ptCount val="88"/>
              <c:pt idx="0">
                <c:v>Kemiönsaari</c:v>
              </c:pt>
              <c:pt idx="1">
                <c:v>Pornainen</c:v>
              </c:pt>
              <c:pt idx="2">
                <c:v>Paimio</c:v>
              </c:pt>
              <c:pt idx="3">
                <c:v>Nurmijärvi</c:v>
              </c:pt>
              <c:pt idx="4">
                <c:v>Mynämäki</c:v>
              </c:pt>
              <c:pt idx="5">
                <c:v>Rusko</c:v>
              </c:pt>
              <c:pt idx="6">
                <c:v>Turku</c:v>
              </c:pt>
              <c:pt idx="7">
                <c:v>Suomussalmi</c:v>
              </c:pt>
              <c:pt idx="8">
                <c:v>Kuhmoinen</c:v>
              </c:pt>
              <c:pt idx="9">
                <c:v>Järvenpää</c:v>
              </c:pt>
              <c:pt idx="10">
                <c:v>Masku</c:v>
              </c:pt>
              <c:pt idx="11">
                <c:v>Nousiainen</c:v>
              </c:pt>
              <c:pt idx="12">
                <c:v>Sauvo</c:v>
              </c:pt>
              <c:pt idx="13">
                <c:v>Savonlinna</c:v>
              </c:pt>
              <c:pt idx="14">
                <c:v>Kirkkonummi</c:v>
              </c:pt>
              <c:pt idx="15">
                <c:v>Hämeenkyrö</c:v>
              </c:pt>
              <c:pt idx="16">
                <c:v>Vihti</c:v>
              </c:pt>
              <c:pt idx="17">
                <c:v>Orivesi</c:v>
              </c:pt>
              <c:pt idx="18">
                <c:v>Nokia</c:v>
              </c:pt>
              <c:pt idx="19">
                <c:v>Lappeenranta</c:v>
              </c:pt>
              <c:pt idx="20">
                <c:v>Uusikaupunki</c:v>
              </c:pt>
              <c:pt idx="21">
                <c:v>Parainen</c:v>
              </c:pt>
              <c:pt idx="22">
                <c:v>Kaarina</c:v>
              </c:pt>
              <c:pt idx="23">
                <c:v>Naantali</c:v>
              </c:pt>
              <c:pt idx="24">
                <c:v>Mäntsälä</c:v>
              </c:pt>
              <c:pt idx="25">
                <c:v>Lieto</c:v>
              </c:pt>
              <c:pt idx="26">
                <c:v>Aura</c:v>
              </c:pt>
              <c:pt idx="27">
                <c:v>Janakkala</c:v>
              </c:pt>
              <c:pt idx="28">
                <c:v>Somero</c:v>
              </c:pt>
              <c:pt idx="29">
                <c:v>Kerava</c:v>
              </c:pt>
              <c:pt idx="30">
                <c:v>Espoo</c:v>
              </c:pt>
              <c:pt idx="31">
                <c:v>Joensuu</c:v>
              </c:pt>
              <c:pt idx="32">
                <c:v>Imatra</c:v>
              </c:pt>
              <c:pt idx="33">
                <c:v>Hollola</c:v>
              </c:pt>
              <c:pt idx="34">
                <c:v>Hämeenlinna</c:v>
              </c:pt>
              <c:pt idx="35">
                <c:v>Äänekoski</c:v>
              </c:pt>
              <c:pt idx="36">
                <c:v>Raisio</c:v>
              </c:pt>
              <c:pt idx="37">
                <c:v>Loviisa</c:v>
              </c:pt>
              <c:pt idx="38">
                <c:v>Kangasala</c:v>
              </c:pt>
              <c:pt idx="39">
                <c:v>Laitila</c:v>
              </c:pt>
              <c:pt idx="40">
                <c:v>Ylöjärvi</c:v>
              </c:pt>
              <c:pt idx="41">
                <c:v>Jokioinen</c:v>
              </c:pt>
              <c:pt idx="42">
                <c:v>Lahti</c:v>
              </c:pt>
              <c:pt idx="43">
                <c:v>Oulu</c:v>
              </c:pt>
              <c:pt idx="44">
                <c:v>Hausjärvi</c:v>
              </c:pt>
              <c:pt idx="45">
                <c:v>Punkalaidun</c:v>
              </c:pt>
              <c:pt idx="46">
                <c:v>Lempäälä</c:v>
              </c:pt>
              <c:pt idx="47">
                <c:v>Sastamala</c:v>
              </c:pt>
              <c:pt idx="48">
                <c:v>Kauniainen</c:v>
              </c:pt>
              <c:pt idx="49">
                <c:v>Tuusula</c:v>
              </c:pt>
              <c:pt idx="50">
                <c:v>Tampere</c:v>
              </c:pt>
              <c:pt idx="51">
                <c:v>Mikkeli</c:v>
              </c:pt>
              <c:pt idx="52">
                <c:v>Kuopio</c:v>
              </c:pt>
              <c:pt idx="53">
                <c:v>Lohja</c:v>
              </c:pt>
              <c:pt idx="54">
                <c:v>Ylivieska</c:v>
              </c:pt>
              <c:pt idx="55">
                <c:v>Luumäki</c:v>
              </c:pt>
              <c:pt idx="56">
                <c:v>Lapua</c:v>
              </c:pt>
              <c:pt idx="57">
                <c:v>Kouvola</c:v>
              </c:pt>
              <c:pt idx="58">
                <c:v>Loimaa</c:v>
              </c:pt>
              <c:pt idx="59">
                <c:v>Orimattila</c:v>
              </c:pt>
              <c:pt idx="60">
                <c:v>Rauma</c:v>
              </c:pt>
              <c:pt idx="61">
                <c:v>Jyväskylä</c:v>
              </c:pt>
              <c:pt idx="62">
                <c:v>Iisalmi</c:v>
              </c:pt>
              <c:pt idx="63">
                <c:v>Vaasa</c:v>
              </c:pt>
              <c:pt idx="64">
                <c:v>Oripää</c:v>
              </c:pt>
              <c:pt idx="65">
                <c:v>Pirkkala</c:v>
              </c:pt>
              <c:pt idx="66">
                <c:v>Padasjoki</c:v>
              </c:pt>
              <c:pt idx="67">
                <c:v>Kokkola</c:v>
              </c:pt>
              <c:pt idx="68">
                <c:v>Forssa</c:v>
              </c:pt>
              <c:pt idx="69">
                <c:v>Kemi</c:v>
              </c:pt>
              <c:pt idx="70">
                <c:v>Sipoo</c:v>
              </c:pt>
              <c:pt idx="71">
                <c:v>Seinäjoki</c:v>
              </c:pt>
              <c:pt idx="72">
                <c:v>Ilmajoki</c:v>
              </c:pt>
              <c:pt idx="73">
                <c:v>Ikaalinen</c:v>
              </c:pt>
              <c:pt idx="74">
                <c:v>Hamina</c:v>
              </c:pt>
              <c:pt idx="75">
                <c:v>Hyvinkää</c:v>
              </c:pt>
              <c:pt idx="76">
                <c:v>Vantaa</c:v>
              </c:pt>
              <c:pt idx="77">
                <c:v>Salo</c:v>
              </c:pt>
              <c:pt idx="78">
                <c:v>Kotka</c:v>
              </c:pt>
              <c:pt idx="79">
                <c:v>Hanko</c:v>
              </c:pt>
              <c:pt idx="80">
                <c:v>Riihimäki</c:v>
              </c:pt>
              <c:pt idx="81">
                <c:v>Helsinki</c:v>
              </c:pt>
              <c:pt idx="82">
                <c:v>Kajaani</c:v>
              </c:pt>
              <c:pt idx="83">
                <c:v>Suonenjoki</c:v>
              </c:pt>
              <c:pt idx="84">
                <c:v>Karkkila</c:v>
              </c:pt>
              <c:pt idx="85">
                <c:v>Varkaus</c:v>
              </c:pt>
              <c:pt idx="86">
                <c:v>Iitti</c:v>
              </c:pt>
              <c:pt idx="87">
                <c:v>Ilomantsi</c:v>
              </c:pt>
            </c:strLit>
          </c:cat>
          <c:val>
            <c:numLit>
              <c:formatCode>General</c:formatCode>
              <c:ptCount val="88"/>
              <c:pt idx="0">
                <c:v>0.19467455148696899</c:v>
              </c:pt>
              <c:pt idx="1">
                <c:v>0.19549547135829926</c:v>
              </c:pt>
              <c:pt idx="2">
                <c:v>0.13112626969814301</c:v>
              </c:pt>
              <c:pt idx="3">
                <c:v>0.19121637940406799</c:v>
              </c:pt>
              <c:pt idx="4">
                <c:v>0.17095084488391876</c:v>
              </c:pt>
              <c:pt idx="5">
                <c:v>0.19914032518863678</c:v>
              </c:pt>
              <c:pt idx="6">
                <c:v>4.9777813255786896E-2</c:v>
              </c:pt>
              <c:pt idx="7">
                <c:v>0.20944777131080627</c:v>
              </c:pt>
              <c:pt idx="8">
                <c:v>0.21193940937519073</c:v>
              </c:pt>
              <c:pt idx="9">
                <c:v>0.12203323841094971</c:v>
              </c:pt>
              <c:pt idx="10">
                <c:v>0.18298876285552979</c:v>
              </c:pt>
              <c:pt idx="11">
                <c:v>0.14957065880298615</c:v>
              </c:pt>
              <c:pt idx="12">
                <c:v>0.19503849744796753</c:v>
              </c:pt>
              <c:pt idx="13">
                <c:v>0.21514995396137238</c:v>
              </c:pt>
              <c:pt idx="14">
                <c:v>0.11598517745733261</c:v>
              </c:pt>
              <c:pt idx="15">
                <c:v>0.15250793099403381</c:v>
              </c:pt>
              <c:pt idx="16">
                <c:v>0.20799306035041809</c:v>
              </c:pt>
              <c:pt idx="17">
                <c:v>0.18260696530342102</c:v>
              </c:pt>
              <c:pt idx="18">
                <c:v>0.13623718917369843</c:v>
              </c:pt>
              <c:pt idx="19">
                <c:v>8.4066890180110931E-2</c:v>
              </c:pt>
              <c:pt idx="20">
                <c:v>0.14930520951747894</c:v>
              </c:pt>
              <c:pt idx="21">
                <c:v>0.16769745945930481</c:v>
              </c:pt>
              <c:pt idx="22">
                <c:v>0.14071369171142578</c:v>
              </c:pt>
              <c:pt idx="23">
                <c:v>0.14173564314842224</c:v>
              </c:pt>
              <c:pt idx="24">
                <c:v>0.20973280072212219</c:v>
              </c:pt>
              <c:pt idx="25">
                <c:v>0.22120097279548645</c:v>
              </c:pt>
              <c:pt idx="26">
                <c:v>0.22902598977088928</c:v>
              </c:pt>
              <c:pt idx="27">
                <c:v>0.19180211424827576</c:v>
              </c:pt>
              <c:pt idx="28">
                <c:v>0.22717469930648804</c:v>
              </c:pt>
              <c:pt idx="29">
                <c:v>7.175319641828537E-2</c:v>
              </c:pt>
              <c:pt idx="30">
                <c:v>6.5568223595619202E-2</c:v>
              </c:pt>
              <c:pt idx="31">
                <c:v>0.12874127924442291</c:v>
              </c:pt>
              <c:pt idx="32">
                <c:v>0.17856587469577789</c:v>
              </c:pt>
              <c:pt idx="33">
                <c:v>0.14964373409748077</c:v>
              </c:pt>
              <c:pt idx="34">
                <c:v>0.11134341359138489</c:v>
              </c:pt>
              <c:pt idx="35">
                <c:v>0.23100973665714264</c:v>
              </c:pt>
              <c:pt idx="36">
                <c:v>0.11317231506109238</c:v>
              </c:pt>
              <c:pt idx="37">
                <c:v>0.28923320770263672</c:v>
              </c:pt>
              <c:pt idx="38">
                <c:v>0.12046264111995697</c:v>
              </c:pt>
              <c:pt idx="39">
                <c:v>0.26473873853683472</c:v>
              </c:pt>
              <c:pt idx="40">
                <c:v>0.14921680092811584</c:v>
              </c:pt>
              <c:pt idx="41">
                <c:v>0.27009588479995728</c:v>
              </c:pt>
              <c:pt idx="42">
                <c:v>7.3015816509723663E-2</c:v>
              </c:pt>
              <c:pt idx="43">
                <c:v>9.5000624656677246E-2</c:v>
              </c:pt>
              <c:pt idx="44">
                <c:v>0.35528156161308289</c:v>
              </c:pt>
              <c:pt idx="45">
                <c:v>0.17982351779937744</c:v>
              </c:pt>
              <c:pt idx="46">
                <c:v>0.14165300130844116</c:v>
              </c:pt>
              <c:pt idx="47">
                <c:v>0.16405913233757019</c:v>
              </c:pt>
              <c:pt idx="48">
                <c:v>5.5279050022363663E-2</c:v>
              </c:pt>
              <c:pt idx="49">
                <c:v>0.24652564525604248</c:v>
              </c:pt>
              <c:pt idx="50">
                <c:v>4.3768331408500671E-2</c:v>
              </c:pt>
              <c:pt idx="51">
                <c:v>0.1173357367515564</c:v>
              </c:pt>
              <c:pt idx="52">
                <c:v>8.1732206046581268E-2</c:v>
              </c:pt>
              <c:pt idx="53">
                <c:v>0.17272065579891205</c:v>
              </c:pt>
              <c:pt idx="54">
                <c:v>0.15103770792484283</c:v>
              </c:pt>
              <c:pt idx="55">
                <c:v>0.22090744972229004</c:v>
              </c:pt>
              <c:pt idx="56">
                <c:v>0.14864403009414673</c:v>
              </c:pt>
              <c:pt idx="57">
                <c:v>0.13471125066280365</c:v>
              </c:pt>
              <c:pt idx="58">
                <c:v>0.22729299962520599</c:v>
              </c:pt>
              <c:pt idx="59">
                <c:v>0.19679360091686249</c:v>
              </c:pt>
              <c:pt idx="60">
                <c:v>0.13856601715087891</c:v>
              </c:pt>
              <c:pt idx="61">
                <c:v>7.2138033807277679E-2</c:v>
              </c:pt>
              <c:pt idx="62">
                <c:v>0.14346456527709961</c:v>
              </c:pt>
              <c:pt idx="63">
                <c:v>8.7709888815879822E-2</c:v>
              </c:pt>
              <c:pt idx="64">
                <c:v>0.28301051259040833</c:v>
              </c:pt>
              <c:pt idx="65">
                <c:v>0.11825226247310638</c:v>
              </c:pt>
              <c:pt idx="66">
                <c:v>0.26320722699165344</c:v>
              </c:pt>
              <c:pt idx="67">
                <c:v>0.12651707231998444</c:v>
              </c:pt>
              <c:pt idx="68">
                <c:v>0.14673623442649841</c:v>
              </c:pt>
              <c:pt idx="69">
                <c:v>0.16714261472225189</c:v>
              </c:pt>
              <c:pt idx="70">
                <c:v>0.15252947807312012</c:v>
              </c:pt>
              <c:pt idx="71">
                <c:v>0.125912144780159</c:v>
              </c:pt>
              <c:pt idx="72">
                <c:v>0.15476676821708679</c:v>
              </c:pt>
              <c:pt idx="73">
                <c:v>0.20733168721199036</c:v>
              </c:pt>
              <c:pt idx="74">
                <c:v>0.29475125670433044</c:v>
              </c:pt>
              <c:pt idx="75">
                <c:v>9.6828840672969818E-2</c:v>
              </c:pt>
              <c:pt idx="76">
                <c:v>6.5361671149730682E-2</c:v>
              </c:pt>
              <c:pt idx="77">
                <c:v>0.1709434986114502</c:v>
              </c:pt>
              <c:pt idx="78">
                <c:v>0.1616208404302597</c:v>
              </c:pt>
              <c:pt idx="79">
                <c:v>0.30465042591094971</c:v>
              </c:pt>
              <c:pt idx="80">
                <c:v>0.14848078787326813</c:v>
              </c:pt>
              <c:pt idx="81">
                <c:v>2.1322108805179596E-2</c:v>
              </c:pt>
              <c:pt idx="82">
                <c:v>0.10742758214473724</c:v>
              </c:pt>
              <c:pt idx="83">
                <c:v>0.1785556823015213</c:v>
              </c:pt>
              <c:pt idx="84">
                <c:v>0.17037194967269897</c:v>
              </c:pt>
              <c:pt idx="85">
                <c:v>0.26449939608573914</c:v>
              </c:pt>
              <c:pt idx="86">
                <c:v>0.20807735621929169</c:v>
              </c:pt>
              <c:pt idx="87">
                <c:v>0.18864651024341583</c:v>
              </c:pt>
            </c:numLit>
          </c:val>
          <c:extLst>
            <c:ext xmlns:c16="http://schemas.microsoft.com/office/drawing/2014/chart" uri="{C3380CC4-5D6E-409C-BE32-E72D297353CC}">
              <c16:uniqueId val="{00000161-7337-4999-BC76-9D318C82DC93}"/>
            </c:ext>
          </c:extLst>
        </c:ser>
        <c:ser>
          <c:idx val="2"/>
          <c:order val="2"/>
          <c:tx>
            <c:v>Maalämpö</c:v>
          </c:tx>
          <c:spPr>
            <a:solidFill>
              <a:srgbClr val="99CCFF"/>
            </a:solidFill>
          </c:spPr>
          <c:invertIfNegative val="0"/>
          <c:dPt>
            <c:idx val="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3-7337-4999-BC76-9D318C82DC93}"/>
              </c:ext>
            </c:extLst>
          </c:dPt>
          <c:dPt>
            <c:idx val="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5-7337-4999-BC76-9D318C82DC93}"/>
              </c:ext>
            </c:extLst>
          </c:dPt>
          <c:dPt>
            <c:idx val="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7-7337-4999-BC76-9D318C82DC93}"/>
              </c:ext>
            </c:extLst>
          </c:dPt>
          <c:dPt>
            <c:idx val="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9-7337-4999-BC76-9D318C82DC93}"/>
              </c:ext>
            </c:extLst>
          </c:dPt>
          <c:dPt>
            <c:idx val="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B-7337-4999-BC76-9D318C82DC93}"/>
              </c:ext>
            </c:extLst>
          </c:dPt>
          <c:dPt>
            <c:idx val="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D-7337-4999-BC76-9D318C82DC93}"/>
              </c:ext>
            </c:extLst>
          </c:dPt>
          <c:dPt>
            <c:idx val="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6F-7337-4999-BC76-9D318C82DC93}"/>
              </c:ext>
            </c:extLst>
          </c:dPt>
          <c:dPt>
            <c:idx val="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1-7337-4999-BC76-9D318C82DC93}"/>
              </c:ext>
            </c:extLst>
          </c:dPt>
          <c:dPt>
            <c:idx val="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3-7337-4999-BC76-9D318C82DC93}"/>
              </c:ext>
            </c:extLst>
          </c:dPt>
          <c:dPt>
            <c:idx val="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5-7337-4999-BC76-9D318C82DC93}"/>
              </c:ext>
            </c:extLst>
          </c:dPt>
          <c:dPt>
            <c:idx val="1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7-7337-4999-BC76-9D318C82DC93}"/>
              </c:ext>
            </c:extLst>
          </c:dPt>
          <c:dPt>
            <c:idx val="1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9-7337-4999-BC76-9D318C82DC93}"/>
              </c:ext>
            </c:extLst>
          </c:dPt>
          <c:dPt>
            <c:idx val="1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B-7337-4999-BC76-9D318C82DC93}"/>
              </c:ext>
            </c:extLst>
          </c:dPt>
          <c:dPt>
            <c:idx val="1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D-7337-4999-BC76-9D318C82DC93}"/>
              </c:ext>
            </c:extLst>
          </c:dPt>
          <c:dPt>
            <c:idx val="1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7F-7337-4999-BC76-9D318C82DC93}"/>
              </c:ext>
            </c:extLst>
          </c:dPt>
          <c:dPt>
            <c:idx val="1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1-7337-4999-BC76-9D318C82DC93}"/>
              </c:ext>
            </c:extLst>
          </c:dPt>
          <c:dPt>
            <c:idx val="1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3-7337-4999-BC76-9D318C82DC93}"/>
              </c:ext>
            </c:extLst>
          </c:dPt>
          <c:dPt>
            <c:idx val="1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5-7337-4999-BC76-9D318C82DC93}"/>
              </c:ext>
            </c:extLst>
          </c:dPt>
          <c:dPt>
            <c:idx val="1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7-7337-4999-BC76-9D318C82DC93}"/>
              </c:ext>
            </c:extLst>
          </c:dPt>
          <c:dPt>
            <c:idx val="1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9-7337-4999-BC76-9D318C82DC93}"/>
              </c:ext>
            </c:extLst>
          </c:dPt>
          <c:dPt>
            <c:idx val="2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B-7337-4999-BC76-9D318C82DC93}"/>
              </c:ext>
            </c:extLst>
          </c:dPt>
          <c:dPt>
            <c:idx val="2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D-7337-4999-BC76-9D318C82DC93}"/>
              </c:ext>
            </c:extLst>
          </c:dPt>
          <c:dPt>
            <c:idx val="2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8F-7337-4999-BC76-9D318C82DC93}"/>
              </c:ext>
            </c:extLst>
          </c:dPt>
          <c:dPt>
            <c:idx val="2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1-7337-4999-BC76-9D318C82DC93}"/>
              </c:ext>
            </c:extLst>
          </c:dPt>
          <c:dPt>
            <c:idx val="2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3-7337-4999-BC76-9D318C82DC93}"/>
              </c:ext>
            </c:extLst>
          </c:dPt>
          <c:dPt>
            <c:idx val="2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5-7337-4999-BC76-9D318C82DC93}"/>
              </c:ext>
            </c:extLst>
          </c:dPt>
          <c:dPt>
            <c:idx val="2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7-7337-4999-BC76-9D318C82DC93}"/>
              </c:ext>
            </c:extLst>
          </c:dPt>
          <c:dPt>
            <c:idx val="2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9-7337-4999-BC76-9D318C82DC93}"/>
              </c:ext>
            </c:extLst>
          </c:dPt>
          <c:dPt>
            <c:idx val="2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B-7337-4999-BC76-9D318C82DC93}"/>
              </c:ext>
            </c:extLst>
          </c:dPt>
          <c:dPt>
            <c:idx val="2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D-7337-4999-BC76-9D318C82DC93}"/>
              </c:ext>
            </c:extLst>
          </c:dPt>
          <c:dPt>
            <c:idx val="3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9F-7337-4999-BC76-9D318C82DC93}"/>
              </c:ext>
            </c:extLst>
          </c:dPt>
          <c:dPt>
            <c:idx val="3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1-7337-4999-BC76-9D318C82DC93}"/>
              </c:ext>
            </c:extLst>
          </c:dPt>
          <c:dPt>
            <c:idx val="3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3-7337-4999-BC76-9D318C82DC93}"/>
              </c:ext>
            </c:extLst>
          </c:dPt>
          <c:dPt>
            <c:idx val="3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5-7337-4999-BC76-9D318C82DC93}"/>
              </c:ext>
            </c:extLst>
          </c:dPt>
          <c:dPt>
            <c:idx val="3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7-7337-4999-BC76-9D318C82DC93}"/>
              </c:ext>
            </c:extLst>
          </c:dPt>
          <c:dPt>
            <c:idx val="3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9-7337-4999-BC76-9D318C82DC93}"/>
              </c:ext>
            </c:extLst>
          </c:dPt>
          <c:dPt>
            <c:idx val="3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B-7337-4999-BC76-9D318C82DC93}"/>
              </c:ext>
            </c:extLst>
          </c:dPt>
          <c:dPt>
            <c:idx val="3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D-7337-4999-BC76-9D318C82DC93}"/>
              </c:ext>
            </c:extLst>
          </c:dPt>
          <c:dPt>
            <c:idx val="3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AF-7337-4999-BC76-9D318C82DC93}"/>
              </c:ext>
            </c:extLst>
          </c:dPt>
          <c:dPt>
            <c:idx val="3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1-7337-4999-BC76-9D318C82DC93}"/>
              </c:ext>
            </c:extLst>
          </c:dPt>
          <c:dPt>
            <c:idx val="4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3-7337-4999-BC76-9D318C82DC93}"/>
              </c:ext>
            </c:extLst>
          </c:dPt>
          <c:dPt>
            <c:idx val="4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5-7337-4999-BC76-9D318C82DC93}"/>
              </c:ext>
            </c:extLst>
          </c:dPt>
          <c:dPt>
            <c:idx val="4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7-7337-4999-BC76-9D318C82DC93}"/>
              </c:ext>
            </c:extLst>
          </c:dPt>
          <c:dPt>
            <c:idx val="4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9-7337-4999-BC76-9D318C82DC93}"/>
              </c:ext>
            </c:extLst>
          </c:dPt>
          <c:dPt>
            <c:idx val="4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B-7337-4999-BC76-9D318C82DC93}"/>
              </c:ext>
            </c:extLst>
          </c:dPt>
          <c:dPt>
            <c:idx val="4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D-7337-4999-BC76-9D318C82DC93}"/>
              </c:ext>
            </c:extLst>
          </c:dPt>
          <c:dPt>
            <c:idx val="4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BF-7337-4999-BC76-9D318C82DC93}"/>
              </c:ext>
            </c:extLst>
          </c:dPt>
          <c:dPt>
            <c:idx val="4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1-7337-4999-BC76-9D318C82DC93}"/>
              </c:ext>
            </c:extLst>
          </c:dPt>
          <c:dPt>
            <c:idx val="4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3-7337-4999-BC76-9D318C82DC93}"/>
              </c:ext>
            </c:extLst>
          </c:dPt>
          <c:dPt>
            <c:idx val="4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5-7337-4999-BC76-9D318C82DC93}"/>
              </c:ext>
            </c:extLst>
          </c:dPt>
          <c:dPt>
            <c:idx val="5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7-7337-4999-BC76-9D318C82DC93}"/>
              </c:ext>
            </c:extLst>
          </c:dPt>
          <c:dPt>
            <c:idx val="5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9-7337-4999-BC76-9D318C82DC93}"/>
              </c:ext>
            </c:extLst>
          </c:dPt>
          <c:dPt>
            <c:idx val="5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B-7337-4999-BC76-9D318C82DC93}"/>
              </c:ext>
            </c:extLst>
          </c:dPt>
          <c:dPt>
            <c:idx val="5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D-7337-4999-BC76-9D318C82DC93}"/>
              </c:ext>
            </c:extLst>
          </c:dPt>
          <c:dPt>
            <c:idx val="5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CF-7337-4999-BC76-9D318C82DC93}"/>
              </c:ext>
            </c:extLst>
          </c:dPt>
          <c:dPt>
            <c:idx val="5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1-7337-4999-BC76-9D318C82DC93}"/>
              </c:ext>
            </c:extLst>
          </c:dPt>
          <c:dPt>
            <c:idx val="5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3-7337-4999-BC76-9D318C82DC93}"/>
              </c:ext>
            </c:extLst>
          </c:dPt>
          <c:dPt>
            <c:idx val="5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5-7337-4999-BC76-9D318C82DC93}"/>
              </c:ext>
            </c:extLst>
          </c:dPt>
          <c:dPt>
            <c:idx val="5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7-7337-4999-BC76-9D318C82DC93}"/>
              </c:ext>
            </c:extLst>
          </c:dPt>
          <c:dPt>
            <c:idx val="5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9-7337-4999-BC76-9D318C82DC93}"/>
              </c:ext>
            </c:extLst>
          </c:dPt>
          <c:dPt>
            <c:idx val="60"/>
            <c:invertIfNegative val="0"/>
            <c:bubble3D val="0"/>
            <c:spPr>
              <a:solidFill>
                <a:srgbClr val="99CCFF"/>
              </a:solidFill>
              <a:ln w="25400">
                <a:solidFill>
                  <a:srgbClr val="000000"/>
                </a:solidFill>
                <a:prstDash val="solid"/>
              </a:ln>
            </c:spPr>
            <c:extLst>
              <c:ext xmlns:c16="http://schemas.microsoft.com/office/drawing/2014/chart" uri="{C3380CC4-5D6E-409C-BE32-E72D297353CC}">
                <c16:uniqueId val="{000001DB-7337-4999-BC76-9D318C82DC93}"/>
              </c:ext>
            </c:extLst>
          </c:dPt>
          <c:dPt>
            <c:idx val="6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D-7337-4999-BC76-9D318C82DC93}"/>
              </c:ext>
            </c:extLst>
          </c:dPt>
          <c:dPt>
            <c:idx val="6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DF-7337-4999-BC76-9D318C82DC93}"/>
              </c:ext>
            </c:extLst>
          </c:dPt>
          <c:dPt>
            <c:idx val="6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1-7337-4999-BC76-9D318C82DC93}"/>
              </c:ext>
            </c:extLst>
          </c:dPt>
          <c:dPt>
            <c:idx val="6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3-7337-4999-BC76-9D318C82DC93}"/>
              </c:ext>
            </c:extLst>
          </c:dPt>
          <c:dPt>
            <c:idx val="6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5-7337-4999-BC76-9D318C82DC93}"/>
              </c:ext>
            </c:extLst>
          </c:dPt>
          <c:dPt>
            <c:idx val="6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7-7337-4999-BC76-9D318C82DC93}"/>
              </c:ext>
            </c:extLst>
          </c:dPt>
          <c:dPt>
            <c:idx val="6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9-7337-4999-BC76-9D318C82DC93}"/>
              </c:ext>
            </c:extLst>
          </c:dPt>
          <c:dPt>
            <c:idx val="6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B-7337-4999-BC76-9D318C82DC93}"/>
              </c:ext>
            </c:extLst>
          </c:dPt>
          <c:dPt>
            <c:idx val="6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D-7337-4999-BC76-9D318C82DC93}"/>
              </c:ext>
            </c:extLst>
          </c:dPt>
          <c:dPt>
            <c:idx val="7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EF-7337-4999-BC76-9D318C82DC93}"/>
              </c:ext>
            </c:extLst>
          </c:dPt>
          <c:dPt>
            <c:idx val="7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1-7337-4999-BC76-9D318C82DC93}"/>
              </c:ext>
            </c:extLst>
          </c:dPt>
          <c:dPt>
            <c:idx val="7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3-7337-4999-BC76-9D318C82DC93}"/>
              </c:ext>
            </c:extLst>
          </c:dPt>
          <c:dPt>
            <c:idx val="7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5-7337-4999-BC76-9D318C82DC93}"/>
              </c:ext>
            </c:extLst>
          </c:dPt>
          <c:dPt>
            <c:idx val="7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7-7337-4999-BC76-9D318C82DC93}"/>
              </c:ext>
            </c:extLst>
          </c:dPt>
          <c:dPt>
            <c:idx val="7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9-7337-4999-BC76-9D318C82DC93}"/>
              </c:ext>
            </c:extLst>
          </c:dPt>
          <c:dPt>
            <c:idx val="7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B-7337-4999-BC76-9D318C82DC93}"/>
              </c:ext>
            </c:extLst>
          </c:dPt>
          <c:dPt>
            <c:idx val="7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D-7337-4999-BC76-9D318C82DC93}"/>
              </c:ext>
            </c:extLst>
          </c:dPt>
          <c:dPt>
            <c:idx val="78"/>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1FF-7337-4999-BC76-9D318C82DC93}"/>
              </c:ext>
            </c:extLst>
          </c:dPt>
          <c:dPt>
            <c:idx val="79"/>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1-7337-4999-BC76-9D318C82DC93}"/>
              </c:ext>
            </c:extLst>
          </c:dPt>
          <c:dPt>
            <c:idx val="80"/>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3-7337-4999-BC76-9D318C82DC93}"/>
              </c:ext>
            </c:extLst>
          </c:dPt>
          <c:dPt>
            <c:idx val="81"/>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5-7337-4999-BC76-9D318C82DC93}"/>
              </c:ext>
            </c:extLst>
          </c:dPt>
          <c:dPt>
            <c:idx val="82"/>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7-7337-4999-BC76-9D318C82DC93}"/>
              </c:ext>
            </c:extLst>
          </c:dPt>
          <c:dPt>
            <c:idx val="83"/>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9-7337-4999-BC76-9D318C82DC93}"/>
              </c:ext>
            </c:extLst>
          </c:dPt>
          <c:dPt>
            <c:idx val="84"/>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B-7337-4999-BC76-9D318C82DC93}"/>
              </c:ext>
            </c:extLst>
          </c:dPt>
          <c:dPt>
            <c:idx val="85"/>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D-7337-4999-BC76-9D318C82DC93}"/>
              </c:ext>
            </c:extLst>
          </c:dPt>
          <c:dPt>
            <c:idx val="86"/>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0F-7337-4999-BC76-9D318C82DC93}"/>
              </c:ext>
            </c:extLst>
          </c:dPt>
          <c:dPt>
            <c:idx val="87"/>
            <c:invertIfNegative val="0"/>
            <c:bubble3D val="0"/>
            <c:spPr>
              <a:solidFill>
                <a:srgbClr val="99CCFF"/>
              </a:solidFill>
              <a:ln w="12700">
                <a:solidFill>
                  <a:srgbClr val="FFFFFF"/>
                </a:solidFill>
                <a:prstDash val="solid"/>
              </a:ln>
            </c:spPr>
            <c:extLst>
              <c:ext xmlns:c16="http://schemas.microsoft.com/office/drawing/2014/chart" uri="{C3380CC4-5D6E-409C-BE32-E72D297353CC}">
                <c16:uniqueId val="{00000211-7337-4999-BC76-9D318C82DC93}"/>
              </c:ext>
            </c:extLst>
          </c:dPt>
          <c:cat>
            <c:strLit>
              <c:ptCount val="88"/>
              <c:pt idx="0">
                <c:v>Kemiönsaari</c:v>
              </c:pt>
              <c:pt idx="1">
                <c:v>Pornainen</c:v>
              </c:pt>
              <c:pt idx="2">
                <c:v>Paimio</c:v>
              </c:pt>
              <c:pt idx="3">
                <c:v>Nurmijärvi</c:v>
              </c:pt>
              <c:pt idx="4">
                <c:v>Mynämäki</c:v>
              </c:pt>
              <c:pt idx="5">
                <c:v>Rusko</c:v>
              </c:pt>
              <c:pt idx="6">
                <c:v>Turku</c:v>
              </c:pt>
              <c:pt idx="7">
                <c:v>Suomussalmi</c:v>
              </c:pt>
              <c:pt idx="8">
                <c:v>Kuhmoinen</c:v>
              </c:pt>
              <c:pt idx="9">
                <c:v>Järvenpää</c:v>
              </c:pt>
              <c:pt idx="10">
                <c:v>Masku</c:v>
              </c:pt>
              <c:pt idx="11">
                <c:v>Nousiainen</c:v>
              </c:pt>
              <c:pt idx="12">
                <c:v>Sauvo</c:v>
              </c:pt>
              <c:pt idx="13">
                <c:v>Savonlinna</c:v>
              </c:pt>
              <c:pt idx="14">
                <c:v>Kirkkonummi</c:v>
              </c:pt>
              <c:pt idx="15">
                <c:v>Hämeenkyrö</c:v>
              </c:pt>
              <c:pt idx="16">
                <c:v>Vihti</c:v>
              </c:pt>
              <c:pt idx="17">
                <c:v>Orivesi</c:v>
              </c:pt>
              <c:pt idx="18">
                <c:v>Nokia</c:v>
              </c:pt>
              <c:pt idx="19">
                <c:v>Lappeenranta</c:v>
              </c:pt>
              <c:pt idx="20">
                <c:v>Uusikaupunki</c:v>
              </c:pt>
              <c:pt idx="21">
                <c:v>Parainen</c:v>
              </c:pt>
              <c:pt idx="22">
                <c:v>Kaarina</c:v>
              </c:pt>
              <c:pt idx="23">
                <c:v>Naantali</c:v>
              </c:pt>
              <c:pt idx="24">
                <c:v>Mäntsälä</c:v>
              </c:pt>
              <c:pt idx="25">
                <c:v>Lieto</c:v>
              </c:pt>
              <c:pt idx="26">
                <c:v>Aura</c:v>
              </c:pt>
              <c:pt idx="27">
                <c:v>Janakkala</c:v>
              </c:pt>
              <c:pt idx="28">
                <c:v>Somero</c:v>
              </c:pt>
              <c:pt idx="29">
                <c:v>Kerava</c:v>
              </c:pt>
              <c:pt idx="30">
                <c:v>Espoo</c:v>
              </c:pt>
              <c:pt idx="31">
                <c:v>Joensuu</c:v>
              </c:pt>
              <c:pt idx="32">
                <c:v>Imatra</c:v>
              </c:pt>
              <c:pt idx="33">
                <c:v>Hollola</c:v>
              </c:pt>
              <c:pt idx="34">
                <c:v>Hämeenlinna</c:v>
              </c:pt>
              <c:pt idx="35">
                <c:v>Äänekoski</c:v>
              </c:pt>
              <c:pt idx="36">
                <c:v>Raisio</c:v>
              </c:pt>
              <c:pt idx="37">
                <c:v>Loviisa</c:v>
              </c:pt>
              <c:pt idx="38">
                <c:v>Kangasala</c:v>
              </c:pt>
              <c:pt idx="39">
                <c:v>Laitila</c:v>
              </c:pt>
              <c:pt idx="40">
                <c:v>Ylöjärvi</c:v>
              </c:pt>
              <c:pt idx="41">
                <c:v>Jokioinen</c:v>
              </c:pt>
              <c:pt idx="42">
                <c:v>Lahti</c:v>
              </c:pt>
              <c:pt idx="43">
                <c:v>Oulu</c:v>
              </c:pt>
              <c:pt idx="44">
                <c:v>Hausjärvi</c:v>
              </c:pt>
              <c:pt idx="45">
                <c:v>Punkalaidun</c:v>
              </c:pt>
              <c:pt idx="46">
                <c:v>Lempäälä</c:v>
              </c:pt>
              <c:pt idx="47">
                <c:v>Sastamala</c:v>
              </c:pt>
              <c:pt idx="48">
                <c:v>Kauniainen</c:v>
              </c:pt>
              <c:pt idx="49">
                <c:v>Tuusula</c:v>
              </c:pt>
              <c:pt idx="50">
                <c:v>Tampere</c:v>
              </c:pt>
              <c:pt idx="51">
                <c:v>Mikkeli</c:v>
              </c:pt>
              <c:pt idx="52">
                <c:v>Kuopio</c:v>
              </c:pt>
              <c:pt idx="53">
                <c:v>Lohja</c:v>
              </c:pt>
              <c:pt idx="54">
                <c:v>Ylivieska</c:v>
              </c:pt>
              <c:pt idx="55">
                <c:v>Luumäki</c:v>
              </c:pt>
              <c:pt idx="56">
                <c:v>Lapua</c:v>
              </c:pt>
              <c:pt idx="57">
                <c:v>Kouvola</c:v>
              </c:pt>
              <c:pt idx="58">
                <c:v>Loimaa</c:v>
              </c:pt>
              <c:pt idx="59">
                <c:v>Orimattila</c:v>
              </c:pt>
              <c:pt idx="60">
                <c:v>Rauma</c:v>
              </c:pt>
              <c:pt idx="61">
                <c:v>Jyväskylä</c:v>
              </c:pt>
              <c:pt idx="62">
                <c:v>Iisalmi</c:v>
              </c:pt>
              <c:pt idx="63">
                <c:v>Vaasa</c:v>
              </c:pt>
              <c:pt idx="64">
                <c:v>Oripää</c:v>
              </c:pt>
              <c:pt idx="65">
                <c:v>Pirkkala</c:v>
              </c:pt>
              <c:pt idx="66">
                <c:v>Padasjoki</c:v>
              </c:pt>
              <c:pt idx="67">
                <c:v>Kokkola</c:v>
              </c:pt>
              <c:pt idx="68">
                <c:v>Forssa</c:v>
              </c:pt>
              <c:pt idx="69">
                <c:v>Kemi</c:v>
              </c:pt>
              <c:pt idx="70">
                <c:v>Sipoo</c:v>
              </c:pt>
              <c:pt idx="71">
                <c:v>Seinäjoki</c:v>
              </c:pt>
              <c:pt idx="72">
                <c:v>Ilmajoki</c:v>
              </c:pt>
              <c:pt idx="73">
                <c:v>Ikaalinen</c:v>
              </c:pt>
              <c:pt idx="74">
                <c:v>Hamina</c:v>
              </c:pt>
              <c:pt idx="75">
                <c:v>Hyvinkää</c:v>
              </c:pt>
              <c:pt idx="76">
                <c:v>Vantaa</c:v>
              </c:pt>
              <c:pt idx="77">
                <c:v>Salo</c:v>
              </c:pt>
              <c:pt idx="78">
                <c:v>Kotka</c:v>
              </c:pt>
              <c:pt idx="79">
                <c:v>Hanko</c:v>
              </c:pt>
              <c:pt idx="80">
                <c:v>Riihimäki</c:v>
              </c:pt>
              <c:pt idx="81">
                <c:v>Helsinki</c:v>
              </c:pt>
              <c:pt idx="82">
                <c:v>Kajaani</c:v>
              </c:pt>
              <c:pt idx="83">
                <c:v>Suonenjoki</c:v>
              </c:pt>
              <c:pt idx="84">
                <c:v>Karkkila</c:v>
              </c:pt>
              <c:pt idx="85">
                <c:v>Varkaus</c:v>
              </c:pt>
              <c:pt idx="86">
                <c:v>Iitti</c:v>
              </c:pt>
              <c:pt idx="87">
                <c:v>Ilomantsi</c:v>
              </c:pt>
            </c:strLit>
          </c:cat>
          <c:val>
            <c:numLit>
              <c:formatCode>General</c:formatCode>
              <c:ptCount val="88"/>
              <c:pt idx="0">
                <c:v>1.2871100567281246E-2</c:v>
              </c:pt>
              <c:pt idx="1">
                <c:v>1.518867164850235E-2</c:v>
              </c:pt>
              <c:pt idx="2">
                <c:v>6.5443199127912521E-3</c:v>
              </c:pt>
              <c:pt idx="3">
                <c:v>1.4005398377776146E-2</c:v>
              </c:pt>
              <c:pt idx="4">
                <c:v>6.6959564574062824E-3</c:v>
              </c:pt>
              <c:pt idx="5">
                <c:v>2.4908529594540596E-2</c:v>
              </c:pt>
              <c:pt idx="6">
                <c:v>9.6609471365809441E-3</c:v>
              </c:pt>
              <c:pt idx="7">
                <c:v>5.8686602860689163E-3</c:v>
              </c:pt>
              <c:pt idx="8">
                <c:v>8.0039724707603455E-3</c:v>
              </c:pt>
              <c:pt idx="9">
                <c:v>1.2313602492213249E-2</c:v>
              </c:pt>
              <c:pt idx="10">
                <c:v>2.8715142980217934E-2</c:v>
              </c:pt>
              <c:pt idx="11">
                <c:v>1.3171352446079254E-2</c:v>
              </c:pt>
              <c:pt idx="12">
                <c:v>8.9103979989886284E-3</c:v>
              </c:pt>
              <c:pt idx="13">
                <c:v>9.1453120112419128E-3</c:v>
              </c:pt>
              <c:pt idx="14">
                <c:v>1.8071230500936508E-2</c:v>
              </c:pt>
              <c:pt idx="15">
                <c:v>9.5506990328431129E-3</c:v>
              </c:pt>
              <c:pt idx="16">
                <c:v>1.2525185011327267E-2</c:v>
              </c:pt>
              <c:pt idx="17">
                <c:v>9.7386017441749573E-3</c:v>
              </c:pt>
              <c:pt idx="18">
                <c:v>2.4242930114269257E-2</c:v>
              </c:pt>
              <c:pt idx="19">
                <c:v>5.2246409468352795E-3</c:v>
              </c:pt>
              <c:pt idx="20">
                <c:v>7.6381321996450424E-3</c:v>
              </c:pt>
              <c:pt idx="21">
                <c:v>1.5941696241497993E-2</c:v>
              </c:pt>
              <c:pt idx="22">
                <c:v>1.9160352647304535E-2</c:v>
              </c:pt>
              <c:pt idx="23">
                <c:v>1.6726698726415634E-2</c:v>
              </c:pt>
              <c:pt idx="24">
                <c:v>1.2999429367482662E-2</c:v>
              </c:pt>
              <c:pt idx="25">
                <c:v>2.6526900008320808E-2</c:v>
              </c:pt>
              <c:pt idx="26">
                <c:v>1.1086128652095795E-2</c:v>
              </c:pt>
              <c:pt idx="27">
                <c:v>1.0769565589725971E-2</c:v>
              </c:pt>
              <c:pt idx="28">
                <c:v>3.9279297925531864E-3</c:v>
              </c:pt>
              <c:pt idx="29">
                <c:v>1.3590875081717968E-2</c:v>
              </c:pt>
              <c:pt idx="30">
                <c:v>9.9315065890550613E-3</c:v>
              </c:pt>
              <c:pt idx="31">
                <c:v>6.6063413396477699E-3</c:v>
              </c:pt>
              <c:pt idx="32">
                <c:v>3.1258219387382269E-3</c:v>
              </c:pt>
              <c:pt idx="33">
                <c:v>9.8058879375457764E-3</c:v>
              </c:pt>
              <c:pt idx="34">
                <c:v>9.3767000362277031E-3</c:v>
              </c:pt>
              <c:pt idx="35">
                <c:v>7.3160291649401188E-3</c:v>
              </c:pt>
              <c:pt idx="36">
                <c:v>1.1759853921830654E-2</c:v>
              </c:pt>
              <c:pt idx="37">
                <c:v>1.7853390425443649E-2</c:v>
              </c:pt>
              <c:pt idx="38">
                <c:v>1.6797119751572609E-2</c:v>
              </c:pt>
              <c:pt idx="39">
                <c:v>5.3503457456827164E-3</c:v>
              </c:pt>
              <c:pt idx="40">
                <c:v>2.2176327183842659E-2</c:v>
              </c:pt>
              <c:pt idx="41">
                <c:v>7.2443932294845581E-3</c:v>
              </c:pt>
              <c:pt idx="42">
                <c:v>6.0402229428291321E-3</c:v>
              </c:pt>
              <c:pt idx="43">
                <c:v>7.3069292120635509E-3</c:v>
              </c:pt>
              <c:pt idx="44">
                <c:v>1.3469807803630829E-2</c:v>
              </c:pt>
              <c:pt idx="45">
                <c:v>1.8982088658958673E-3</c:v>
              </c:pt>
              <c:pt idx="46">
                <c:v>2.6495229452848434E-2</c:v>
              </c:pt>
              <c:pt idx="47">
                <c:v>1.3989059254527092E-2</c:v>
              </c:pt>
              <c:pt idx="48">
                <c:v>1.406445074826479E-2</c:v>
              </c:pt>
              <c:pt idx="49">
                <c:v>2.3553889244794846E-2</c:v>
              </c:pt>
              <c:pt idx="50">
                <c:v>9.6215307712554932E-3</c:v>
              </c:pt>
              <c:pt idx="51">
                <c:v>1.2100488878786564E-2</c:v>
              </c:pt>
              <c:pt idx="52">
                <c:v>9.1095771640539169E-3</c:v>
              </c:pt>
              <c:pt idx="53">
                <c:v>1.0590401478111744E-2</c:v>
              </c:pt>
              <c:pt idx="54">
                <c:v>1.4551387168467045E-2</c:v>
              </c:pt>
              <c:pt idx="55">
                <c:v>6.6795232705771923E-3</c:v>
              </c:pt>
              <c:pt idx="56">
                <c:v>1.6655061393976212E-2</c:v>
              </c:pt>
              <c:pt idx="57">
                <c:v>8.7353549897670746E-3</c:v>
              </c:pt>
              <c:pt idx="58">
                <c:v>7.975362241268158E-3</c:v>
              </c:pt>
              <c:pt idx="59">
                <c:v>2.4299550801515579E-2</c:v>
              </c:pt>
              <c:pt idx="60">
                <c:v>6.4473813399672508E-3</c:v>
              </c:pt>
              <c:pt idx="61">
                <c:v>9.2770736664533615E-3</c:v>
              </c:pt>
              <c:pt idx="62">
                <c:v>1.0405042208731174E-2</c:v>
              </c:pt>
              <c:pt idx="63">
                <c:v>1.1220313608646393E-2</c:v>
              </c:pt>
              <c:pt idx="64">
                <c:v>7.0500066503882408E-3</c:v>
              </c:pt>
              <c:pt idx="65">
                <c:v>5.0259333103895187E-2</c:v>
              </c:pt>
              <c:pt idx="66">
                <c:v>4.3602907098829746E-3</c:v>
              </c:pt>
              <c:pt idx="67">
                <c:v>1.6133822500705719E-2</c:v>
              </c:pt>
              <c:pt idx="68">
                <c:v>8.0422013998031616E-3</c:v>
              </c:pt>
              <c:pt idx="69">
                <c:v>6.3474485650658607E-3</c:v>
              </c:pt>
              <c:pt idx="70">
                <c:v>5.1051866263151169E-2</c:v>
              </c:pt>
              <c:pt idx="71">
                <c:v>7.8320344910025597E-3</c:v>
              </c:pt>
              <c:pt idx="72">
                <c:v>1.746748760342598E-2</c:v>
              </c:pt>
              <c:pt idx="73">
                <c:v>7.4640992097556591E-3</c:v>
              </c:pt>
              <c:pt idx="74">
                <c:v>2.7363570407032967E-2</c:v>
              </c:pt>
              <c:pt idx="75">
                <c:v>6.8405861966311932E-3</c:v>
              </c:pt>
              <c:pt idx="76">
                <c:v>7.707968819886446E-3</c:v>
              </c:pt>
              <c:pt idx="77">
                <c:v>1.4090985059738159E-2</c:v>
              </c:pt>
              <c:pt idx="78">
                <c:v>1.0030161589384079E-2</c:v>
              </c:pt>
              <c:pt idx="79">
                <c:v>1.644541509449482E-2</c:v>
              </c:pt>
              <c:pt idx="80">
                <c:v>4.7427243553102016E-3</c:v>
              </c:pt>
              <c:pt idx="81">
                <c:v>4.1385372169315815E-3</c:v>
              </c:pt>
              <c:pt idx="82">
                <c:v>1.0780062526464462E-2</c:v>
              </c:pt>
              <c:pt idx="83">
                <c:v>3.5298052243888378E-3</c:v>
              </c:pt>
              <c:pt idx="84">
                <c:v>9.5657259225845337E-3</c:v>
              </c:pt>
              <c:pt idx="85">
                <c:v>5.0829118117690086E-3</c:v>
              </c:pt>
              <c:pt idx="86">
                <c:v>1.278306171298027E-2</c:v>
              </c:pt>
              <c:pt idx="87">
                <c:v>7.6752654276788235E-3</c:v>
              </c:pt>
            </c:numLit>
          </c:val>
          <c:extLst>
            <c:ext xmlns:c16="http://schemas.microsoft.com/office/drawing/2014/chart" uri="{C3380CC4-5D6E-409C-BE32-E72D297353CC}">
              <c16:uniqueId val="{00000212-7337-4999-BC76-9D318C82DC93}"/>
            </c:ext>
          </c:extLst>
        </c:ser>
        <c:ser>
          <c:idx val="3"/>
          <c:order val="3"/>
          <c:tx>
            <c:v>Erillislämmitys</c:v>
          </c:tx>
          <c:spPr>
            <a:solidFill>
              <a:srgbClr val="006666"/>
            </a:solidFill>
          </c:spPr>
          <c:invertIfNegative val="0"/>
          <c:dPt>
            <c:idx val="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4-7337-4999-BC76-9D318C82DC93}"/>
              </c:ext>
            </c:extLst>
          </c:dPt>
          <c:dPt>
            <c:idx val="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6-7337-4999-BC76-9D318C82DC93}"/>
              </c:ext>
            </c:extLst>
          </c:dPt>
          <c:dPt>
            <c:idx val="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8-7337-4999-BC76-9D318C82DC93}"/>
              </c:ext>
            </c:extLst>
          </c:dPt>
          <c:dPt>
            <c:idx val="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A-7337-4999-BC76-9D318C82DC93}"/>
              </c:ext>
            </c:extLst>
          </c:dPt>
          <c:dPt>
            <c:idx val="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C-7337-4999-BC76-9D318C82DC93}"/>
              </c:ext>
            </c:extLst>
          </c:dPt>
          <c:dPt>
            <c:idx val="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1E-7337-4999-BC76-9D318C82DC93}"/>
              </c:ext>
            </c:extLst>
          </c:dPt>
          <c:dPt>
            <c:idx val="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0-7337-4999-BC76-9D318C82DC93}"/>
              </c:ext>
            </c:extLst>
          </c:dPt>
          <c:dPt>
            <c:idx val="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2-7337-4999-BC76-9D318C82DC93}"/>
              </c:ext>
            </c:extLst>
          </c:dPt>
          <c:dPt>
            <c:idx val="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4-7337-4999-BC76-9D318C82DC93}"/>
              </c:ext>
            </c:extLst>
          </c:dPt>
          <c:dPt>
            <c:idx val="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6-7337-4999-BC76-9D318C82DC93}"/>
              </c:ext>
            </c:extLst>
          </c:dPt>
          <c:dPt>
            <c:idx val="1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8-7337-4999-BC76-9D318C82DC93}"/>
              </c:ext>
            </c:extLst>
          </c:dPt>
          <c:dPt>
            <c:idx val="1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A-7337-4999-BC76-9D318C82DC93}"/>
              </c:ext>
            </c:extLst>
          </c:dPt>
          <c:dPt>
            <c:idx val="1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C-7337-4999-BC76-9D318C82DC93}"/>
              </c:ext>
            </c:extLst>
          </c:dPt>
          <c:dPt>
            <c:idx val="1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2E-7337-4999-BC76-9D318C82DC93}"/>
              </c:ext>
            </c:extLst>
          </c:dPt>
          <c:dPt>
            <c:idx val="1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0-7337-4999-BC76-9D318C82DC93}"/>
              </c:ext>
            </c:extLst>
          </c:dPt>
          <c:dPt>
            <c:idx val="1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2-7337-4999-BC76-9D318C82DC93}"/>
              </c:ext>
            </c:extLst>
          </c:dPt>
          <c:dPt>
            <c:idx val="1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4-7337-4999-BC76-9D318C82DC93}"/>
              </c:ext>
            </c:extLst>
          </c:dPt>
          <c:dPt>
            <c:idx val="1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6-7337-4999-BC76-9D318C82DC93}"/>
              </c:ext>
            </c:extLst>
          </c:dPt>
          <c:dPt>
            <c:idx val="1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8-7337-4999-BC76-9D318C82DC93}"/>
              </c:ext>
            </c:extLst>
          </c:dPt>
          <c:dPt>
            <c:idx val="1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A-7337-4999-BC76-9D318C82DC93}"/>
              </c:ext>
            </c:extLst>
          </c:dPt>
          <c:dPt>
            <c:idx val="2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C-7337-4999-BC76-9D318C82DC93}"/>
              </c:ext>
            </c:extLst>
          </c:dPt>
          <c:dPt>
            <c:idx val="2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3E-7337-4999-BC76-9D318C82DC93}"/>
              </c:ext>
            </c:extLst>
          </c:dPt>
          <c:dPt>
            <c:idx val="2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0-7337-4999-BC76-9D318C82DC93}"/>
              </c:ext>
            </c:extLst>
          </c:dPt>
          <c:dPt>
            <c:idx val="2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2-7337-4999-BC76-9D318C82DC93}"/>
              </c:ext>
            </c:extLst>
          </c:dPt>
          <c:dPt>
            <c:idx val="2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4-7337-4999-BC76-9D318C82DC93}"/>
              </c:ext>
            </c:extLst>
          </c:dPt>
          <c:dPt>
            <c:idx val="2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6-7337-4999-BC76-9D318C82DC93}"/>
              </c:ext>
            </c:extLst>
          </c:dPt>
          <c:dPt>
            <c:idx val="2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8-7337-4999-BC76-9D318C82DC93}"/>
              </c:ext>
            </c:extLst>
          </c:dPt>
          <c:dPt>
            <c:idx val="2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A-7337-4999-BC76-9D318C82DC93}"/>
              </c:ext>
            </c:extLst>
          </c:dPt>
          <c:dPt>
            <c:idx val="2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C-7337-4999-BC76-9D318C82DC93}"/>
              </c:ext>
            </c:extLst>
          </c:dPt>
          <c:dPt>
            <c:idx val="2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4E-7337-4999-BC76-9D318C82DC93}"/>
              </c:ext>
            </c:extLst>
          </c:dPt>
          <c:dPt>
            <c:idx val="3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0-7337-4999-BC76-9D318C82DC93}"/>
              </c:ext>
            </c:extLst>
          </c:dPt>
          <c:dPt>
            <c:idx val="3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2-7337-4999-BC76-9D318C82DC93}"/>
              </c:ext>
            </c:extLst>
          </c:dPt>
          <c:dPt>
            <c:idx val="3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4-7337-4999-BC76-9D318C82DC93}"/>
              </c:ext>
            </c:extLst>
          </c:dPt>
          <c:dPt>
            <c:idx val="3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6-7337-4999-BC76-9D318C82DC93}"/>
              </c:ext>
            </c:extLst>
          </c:dPt>
          <c:dPt>
            <c:idx val="3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8-7337-4999-BC76-9D318C82DC93}"/>
              </c:ext>
            </c:extLst>
          </c:dPt>
          <c:dPt>
            <c:idx val="3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A-7337-4999-BC76-9D318C82DC93}"/>
              </c:ext>
            </c:extLst>
          </c:dPt>
          <c:dPt>
            <c:idx val="3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C-7337-4999-BC76-9D318C82DC93}"/>
              </c:ext>
            </c:extLst>
          </c:dPt>
          <c:dPt>
            <c:idx val="3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5E-7337-4999-BC76-9D318C82DC93}"/>
              </c:ext>
            </c:extLst>
          </c:dPt>
          <c:dPt>
            <c:idx val="3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0-7337-4999-BC76-9D318C82DC93}"/>
              </c:ext>
            </c:extLst>
          </c:dPt>
          <c:dPt>
            <c:idx val="3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2-7337-4999-BC76-9D318C82DC93}"/>
              </c:ext>
            </c:extLst>
          </c:dPt>
          <c:dPt>
            <c:idx val="4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4-7337-4999-BC76-9D318C82DC93}"/>
              </c:ext>
            </c:extLst>
          </c:dPt>
          <c:dPt>
            <c:idx val="4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6-7337-4999-BC76-9D318C82DC93}"/>
              </c:ext>
            </c:extLst>
          </c:dPt>
          <c:dPt>
            <c:idx val="4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8-7337-4999-BC76-9D318C82DC93}"/>
              </c:ext>
            </c:extLst>
          </c:dPt>
          <c:dPt>
            <c:idx val="4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A-7337-4999-BC76-9D318C82DC93}"/>
              </c:ext>
            </c:extLst>
          </c:dPt>
          <c:dPt>
            <c:idx val="4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C-7337-4999-BC76-9D318C82DC93}"/>
              </c:ext>
            </c:extLst>
          </c:dPt>
          <c:dPt>
            <c:idx val="4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6E-7337-4999-BC76-9D318C82DC93}"/>
              </c:ext>
            </c:extLst>
          </c:dPt>
          <c:dPt>
            <c:idx val="4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0-7337-4999-BC76-9D318C82DC93}"/>
              </c:ext>
            </c:extLst>
          </c:dPt>
          <c:dPt>
            <c:idx val="4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2-7337-4999-BC76-9D318C82DC93}"/>
              </c:ext>
            </c:extLst>
          </c:dPt>
          <c:dPt>
            <c:idx val="4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4-7337-4999-BC76-9D318C82DC93}"/>
              </c:ext>
            </c:extLst>
          </c:dPt>
          <c:dPt>
            <c:idx val="4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6-7337-4999-BC76-9D318C82DC93}"/>
              </c:ext>
            </c:extLst>
          </c:dPt>
          <c:dPt>
            <c:idx val="5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8-7337-4999-BC76-9D318C82DC93}"/>
              </c:ext>
            </c:extLst>
          </c:dPt>
          <c:dPt>
            <c:idx val="5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A-7337-4999-BC76-9D318C82DC93}"/>
              </c:ext>
            </c:extLst>
          </c:dPt>
          <c:dPt>
            <c:idx val="5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C-7337-4999-BC76-9D318C82DC93}"/>
              </c:ext>
            </c:extLst>
          </c:dPt>
          <c:dPt>
            <c:idx val="5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7E-7337-4999-BC76-9D318C82DC93}"/>
              </c:ext>
            </c:extLst>
          </c:dPt>
          <c:dPt>
            <c:idx val="5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0-7337-4999-BC76-9D318C82DC93}"/>
              </c:ext>
            </c:extLst>
          </c:dPt>
          <c:dPt>
            <c:idx val="5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2-7337-4999-BC76-9D318C82DC93}"/>
              </c:ext>
            </c:extLst>
          </c:dPt>
          <c:dPt>
            <c:idx val="5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4-7337-4999-BC76-9D318C82DC93}"/>
              </c:ext>
            </c:extLst>
          </c:dPt>
          <c:dPt>
            <c:idx val="5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6-7337-4999-BC76-9D318C82DC93}"/>
              </c:ext>
            </c:extLst>
          </c:dPt>
          <c:dPt>
            <c:idx val="5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8-7337-4999-BC76-9D318C82DC93}"/>
              </c:ext>
            </c:extLst>
          </c:dPt>
          <c:dPt>
            <c:idx val="5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A-7337-4999-BC76-9D318C82DC93}"/>
              </c:ext>
            </c:extLst>
          </c:dPt>
          <c:dPt>
            <c:idx val="60"/>
            <c:invertIfNegative val="0"/>
            <c:bubble3D val="0"/>
            <c:spPr>
              <a:solidFill>
                <a:srgbClr val="006666"/>
              </a:solidFill>
              <a:ln w="25400">
                <a:solidFill>
                  <a:srgbClr val="000000"/>
                </a:solidFill>
                <a:prstDash val="solid"/>
              </a:ln>
            </c:spPr>
            <c:extLst>
              <c:ext xmlns:c16="http://schemas.microsoft.com/office/drawing/2014/chart" uri="{C3380CC4-5D6E-409C-BE32-E72D297353CC}">
                <c16:uniqueId val="{0000028C-7337-4999-BC76-9D318C82DC93}"/>
              </c:ext>
            </c:extLst>
          </c:dPt>
          <c:dPt>
            <c:idx val="6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8E-7337-4999-BC76-9D318C82DC93}"/>
              </c:ext>
            </c:extLst>
          </c:dPt>
          <c:dPt>
            <c:idx val="6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0-7337-4999-BC76-9D318C82DC93}"/>
              </c:ext>
            </c:extLst>
          </c:dPt>
          <c:dPt>
            <c:idx val="6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2-7337-4999-BC76-9D318C82DC93}"/>
              </c:ext>
            </c:extLst>
          </c:dPt>
          <c:dPt>
            <c:idx val="6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4-7337-4999-BC76-9D318C82DC93}"/>
              </c:ext>
            </c:extLst>
          </c:dPt>
          <c:dPt>
            <c:idx val="6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6-7337-4999-BC76-9D318C82DC93}"/>
              </c:ext>
            </c:extLst>
          </c:dPt>
          <c:dPt>
            <c:idx val="6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8-7337-4999-BC76-9D318C82DC93}"/>
              </c:ext>
            </c:extLst>
          </c:dPt>
          <c:dPt>
            <c:idx val="6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A-7337-4999-BC76-9D318C82DC93}"/>
              </c:ext>
            </c:extLst>
          </c:dPt>
          <c:dPt>
            <c:idx val="6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C-7337-4999-BC76-9D318C82DC93}"/>
              </c:ext>
            </c:extLst>
          </c:dPt>
          <c:dPt>
            <c:idx val="6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9E-7337-4999-BC76-9D318C82DC93}"/>
              </c:ext>
            </c:extLst>
          </c:dPt>
          <c:dPt>
            <c:idx val="7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0-7337-4999-BC76-9D318C82DC93}"/>
              </c:ext>
            </c:extLst>
          </c:dPt>
          <c:dPt>
            <c:idx val="7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2-7337-4999-BC76-9D318C82DC93}"/>
              </c:ext>
            </c:extLst>
          </c:dPt>
          <c:dPt>
            <c:idx val="7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4-7337-4999-BC76-9D318C82DC93}"/>
              </c:ext>
            </c:extLst>
          </c:dPt>
          <c:dPt>
            <c:idx val="7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6-7337-4999-BC76-9D318C82DC93}"/>
              </c:ext>
            </c:extLst>
          </c:dPt>
          <c:dPt>
            <c:idx val="7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8-7337-4999-BC76-9D318C82DC93}"/>
              </c:ext>
            </c:extLst>
          </c:dPt>
          <c:dPt>
            <c:idx val="7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A-7337-4999-BC76-9D318C82DC93}"/>
              </c:ext>
            </c:extLst>
          </c:dPt>
          <c:dPt>
            <c:idx val="7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C-7337-4999-BC76-9D318C82DC93}"/>
              </c:ext>
            </c:extLst>
          </c:dPt>
          <c:dPt>
            <c:idx val="7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AE-7337-4999-BC76-9D318C82DC93}"/>
              </c:ext>
            </c:extLst>
          </c:dPt>
          <c:dPt>
            <c:idx val="78"/>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0-7337-4999-BC76-9D318C82DC93}"/>
              </c:ext>
            </c:extLst>
          </c:dPt>
          <c:dPt>
            <c:idx val="79"/>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2-7337-4999-BC76-9D318C82DC93}"/>
              </c:ext>
            </c:extLst>
          </c:dPt>
          <c:dPt>
            <c:idx val="80"/>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4-7337-4999-BC76-9D318C82DC93}"/>
              </c:ext>
            </c:extLst>
          </c:dPt>
          <c:dPt>
            <c:idx val="81"/>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6-7337-4999-BC76-9D318C82DC93}"/>
              </c:ext>
            </c:extLst>
          </c:dPt>
          <c:dPt>
            <c:idx val="82"/>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8-7337-4999-BC76-9D318C82DC93}"/>
              </c:ext>
            </c:extLst>
          </c:dPt>
          <c:dPt>
            <c:idx val="83"/>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A-7337-4999-BC76-9D318C82DC93}"/>
              </c:ext>
            </c:extLst>
          </c:dPt>
          <c:dPt>
            <c:idx val="84"/>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C-7337-4999-BC76-9D318C82DC93}"/>
              </c:ext>
            </c:extLst>
          </c:dPt>
          <c:dPt>
            <c:idx val="85"/>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BE-7337-4999-BC76-9D318C82DC93}"/>
              </c:ext>
            </c:extLst>
          </c:dPt>
          <c:dPt>
            <c:idx val="86"/>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C0-7337-4999-BC76-9D318C82DC93}"/>
              </c:ext>
            </c:extLst>
          </c:dPt>
          <c:dPt>
            <c:idx val="87"/>
            <c:invertIfNegative val="0"/>
            <c:bubble3D val="0"/>
            <c:spPr>
              <a:solidFill>
                <a:srgbClr val="006666"/>
              </a:solidFill>
              <a:ln w="12700">
                <a:solidFill>
                  <a:srgbClr val="FFFFFF"/>
                </a:solidFill>
                <a:prstDash val="solid"/>
              </a:ln>
            </c:spPr>
            <c:extLst>
              <c:ext xmlns:c16="http://schemas.microsoft.com/office/drawing/2014/chart" uri="{C3380CC4-5D6E-409C-BE32-E72D297353CC}">
                <c16:uniqueId val="{000002C2-7337-4999-BC76-9D318C82DC93}"/>
              </c:ext>
            </c:extLst>
          </c:dPt>
          <c:cat>
            <c:strLit>
              <c:ptCount val="88"/>
              <c:pt idx="0">
                <c:v>Kemiönsaari</c:v>
              </c:pt>
              <c:pt idx="1">
                <c:v>Pornainen</c:v>
              </c:pt>
              <c:pt idx="2">
                <c:v>Paimio</c:v>
              </c:pt>
              <c:pt idx="3">
                <c:v>Nurmijärvi</c:v>
              </c:pt>
              <c:pt idx="4">
                <c:v>Mynämäki</c:v>
              </c:pt>
              <c:pt idx="5">
                <c:v>Rusko</c:v>
              </c:pt>
              <c:pt idx="6">
                <c:v>Turku</c:v>
              </c:pt>
              <c:pt idx="7">
                <c:v>Suomussalmi</c:v>
              </c:pt>
              <c:pt idx="8">
                <c:v>Kuhmoinen</c:v>
              </c:pt>
              <c:pt idx="9">
                <c:v>Järvenpää</c:v>
              </c:pt>
              <c:pt idx="10">
                <c:v>Masku</c:v>
              </c:pt>
              <c:pt idx="11">
                <c:v>Nousiainen</c:v>
              </c:pt>
              <c:pt idx="12">
                <c:v>Sauvo</c:v>
              </c:pt>
              <c:pt idx="13">
                <c:v>Savonlinna</c:v>
              </c:pt>
              <c:pt idx="14">
                <c:v>Kirkkonummi</c:v>
              </c:pt>
              <c:pt idx="15">
                <c:v>Hämeenkyrö</c:v>
              </c:pt>
              <c:pt idx="16">
                <c:v>Vihti</c:v>
              </c:pt>
              <c:pt idx="17">
                <c:v>Orivesi</c:v>
              </c:pt>
              <c:pt idx="18">
                <c:v>Nokia</c:v>
              </c:pt>
              <c:pt idx="19">
                <c:v>Lappeenranta</c:v>
              </c:pt>
              <c:pt idx="20">
                <c:v>Uusikaupunki</c:v>
              </c:pt>
              <c:pt idx="21">
                <c:v>Parainen</c:v>
              </c:pt>
              <c:pt idx="22">
                <c:v>Kaarina</c:v>
              </c:pt>
              <c:pt idx="23">
                <c:v>Naantali</c:v>
              </c:pt>
              <c:pt idx="24">
                <c:v>Mäntsälä</c:v>
              </c:pt>
              <c:pt idx="25">
                <c:v>Lieto</c:v>
              </c:pt>
              <c:pt idx="26">
                <c:v>Aura</c:v>
              </c:pt>
              <c:pt idx="27">
                <c:v>Janakkala</c:v>
              </c:pt>
              <c:pt idx="28">
                <c:v>Somero</c:v>
              </c:pt>
              <c:pt idx="29">
                <c:v>Kerava</c:v>
              </c:pt>
              <c:pt idx="30">
                <c:v>Espoo</c:v>
              </c:pt>
              <c:pt idx="31">
                <c:v>Joensuu</c:v>
              </c:pt>
              <c:pt idx="32">
                <c:v>Imatra</c:v>
              </c:pt>
              <c:pt idx="33">
                <c:v>Hollola</c:v>
              </c:pt>
              <c:pt idx="34">
                <c:v>Hämeenlinna</c:v>
              </c:pt>
              <c:pt idx="35">
                <c:v>Äänekoski</c:v>
              </c:pt>
              <c:pt idx="36">
                <c:v>Raisio</c:v>
              </c:pt>
              <c:pt idx="37">
                <c:v>Loviisa</c:v>
              </c:pt>
              <c:pt idx="38">
                <c:v>Kangasala</c:v>
              </c:pt>
              <c:pt idx="39">
                <c:v>Laitila</c:v>
              </c:pt>
              <c:pt idx="40">
                <c:v>Ylöjärvi</c:v>
              </c:pt>
              <c:pt idx="41">
                <c:v>Jokioinen</c:v>
              </c:pt>
              <c:pt idx="42">
                <c:v>Lahti</c:v>
              </c:pt>
              <c:pt idx="43">
                <c:v>Oulu</c:v>
              </c:pt>
              <c:pt idx="44">
                <c:v>Hausjärvi</c:v>
              </c:pt>
              <c:pt idx="45">
                <c:v>Punkalaidun</c:v>
              </c:pt>
              <c:pt idx="46">
                <c:v>Lempäälä</c:v>
              </c:pt>
              <c:pt idx="47">
                <c:v>Sastamala</c:v>
              </c:pt>
              <c:pt idx="48">
                <c:v>Kauniainen</c:v>
              </c:pt>
              <c:pt idx="49">
                <c:v>Tuusula</c:v>
              </c:pt>
              <c:pt idx="50">
                <c:v>Tampere</c:v>
              </c:pt>
              <c:pt idx="51">
                <c:v>Mikkeli</c:v>
              </c:pt>
              <c:pt idx="52">
                <c:v>Kuopio</c:v>
              </c:pt>
              <c:pt idx="53">
                <c:v>Lohja</c:v>
              </c:pt>
              <c:pt idx="54">
                <c:v>Ylivieska</c:v>
              </c:pt>
              <c:pt idx="55">
                <c:v>Luumäki</c:v>
              </c:pt>
              <c:pt idx="56">
                <c:v>Lapua</c:v>
              </c:pt>
              <c:pt idx="57">
                <c:v>Kouvola</c:v>
              </c:pt>
              <c:pt idx="58">
                <c:v>Loimaa</c:v>
              </c:pt>
              <c:pt idx="59">
                <c:v>Orimattila</c:v>
              </c:pt>
              <c:pt idx="60">
                <c:v>Rauma</c:v>
              </c:pt>
              <c:pt idx="61">
                <c:v>Jyväskylä</c:v>
              </c:pt>
              <c:pt idx="62">
                <c:v>Iisalmi</c:v>
              </c:pt>
              <c:pt idx="63">
                <c:v>Vaasa</c:v>
              </c:pt>
              <c:pt idx="64">
                <c:v>Oripää</c:v>
              </c:pt>
              <c:pt idx="65">
                <c:v>Pirkkala</c:v>
              </c:pt>
              <c:pt idx="66">
                <c:v>Padasjoki</c:v>
              </c:pt>
              <c:pt idx="67">
                <c:v>Kokkola</c:v>
              </c:pt>
              <c:pt idx="68">
                <c:v>Forssa</c:v>
              </c:pt>
              <c:pt idx="69">
                <c:v>Kemi</c:v>
              </c:pt>
              <c:pt idx="70">
                <c:v>Sipoo</c:v>
              </c:pt>
              <c:pt idx="71">
                <c:v>Seinäjoki</c:v>
              </c:pt>
              <c:pt idx="72">
                <c:v>Ilmajoki</c:v>
              </c:pt>
              <c:pt idx="73">
                <c:v>Ikaalinen</c:v>
              </c:pt>
              <c:pt idx="74">
                <c:v>Hamina</c:v>
              </c:pt>
              <c:pt idx="75">
                <c:v>Hyvinkää</c:v>
              </c:pt>
              <c:pt idx="76">
                <c:v>Vantaa</c:v>
              </c:pt>
              <c:pt idx="77">
                <c:v>Salo</c:v>
              </c:pt>
              <c:pt idx="78">
                <c:v>Kotka</c:v>
              </c:pt>
              <c:pt idx="79">
                <c:v>Hanko</c:v>
              </c:pt>
              <c:pt idx="80">
                <c:v>Riihimäki</c:v>
              </c:pt>
              <c:pt idx="81">
                <c:v>Helsinki</c:v>
              </c:pt>
              <c:pt idx="82">
                <c:v>Kajaani</c:v>
              </c:pt>
              <c:pt idx="83">
                <c:v>Suonenjoki</c:v>
              </c:pt>
              <c:pt idx="84">
                <c:v>Karkkila</c:v>
              </c:pt>
              <c:pt idx="85">
                <c:v>Varkaus</c:v>
              </c:pt>
              <c:pt idx="86">
                <c:v>Iitti</c:v>
              </c:pt>
              <c:pt idx="87">
                <c:v>Ilomantsi</c:v>
              </c:pt>
            </c:strLit>
          </c:cat>
          <c:val>
            <c:numLit>
              <c:formatCode>General</c:formatCode>
              <c:ptCount val="88"/>
              <c:pt idx="0">
                <c:v>0.16860274970531464</c:v>
              </c:pt>
              <c:pt idx="1">
                <c:v>0.20564360916614532</c:v>
              </c:pt>
              <c:pt idx="2">
                <c:v>0.2943975031375885</c:v>
              </c:pt>
              <c:pt idx="3">
                <c:v>0.25116086006164551</c:v>
              </c:pt>
              <c:pt idx="4">
                <c:v>0.30828383564949036</c:v>
              </c:pt>
              <c:pt idx="5">
                <c:v>0.33289697766304016</c:v>
              </c:pt>
              <c:pt idx="6">
                <c:v>0.15859384834766388</c:v>
              </c:pt>
              <c:pt idx="7">
                <c:v>0.32364770770072937</c:v>
              </c:pt>
              <c:pt idx="8">
                <c:v>0.35594737529754639</c:v>
              </c:pt>
              <c:pt idx="9">
                <c:v>0.14282293617725372</c:v>
              </c:pt>
              <c:pt idx="10">
                <c:v>0.40166273713111877</c:v>
              </c:pt>
              <c:pt idx="11">
                <c:v>0.44467988610267639</c:v>
              </c:pt>
              <c:pt idx="12">
                <c:v>0.42588278651237488</c:v>
              </c:pt>
              <c:pt idx="13">
                <c:v>0.32308283448219299</c:v>
              </c:pt>
              <c:pt idx="14">
                <c:v>0.19305980205535889</c:v>
              </c:pt>
              <c:pt idx="15">
                <c:v>0.39037370681762695</c:v>
              </c:pt>
              <c:pt idx="16">
                <c:v>0.38015946745872498</c:v>
              </c:pt>
              <c:pt idx="17">
                <c:v>0.43715867400169373</c:v>
              </c:pt>
              <c:pt idx="18">
                <c:v>0.30803436040878296</c:v>
              </c:pt>
              <c:pt idx="19">
                <c:v>0.23543176054954529</c:v>
              </c:pt>
              <c:pt idx="20">
                <c:v>0.51750248670578003</c:v>
              </c:pt>
              <c:pt idx="21">
                <c:v>0.48316764831542969</c:v>
              </c:pt>
              <c:pt idx="22">
                <c:v>0.35299691557884216</c:v>
              </c:pt>
              <c:pt idx="23">
                <c:v>0.2650454044342041</c:v>
              </c:pt>
              <c:pt idx="24">
                <c:v>0.3800208568572998</c:v>
              </c:pt>
              <c:pt idx="25">
                <c:v>0.36746698617935181</c:v>
              </c:pt>
              <c:pt idx="26">
                <c:v>0.47556191682815552</c:v>
              </c:pt>
              <c:pt idx="27">
                <c:v>0.42463091015815735</c:v>
              </c:pt>
              <c:pt idx="28">
                <c:v>0.49548369646072388</c:v>
              </c:pt>
              <c:pt idx="29">
                <c:v>0.18478342890739441</c:v>
              </c:pt>
              <c:pt idx="30">
                <c:v>5.9003151953220367E-2</c:v>
              </c:pt>
              <c:pt idx="31">
                <c:v>0.13004626333713531</c:v>
              </c:pt>
              <c:pt idx="32">
                <c:v>0.55365896224975586</c:v>
              </c:pt>
              <c:pt idx="33">
                <c:v>0.36736515164375305</c:v>
              </c:pt>
              <c:pt idx="34">
                <c:v>0.27411434054374695</c:v>
              </c:pt>
              <c:pt idx="35">
                <c:v>0.41245737671852112</c:v>
              </c:pt>
              <c:pt idx="36">
                <c:v>0.22922192513942719</c:v>
              </c:pt>
              <c:pt idx="37">
                <c:v>0.44551959633827209</c:v>
              </c:pt>
              <c:pt idx="38">
                <c:v>0.44592908024787903</c:v>
              </c:pt>
              <c:pt idx="39">
                <c:v>0.50438201427459717</c:v>
              </c:pt>
              <c:pt idx="40">
                <c:v>0.33413982391357422</c:v>
              </c:pt>
              <c:pt idx="41">
                <c:v>0.43026614189147949</c:v>
              </c:pt>
              <c:pt idx="42">
                <c:v>0.19286665320396423</c:v>
              </c:pt>
              <c:pt idx="43">
                <c:v>0.1127639040350914</c:v>
              </c:pt>
              <c:pt idx="44">
                <c:v>0.43456313014030457</c:v>
              </c:pt>
              <c:pt idx="45">
                <c:v>0.6563117504119873</c:v>
              </c:pt>
              <c:pt idx="46">
                <c:v>0.42028909921646118</c:v>
              </c:pt>
              <c:pt idx="47">
                <c:v>0.61863136291503906</c:v>
              </c:pt>
              <c:pt idx="48">
                <c:v>0.13252802193164825</c:v>
              </c:pt>
              <c:pt idx="49">
                <c:v>0.28410041332244873</c:v>
              </c:pt>
              <c:pt idx="50">
                <c:v>0.10998725146055222</c:v>
              </c:pt>
              <c:pt idx="51">
                <c:v>0.23043128848075867</c:v>
              </c:pt>
              <c:pt idx="52">
                <c:v>0.12096687406301498</c:v>
              </c:pt>
              <c:pt idx="53">
                <c:v>0.51730942726135254</c:v>
              </c:pt>
              <c:pt idx="54">
                <c:v>0.3981630802154541</c:v>
              </c:pt>
              <c:pt idx="55">
                <c:v>0.66703677177429199</c:v>
              </c:pt>
              <c:pt idx="56">
                <c:v>0.41455894708633423</c:v>
              </c:pt>
              <c:pt idx="57">
                <c:v>0.51141899824142456</c:v>
              </c:pt>
              <c:pt idx="58">
                <c:v>0.71800142526626587</c:v>
              </c:pt>
              <c:pt idx="59">
                <c:v>0.55172896385192871</c:v>
              </c:pt>
              <c:pt idx="60">
                <c:v>0.40614795684814453</c:v>
              </c:pt>
              <c:pt idx="61">
                <c:v>0.1536371260881424</c:v>
              </c:pt>
              <c:pt idx="62">
                <c:v>0.2661457359790802</c:v>
              </c:pt>
              <c:pt idx="63">
                <c:v>0.22336091101169586</c:v>
              </c:pt>
              <c:pt idx="64">
                <c:v>0.53134888410568237</c:v>
              </c:pt>
              <c:pt idx="65">
                <c:v>0.31406033039093018</c:v>
              </c:pt>
              <c:pt idx="66">
                <c:v>0.26515409350395203</c:v>
              </c:pt>
              <c:pt idx="67">
                <c:v>0.36057305335998535</c:v>
              </c:pt>
              <c:pt idx="68">
                <c:v>0.49454590678215027</c:v>
              </c:pt>
              <c:pt idx="69">
                <c:v>0.39381742477416992</c:v>
              </c:pt>
              <c:pt idx="70">
                <c:v>0.2383124828338623</c:v>
              </c:pt>
              <c:pt idx="71">
                <c:v>0.29428300261497498</c:v>
              </c:pt>
              <c:pt idx="72">
                <c:v>0.44287487864494324</c:v>
              </c:pt>
              <c:pt idx="73">
                <c:v>0.61879408359527588</c:v>
              </c:pt>
              <c:pt idx="74">
                <c:v>0.66372257471084595</c:v>
              </c:pt>
              <c:pt idx="75">
                <c:v>0.18117329478263855</c:v>
              </c:pt>
              <c:pt idx="76">
                <c:v>8.174721896648407E-2</c:v>
              </c:pt>
              <c:pt idx="77">
                <c:v>0.52109730243682861</c:v>
              </c:pt>
              <c:pt idx="78">
                <c:v>0.48295429348945618</c:v>
              </c:pt>
              <c:pt idx="79">
                <c:v>1.0515363216400146</c:v>
              </c:pt>
              <c:pt idx="80">
                <c:v>0.27813822031021118</c:v>
              </c:pt>
              <c:pt idx="81">
                <c:v>3.0931010842323303E-2</c:v>
              </c:pt>
              <c:pt idx="82">
                <c:v>0.22078152000904083</c:v>
              </c:pt>
              <c:pt idx="83">
                <c:v>0.34287998080253601</c:v>
              </c:pt>
              <c:pt idx="84">
                <c:v>0.50584185123443604</c:v>
              </c:pt>
              <c:pt idx="85">
                <c:v>0.42946705222129822</c:v>
              </c:pt>
              <c:pt idx="86">
                <c:v>0.52110320329666138</c:v>
              </c:pt>
              <c:pt idx="87">
                <c:v>0.29160690307617188</c:v>
              </c:pt>
            </c:numLit>
          </c:val>
          <c:extLst>
            <c:ext xmlns:c16="http://schemas.microsoft.com/office/drawing/2014/chart" uri="{C3380CC4-5D6E-409C-BE32-E72D297353CC}">
              <c16:uniqueId val="{000002C3-7337-4999-BC76-9D318C82DC93}"/>
            </c:ext>
          </c:extLst>
        </c:ser>
        <c:dLbls>
          <c:showLegendKey val="0"/>
          <c:showVal val="0"/>
          <c:showCatName val="0"/>
          <c:showSerName val="0"/>
          <c:showPercent val="0"/>
          <c:showBubbleSize val="0"/>
        </c:dLbls>
        <c:gapWidth val="55"/>
        <c:overlap val="100"/>
        <c:axId val="235558400"/>
        <c:axId val="235559936"/>
      </c:barChart>
      <c:catAx>
        <c:axId val="235558400"/>
        <c:scaling>
          <c:orientation val="minMax"/>
        </c:scaling>
        <c:delete val="0"/>
        <c:axPos val="b"/>
        <c:numFmt formatCode="General" sourceLinked="0"/>
        <c:majorTickMark val="none"/>
        <c:minorTickMark val="none"/>
        <c:tickLblPos val="nextTo"/>
        <c:txPr>
          <a:bodyPr/>
          <a:lstStyle/>
          <a:p>
            <a:pPr>
              <a:defRPr sz="800" b="0">
                <a:latin typeface="Abadi Extra Light"/>
                <a:ea typeface="Abadi Extra Light"/>
                <a:cs typeface="Abadi Extra Light"/>
              </a:defRPr>
            </a:pPr>
            <a:endParaRPr lang="fi-FI"/>
          </a:p>
        </c:txPr>
        <c:crossAx val="235559936"/>
        <c:crosses val="autoZero"/>
        <c:auto val="1"/>
        <c:lblAlgn val="ctr"/>
        <c:lblOffset val="100"/>
        <c:tickLblSkip val="1"/>
        <c:noMultiLvlLbl val="0"/>
      </c:catAx>
      <c:valAx>
        <c:axId val="235559936"/>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txPr>
          <a:bodyPr/>
          <a:lstStyle/>
          <a:p>
            <a:pPr>
              <a:defRPr sz="1000" b="0">
                <a:latin typeface="Abadi Extra Light"/>
                <a:ea typeface="Abadi Extra Light"/>
                <a:cs typeface="Abadi Extra Light"/>
              </a:defRPr>
            </a:pPr>
            <a:endParaRPr lang="fi-FI"/>
          </a:p>
        </c:txPr>
        <c:crossAx val="235558400"/>
        <c:crosses val="autoZero"/>
        <c:crossBetween val="between"/>
      </c:valAx>
    </c:plotArea>
    <c:legend>
      <c:legendPos val="t"/>
      <c:legendEntry>
        <c:idx val="0"/>
        <c:txPr>
          <a:bodyPr/>
          <a:lstStyle/>
          <a:p>
            <a:pPr>
              <a:defRPr sz="1000" b="0">
                <a:latin typeface="Abadi Extra Light"/>
                <a:ea typeface="Abadi Extra Light"/>
                <a:cs typeface="Abadi Extra Light"/>
              </a:defRPr>
            </a:pPr>
            <a:endParaRPr lang="fi-FI"/>
          </a:p>
        </c:txPr>
      </c:legendEntry>
      <c:legendEntry>
        <c:idx val="1"/>
        <c:txPr>
          <a:bodyPr/>
          <a:lstStyle/>
          <a:p>
            <a:pPr>
              <a:defRPr sz="1000" b="0">
                <a:latin typeface="Abadi Extra Light"/>
                <a:ea typeface="Abadi Extra Light"/>
                <a:cs typeface="Abadi Extra Light"/>
              </a:defRPr>
            </a:pPr>
            <a:endParaRPr lang="fi-FI"/>
          </a:p>
        </c:txPr>
      </c:legendEntry>
      <c:legendEntry>
        <c:idx val="2"/>
        <c:txPr>
          <a:bodyPr/>
          <a:lstStyle/>
          <a:p>
            <a:pPr>
              <a:defRPr sz="1000" b="0">
                <a:latin typeface="Abadi Extra Light"/>
                <a:ea typeface="Abadi Extra Light"/>
                <a:cs typeface="Abadi Extra Light"/>
              </a:defRPr>
            </a:pPr>
            <a:endParaRPr lang="fi-FI"/>
          </a:p>
        </c:txPr>
      </c:legendEntry>
      <c:legendEntry>
        <c:idx val="3"/>
        <c:txPr>
          <a:bodyPr/>
          <a:lstStyle/>
          <a:p>
            <a:pPr>
              <a:defRPr sz="1000" b="0">
                <a:latin typeface="Abadi Extra Light"/>
                <a:ea typeface="Abadi Extra Light"/>
                <a:cs typeface="Abadi Extra Light"/>
              </a:defRPr>
            </a:pPr>
            <a:endParaRPr lang="fi-FI"/>
          </a:p>
        </c:txPr>
      </c:legendEntry>
      <c:layout>
        <c:manualLayout>
          <c:xMode val="edge"/>
          <c:yMode val="edge"/>
          <c:x val="2.6966292134831461E-2"/>
          <c:y val="2.1951219512195121E-2"/>
          <c:w val="0.7471910112359551"/>
          <c:h val="2.4390243902439025E-2"/>
        </c:manualLayout>
      </c:layout>
      <c:overlay val="0"/>
      <c:txPr>
        <a:bodyPr/>
        <a:lstStyle/>
        <a:p>
          <a:pPr>
            <a:defRPr sz="1100"/>
          </a:pPr>
          <a:endParaRPr lang="fi-FI"/>
        </a:p>
      </c:txPr>
    </c:legend>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70" baseline="0"/>
      </a:pPr>
      <a:endParaRPr lang="fi-FI"/>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6966292134831461E-2"/>
          <c:y val="1.853203491064506E-3"/>
          <c:w val="0.95656258599917554"/>
          <c:h val="0.99814679650893545"/>
        </c:manualLayout>
      </c:layout>
      <c:barChart>
        <c:barDir val="col"/>
        <c:grouping val="stacked"/>
        <c:varyColors val="0"/>
        <c:ser>
          <c:idx val="0"/>
          <c:order val="0"/>
          <c:tx>
            <c:v>Kuluttajien sähkönkulutus</c:v>
          </c:tx>
          <c:spPr>
            <a:solidFill>
              <a:srgbClr val="CCFF99"/>
            </a:solidFill>
          </c:spPr>
          <c:invertIfNegative val="0"/>
          <c:dPt>
            <c:idx val="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1-B617-4EA9-9A0B-AAE7EB3D8CBA}"/>
              </c:ext>
            </c:extLst>
          </c:dPt>
          <c:dPt>
            <c:idx val="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3-B617-4EA9-9A0B-AAE7EB3D8CBA}"/>
              </c:ext>
            </c:extLst>
          </c:dPt>
          <c:dPt>
            <c:idx val="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5-B617-4EA9-9A0B-AAE7EB3D8CBA}"/>
              </c:ext>
            </c:extLst>
          </c:dPt>
          <c:dPt>
            <c:idx val="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7-B617-4EA9-9A0B-AAE7EB3D8CBA}"/>
              </c:ext>
            </c:extLst>
          </c:dPt>
          <c:dPt>
            <c:idx val="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9-B617-4EA9-9A0B-AAE7EB3D8CBA}"/>
              </c:ext>
            </c:extLst>
          </c:dPt>
          <c:dPt>
            <c:idx val="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B-B617-4EA9-9A0B-AAE7EB3D8CBA}"/>
              </c:ext>
            </c:extLst>
          </c:dPt>
          <c:dPt>
            <c:idx val="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D-B617-4EA9-9A0B-AAE7EB3D8CBA}"/>
              </c:ext>
            </c:extLst>
          </c:dPt>
          <c:dPt>
            <c:idx val="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0F-B617-4EA9-9A0B-AAE7EB3D8CBA}"/>
              </c:ext>
            </c:extLst>
          </c:dPt>
          <c:dPt>
            <c:idx val="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1-B617-4EA9-9A0B-AAE7EB3D8CBA}"/>
              </c:ext>
            </c:extLst>
          </c:dPt>
          <c:dPt>
            <c:idx val="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3-B617-4EA9-9A0B-AAE7EB3D8CBA}"/>
              </c:ext>
            </c:extLst>
          </c:dPt>
          <c:dPt>
            <c:idx val="1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5-B617-4EA9-9A0B-AAE7EB3D8CBA}"/>
              </c:ext>
            </c:extLst>
          </c:dPt>
          <c:dPt>
            <c:idx val="1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7-B617-4EA9-9A0B-AAE7EB3D8CBA}"/>
              </c:ext>
            </c:extLst>
          </c:dPt>
          <c:dPt>
            <c:idx val="1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9-B617-4EA9-9A0B-AAE7EB3D8CBA}"/>
              </c:ext>
            </c:extLst>
          </c:dPt>
          <c:dPt>
            <c:idx val="1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B-B617-4EA9-9A0B-AAE7EB3D8CBA}"/>
              </c:ext>
            </c:extLst>
          </c:dPt>
          <c:dPt>
            <c:idx val="1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D-B617-4EA9-9A0B-AAE7EB3D8CBA}"/>
              </c:ext>
            </c:extLst>
          </c:dPt>
          <c:dPt>
            <c:idx val="1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1F-B617-4EA9-9A0B-AAE7EB3D8CBA}"/>
              </c:ext>
            </c:extLst>
          </c:dPt>
          <c:dPt>
            <c:idx val="1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1-B617-4EA9-9A0B-AAE7EB3D8CBA}"/>
              </c:ext>
            </c:extLst>
          </c:dPt>
          <c:dPt>
            <c:idx val="1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3-B617-4EA9-9A0B-AAE7EB3D8CBA}"/>
              </c:ext>
            </c:extLst>
          </c:dPt>
          <c:dPt>
            <c:idx val="1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5-B617-4EA9-9A0B-AAE7EB3D8CBA}"/>
              </c:ext>
            </c:extLst>
          </c:dPt>
          <c:dPt>
            <c:idx val="1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7-B617-4EA9-9A0B-AAE7EB3D8CBA}"/>
              </c:ext>
            </c:extLst>
          </c:dPt>
          <c:dPt>
            <c:idx val="2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9-B617-4EA9-9A0B-AAE7EB3D8CBA}"/>
              </c:ext>
            </c:extLst>
          </c:dPt>
          <c:dPt>
            <c:idx val="2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B-B617-4EA9-9A0B-AAE7EB3D8CBA}"/>
              </c:ext>
            </c:extLst>
          </c:dPt>
          <c:dPt>
            <c:idx val="2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D-B617-4EA9-9A0B-AAE7EB3D8CBA}"/>
              </c:ext>
            </c:extLst>
          </c:dPt>
          <c:dPt>
            <c:idx val="2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2F-B617-4EA9-9A0B-AAE7EB3D8CBA}"/>
              </c:ext>
            </c:extLst>
          </c:dPt>
          <c:dPt>
            <c:idx val="2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1-B617-4EA9-9A0B-AAE7EB3D8CBA}"/>
              </c:ext>
            </c:extLst>
          </c:dPt>
          <c:dPt>
            <c:idx val="2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3-B617-4EA9-9A0B-AAE7EB3D8CBA}"/>
              </c:ext>
            </c:extLst>
          </c:dPt>
          <c:dPt>
            <c:idx val="2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5-B617-4EA9-9A0B-AAE7EB3D8CBA}"/>
              </c:ext>
            </c:extLst>
          </c:dPt>
          <c:dPt>
            <c:idx val="2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7-B617-4EA9-9A0B-AAE7EB3D8CBA}"/>
              </c:ext>
            </c:extLst>
          </c:dPt>
          <c:dPt>
            <c:idx val="2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9-B617-4EA9-9A0B-AAE7EB3D8CBA}"/>
              </c:ext>
            </c:extLst>
          </c:dPt>
          <c:dPt>
            <c:idx val="2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B-B617-4EA9-9A0B-AAE7EB3D8CBA}"/>
              </c:ext>
            </c:extLst>
          </c:dPt>
          <c:dPt>
            <c:idx val="3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D-B617-4EA9-9A0B-AAE7EB3D8CBA}"/>
              </c:ext>
            </c:extLst>
          </c:dPt>
          <c:dPt>
            <c:idx val="3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3F-B617-4EA9-9A0B-AAE7EB3D8CBA}"/>
              </c:ext>
            </c:extLst>
          </c:dPt>
          <c:dPt>
            <c:idx val="3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1-B617-4EA9-9A0B-AAE7EB3D8CBA}"/>
              </c:ext>
            </c:extLst>
          </c:dPt>
          <c:dPt>
            <c:idx val="3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3-B617-4EA9-9A0B-AAE7EB3D8CBA}"/>
              </c:ext>
            </c:extLst>
          </c:dPt>
          <c:dPt>
            <c:idx val="3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5-B617-4EA9-9A0B-AAE7EB3D8CBA}"/>
              </c:ext>
            </c:extLst>
          </c:dPt>
          <c:dPt>
            <c:idx val="3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7-B617-4EA9-9A0B-AAE7EB3D8CBA}"/>
              </c:ext>
            </c:extLst>
          </c:dPt>
          <c:dPt>
            <c:idx val="3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9-B617-4EA9-9A0B-AAE7EB3D8CBA}"/>
              </c:ext>
            </c:extLst>
          </c:dPt>
          <c:dPt>
            <c:idx val="3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B-B617-4EA9-9A0B-AAE7EB3D8CBA}"/>
              </c:ext>
            </c:extLst>
          </c:dPt>
          <c:dPt>
            <c:idx val="3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D-B617-4EA9-9A0B-AAE7EB3D8CBA}"/>
              </c:ext>
            </c:extLst>
          </c:dPt>
          <c:dPt>
            <c:idx val="3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4F-B617-4EA9-9A0B-AAE7EB3D8CBA}"/>
              </c:ext>
            </c:extLst>
          </c:dPt>
          <c:dPt>
            <c:idx val="4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1-B617-4EA9-9A0B-AAE7EB3D8CBA}"/>
              </c:ext>
            </c:extLst>
          </c:dPt>
          <c:dPt>
            <c:idx val="4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3-B617-4EA9-9A0B-AAE7EB3D8CBA}"/>
              </c:ext>
            </c:extLst>
          </c:dPt>
          <c:dPt>
            <c:idx val="4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5-B617-4EA9-9A0B-AAE7EB3D8CBA}"/>
              </c:ext>
            </c:extLst>
          </c:dPt>
          <c:dPt>
            <c:idx val="4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7-B617-4EA9-9A0B-AAE7EB3D8CBA}"/>
              </c:ext>
            </c:extLst>
          </c:dPt>
          <c:dPt>
            <c:idx val="4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9-B617-4EA9-9A0B-AAE7EB3D8CBA}"/>
              </c:ext>
            </c:extLst>
          </c:dPt>
          <c:dPt>
            <c:idx val="4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B-B617-4EA9-9A0B-AAE7EB3D8CBA}"/>
              </c:ext>
            </c:extLst>
          </c:dPt>
          <c:dPt>
            <c:idx val="4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D-B617-4EA9-9A0B-AAE7EB3D8CBA}"/>
              </c:ext>
            </c:extLst>
          </c:dPt>
          <c:dPt>
            <c:idx val="4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5F-B617-4EA9-9A0B-AAE7EB3D8CBA}"/>
              </c:ext>
            </c:extLst>
          </c:dPt>
          <c:dPt>
            <c:idx val="4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1-B617-4EA9-9A0B-AAE7EB3D8CBA}"/>
              </c:ext>
            </c:extLst>
          </c:dPt>
          <c:dPt>
            <c:idx val="4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3-B617-4EA9-9A0B-AAE7EB3D8CBA}"/>
              </c:ext>
            </c:extLst>
          </c:dPt>
          <c:dPt>
            <c:idx val="5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5-B617-4EA9-9A0B-AAE7EB3D8CBA}"/>
              </c:ext>
            </c:extLst>
          </c:dPt>
          <c:dPt>
            <c:idx val="5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7-B617-4EA9-9A0B-AAE7EB3D8CBA}"/>
              </c:ext>
            </c:extLst>
          </c:dPt>
          <c:dPt>
            <c:idx val="5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9-B617-4EA9-9A0B-AAE7EB3D8CBA}"/>
              </c:ext>
            </c:extLst>
          </c:dPt>
          <c:dPt>
            <c:idx val="5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B-B617-4EA9-9A0B-AAE7EB3D8CBA}"/>
              </c:ext>
            </c:extLst>
          </c:dPt>
          <c:dPt>
            <c:idx val="5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D-B617-4EA9-9A0B-AAE7EB3D8CBA}"/>
              </c:ext>
            </c:extLst>
          </c:dPt>
          <c:dPt>
            <c:idx val="5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6F-B617-4EA9-9A0B-AAE7EB3D8CBA}"/>
              </c:ext>
            </c:extLst>
          </c:dPt>
          <c:dPt>
            <c:idx val="5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1-B617-4EA9-9A0B-AAE7EB3D8CBA}"/>
              </c:ext>
            </c:extLst>
          </c:dPt>
          <c:dPt>
            <c:idx val="57"/>
            <c:invertIfNegative val="0"/>
            <c:bubble3D val="0"/>
            <c:spPr>
              <a:solidFill>
                <a:srgbClr val="CCFF99"/>
              </a:solidFill>
              <a:ln w="25400">
                <a:solidFill>
                  <a:srgbClr val="000000"/>
                </a:solidFill>
                <a:prstDash val="solid"/>
              </a:ln>
              <a:effectLst/>
            </c:spPr>
            <c:extLst>
              <c:ext xmlns:c16="http://schemas.microsoft.com/office/drawing/2014/chart" uri="{C3380CC4-5D6E-409C-BE32-E72D297353CC}">
                <c16:uniqueId val="{00000073-B617-4EA9-9A0B-AAE7EB3D8CBA}"/>
              </c:ext>
            </c:extLst>
          </c:dPt>
          <c:dPt>
            <c:idx val="5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5-B617-4EA9-9A0B-AAE7EB3D8CBA}"/>
              </c:ext>
            </c:extLst>
          </c:dPt>
          <c:dPt>
            <c:idx val="5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7-B617-4EA9-9A0B-AAE7EB3D8CBA}"/>
              </c:ext>
            </c:extLst>
          </c:dPt>
          <c:dPt>
            <c:idx val="6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9-B617-4EA9-9A0B-AAE7EB3D8CBA}"/>
              </c:ext>
            </c:extLst>
          </c:dPt>
          <c:dPt>
            <c:idx val="6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B-B617-4EA9-9A0B-AAE7EB3D8CBA}"/>
              </c:ext>
            </c:extLst>
          </c:dPt>
          <c:dPt>
            <c:idx val="6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D-B617-4EA9-9A0B-AAE7EB3D8CBA}"/>
              </c:ext>
            </c:extLst>
          </c:dPt>
          <c:dPt>
            <c:idx val="6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7F-B617-4EA9-9A0B-AAE7EB3D8CBA}"/>
              </c:ext>
            </c:extLst>
          </c:dPt>
          <c:dPt>
            <c:idx val="6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1-B617-4EA9-9A0B-AAE7EB3D8CBA}"/>
              </c:ext>
            </c:extLst>
          </c:dPt>
          <c:dPt>
            <c:idx val="6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3-B617-4EA9-9A0B-AAE7EB3D8CBA}"/>
              </c:ext>
            </c:extLst>
          </c:dPt>
          <c:dPt>
            <c:idx val="6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5-B617-4EA9-9A0B-AAE7EB3D8CBA}"/>
              </c:ext>
            </c:extLst>
          </c:dPt>
          <c:dPt>
            <c:idx val="6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7-B617-4EA9-9A0B-AAE7EB3D8CBA}"/>
              </c:ext>
            </c:extLst>
          </c:dPt>
          <c:dPt>
            <c:idx val="6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9-B617-4EA9-9A0B-AAE7EB3D8CBA}"/>
              </c:ext>
            </c:extLst>
          </c:dPt>
          <c:dPt>
            <c:idx val="6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B-B617-4EA9-9A0B-AAE7EB3D8CBA}"/>
              </c:ext>
            </c:extLst>
          </c:dPt>
          <c:dPt>
            <c:idx val="7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D-B617-4EA9-9A0B-AAE7EB3D8CBA}"/>
              </c:ext>
            </c:extLst>
          </c:dPt>
          <c:dPt>
            <c:idx val="7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8F-B617-4EA9-9A0B-AAE7EB3D8CBA}"/>
              </c:ext>
            </c:extLst>
          </c:dPt>
          <c:dPt>
            <c:idx val="7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1-B617-4EA9-9A0B-AAE7EB3D8CBA}"/>
              </c:ext>
            </c:extLst>
          </c:dPt>
          <c:dPt>
            <c:idx val="7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3-B617-4EA9-9A0B-AAE7EB3D8CBA}"/>
              </c:ext>
            </c:extLst>
          </c:dPt>
          <c:dPt>
            <c:idx val="7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5-B617-4EA9-9A0B-AAE7EB3D8CBA}"/>
              </c:ext>
            </c:extLst>
          </c:dPt>
          <c:dPt>
            <c:idx val="7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7-B617-4EA9-9A0B-AAE7EB3D8CBA}"/>
              </c:ext>
            </c:extLst>
          </c:dPt>
          <c:dPt>
            <c:idx val="7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9-B617-4EA9-9A0B-AAE7EB3D8CBA}"/>
              </c:ext>
            </c:extLst>
          </c:dPt>
          <c:dPt>
            <c:idx val="7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B-B617-4EA9-9A0B-AAE7EB3D8CBA}"/>
              </c:ext>
            </c:extLst>
          </c:dPt>
          <c:dPt>
            <c:idx val="78"/>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D-B617-4EA9-9A0B-AAE7EB3D8CBA}"/>
              </c:ext>
            </c:extLst>
          </c:dPt>
          <c:dPt>
            <c:idx val="79"/>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9F-B617-4EA9-9A0B-AAE7EB3D8CBA}"/>
              </c:ext>
            </c:extLst>
          </c:dPt>
          <c:dPt>
            <c:idx val="80"/>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1-B617-4EA9-9A0B-AAE7EB3D8CBA}"/>
              </c:ext>
            </c:extLst>
          </c:dPt>
          <c:dPt>
            <c:idx val="81"/>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3-B617-4EA9-9A0B-AAE7EB3D8CBA}"/>
              </c:ext>
            </c:extLst>
          </c:dPt>
          <c:dPt>
            <c:idx val="82"/>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5-B617-4EA9-9A0B-AAE7EB3D8CBA}"/>
              </c:ext>
            </c:extLst>
          </c:dPt>
          <c:dPt>
            <c:idx val="83"/>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7-B617-4EA9-9A0B-AAE7EB3D8CBA}"/>
              </c:ext>
            </c:extLst>
          </c:dPt>
          <c:dPt>
            <c:idx val="84"/>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9-B617-4EA9-9A0B-AAE7EB3D8CBA}"/>
              </c:ext>
            </c:extLst>
          </c:dPt>
          <c:dPt>
            <c:idx val="85"/>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B-B617-4EA9-9A0B-AAE7EB3D8CBA}"/>
              </c:ext>
            </c:extLst>
          </c:dPt>
          <c:dPt>
            <c:idx val="86"/>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D-B617-4EA9-9A0B-AAE7EB3D8CBA}"/>
              </c:ext>
            </c:extLst>
          </c:dPt>
          <c:dPt>
            <c:idx val="87"/>
            <c:invertIfNegative val="0"/>
            <c:bubble3D val="0"/>
            <c:spPr>
              <a:solidFill>
                <a:srgbClr val="CCFF99"/>
              </a:solidFill>
              <a:ln w="12700">
                <a:solidFill>
                  <a:srgbClr val="FFFFFF"/>
                </a:solidFill>
                <a:prstDash val="solid"/>
              </a:ln>
              <a:effectLst/>
            </c:spPr>
            <c:extLst>
              <c:ext xmlns:c16="http://schemas.microsoft.com/office/drawing/2014/chart" uri="{C3380CC4-5D6E-409C-BE32-E72D297353CC}">
                <c16:uniqueId val="{000000AF-B617-4EA9-9A0B-AAE7EB3D8CBA}"/>
              </c:ext>
            </c:extLst>
          </c:dPt>
          <c:cat>
            <c:strLit>
              <c:ptCount val="88"/>
              <c:pt idx="0">
                <c:v>Pornainen</c:v>
              </c:pt>
              <c:pt idx="1">
                <c:v>Kuhmoinen</c:v>
              </c:pt>
              <c:pt idx="2">
                <c:v>Kauniainen</c:v>
              </c:pt>
              <c:pt idx="3">
                <c:v>Padasjoki</c:v>
              </c:pt>
              <c:pt idx="4">
                <c:v>Sauvo</c:v>
              </c:pt>
              <c:pt idx="5">
                <c:v>Ilomantsi</c:v>
              </c:pt>
              <c:pt idx="6">
                <c:v>Nousiainen</c:v>
              </c:pt>
              <c:pt idx="7">
                <c:v>Hanko</c:v>
              </c:pt>
              <c:pt idx="8">
                <c:v>Aura</c:v>
              </c:pt>
              <c:pt idx="9">
                <c:v>Rusko</c:v>
              </c:pt>
              <c:pt idx="10">
                <c:v>Oripää</c:v>
              </c:pt>
              <c:pt idx="11">
                <c:v>Kemiönsaari</c:v>
              </c:pt>
              <c:pt idx="12">
                <c:v>Masku</c:v>
              </c:pt>
              <c:pt idx="13">
                <c:v>Suomussalmi</c:v>
              </c:pt>
              <c:pt idx="14">
                <c:v>Punkalaidun</c:v>
              </c:pt>
              <c:pt idx="15">
                <c:v>Jokioinen</c:v>
              </c:pt>
              <c:pt idx="16">
                <c:v>Karkkila</c:v>
              </c:pt>
              <c:pt idx="17">
                <c:v>Hausjärvi</c:v>
              </c:pt>
              <c:pt idx="18">
                <c:v>Luumäki</c:v>
              </c:pt>
              <c:pt idx="19">
                <c:v>Suonenjoki</c:v>
              </c:pt>
              <c:pt idx="20">
                <c:v>Naantali</c:v>
              </c:pt>
              <c:pt idx="21">
                <c:v>Iitti</c:v>
              </c:pt>
              <c:pt idx="22">
                <c:v>Parainen</c:v>
              </c:pt>
              <c:pt idx="23">
                <c:v>Uusikaupunki</c:v>
              </c:pt>
              <c:pt idx="24">
                <c:v>Imatra</c:v>
              </c:pt>
              <c:pt idx="25">
                <c:v>Ikaalinen</c:v>
              </c:pt>
              <c:pt idx="26">
                <c:v>Forssa</c:v>
              </c:pt>
              <c:pt idx="27">
                <c:v>Orivesi</c:v>
              </c:pt>
              <c:pt idx="28">
                <c:v>Kemi</c:v>
              </c:pt>
              <c:pt idx="29">
                <c:v>Paimio</c:v>
              </c:pt>
              <c:pt idx="30">
                <c:v>Mynämäki</c:v>
              </c:pt>
              <c:pt idx="31">
                <c:v>Hämeenkyrö</c:v>
              </c:pt>
              <c:pt idx="32">
                <c:v>Pirkkala</c:v>
              </c:pt>
              <c:pt idx="33">
                <c:v>Ylivieska</c:v>
              </c:pt>
              <c:pt idx="34">
                <c:v>Laitila</c:v>
              </c:pt>
              <c:pt idx="35">
                <c:v>Raisio</c:v>
              </c:pt>
              <c:pt idx="36">
                <c:v>Somero</c:v>
              </c:pt>
              <c:pt idx="37">
                <c:v>Lieto</c:v>
              </c:pt>
              <c:pt idx="38">
                <c:v>Varkaus</c:v>
              </c:pt>
              <c:pt idx="39">
                <c:v>Loviisa</c:v>
              </c:pt>
              <c:pt idx="40">
                <c:v>Äänekoski</c:v>
              </c:pt>
              <c:pt idx="41">
                <c:v>Iisalmi</c:v>
              </c:pt>
              <c:pt idx="42">
                <c:v>Kerava</c:v>
              </c:pt>
              <c:pt idx="43">
                <c:v>Hamina</c:v>
              </c:pt>
              <c:pt idx="44">
                <c:v>Nokia</c:v>
              </c:pt>
              <c:pt idx="45">
                <c:v>Järvenpää</c:v>
              </c:pt>
              <c:pt idx="46">
                <c:v>Sipoo</c:v>
              </c:pt>
              <c:pt idx="47">
                <c:v>Janakkala</c:v>
              </c:pt>
              <c:pt idx="48">
                <c:v>Kaarina</c:v>
              </c:pt>
              <c:pt idx="49">
                <c:v>Hollola</c:v>
              </c:pt>
              <c:pt idx="50">
                <c:v>Lapua</c:v>
              </c:pt>
              <c:pt idx="51">
                <c:v>Ilmajoki</c:v>
              </c:pt>
              <c:pt idx="52">
                <c:v>Savonlinna</c:v>
              </c:pt>
              <c:pt idx="53">
                <c:v>Riihimäki</c:v>
              </c:pt>
              <c:pt idx="54">
                <c:v>Ylöjärvi</c:v>
              </c:pt>
              <c:pt idx="55">
                <c:v>Orimattila</c:v>
              </c:pt>
              <c:pt idx="56">
                <c:v>Kirkkonummi</c:v>
              </c:pt>
              <c:pt idx="57">
                <c:v>--&gt;  Rauma</c:v>
              </c:pt>
              <c:pt idx="58">
                <c:v>Lempäälä</c:v>
              </c:pt>
              <c:pt idx="59">
                <c:v>Vihti</c:v>
              </c:pt>
              <c:pt idx="60">
                <c:v>Kangasala</c:v>
              </c:pt>
              <c:pt idx="61">
                <c:v>Tuusula</c:v>
              </c:pt>
              <c:pt idx="62">
                <c:v>Kajaani</c:v>
              </c:pt>
              <c:pt idx="63">
                <c:v>Nurmijärvi</c:v>
              </c:pt>
              <c:pt idx="64">
                <c:v>Mäntsälä</c:v>
              </c:pt>
              <c:pt idx="65">
                <c:v>Loimaa</c:v>
              </c:pt>
              <c:pt idx="66">
                <c:v>Sastamala</c:v>
              </c:pt>
              <c:pt idx="67">
                <c:v>Hyvinkää</c:v>
              </c:pt>
              <c:pt idx="68">
                <c:v>Vaasa</c:v>
              </c:pt>
              <c:pt idx="69">
                <c:v>Kotka</c:v>
              </c:pt>
              <c:pt idx="70">
                <c:v>Kokkola</c:v>
              </c:pt>
              <c:pt idx="71">
                <c:v>Lohja</c:v>
              </c:pt>
              <c:pt idx="72">
                <c:v>Joensuu</c:v>
              </c:pt>
              <c:pt idx="73">
                <c:v>Mikkeli</c:v>
              </c:pt>
              <c:pt idx="74">
                <c:v>Lappeenranta</c:v>
              </c:pt>
              <c:pt idx="75">
                <c:v>Hämeenlinna</c:v>
              </c:pt>
              <c:pt idx="76">
                <c:v>Seinäjoki</c:v>
              </c:pt>
              <c:pt idx="77">
                <c:v>Lahti</c:v>
              </c:pt>
              <c:pt idx="78">
                <c:v>Salo</c:v>
              </c:pt>
              <c:pt idx="79">
                <c:v>Kouvola</c:v>
              </c:pt>
              <c:pt idx="80">
                <c:v>Turku</c:v>
              </c:pt>
              <c:pt idx="81">
                <c:v>Jyväskylä</c:v>
              </c:pt>
              <c:pt idx="82">
                <c:v>Kuopio</c:v>
              </c:pt>
              <c:pt idx="83">
                <c:v>Oulu</c:v>
              </c:pt>
              <c:pt idx="84">
                <c:v>Tampere</c:v>
              </c:pt>
              <c:pt idx="85">
                <c:v>Espoo</c:v>
              </c:pt>
              <c:pt idx="86">
                <c:v>Vantaa</c:v>
              </c:pt>
              <c:pt idx="87">
                <c:v>Helsinki</c:v>
              </c:pt>
            </c:strLit>
          </c:cat>
          <c:val>
            <c:numLit>
              <c:formatCode>General</c:formatCode>
              <c:ptCount val="88"/>
              <c:pt idx="0">
                <c:v>0.47954303026199341</c:v>
              </c:pt>
              <c:pt idx="1">
                <c:v>0.68324333429336548</c:v>
              </c:pt>
              <c:pt idx="2">
                <c:v>1.7307467460632324</c:v>
              </c:pt>
              <c:pt idx="3">
                <c:v>0.7141873836517334</c:v>
              </c:pt>
              <c:pt idx="4">
                <c:v>0.51534503698348999</c:v>
              </c:pt>
              <c:pt idx="5">
                <c:v>1.5299923419952393</c:v>
              </c:pt>
              <c:pt idx="6">
                <c:v>0.62936580181121826</c:v>
              </c:pt>
              <c:pt idx="7">
                <c:v>1.0661599636077881</c:v>
              </c:pt>
              <c:pt idx="8">
                <c:v>0.44609636068344116</c:v>
              </c:pt>
              <c:pt idx="9">
                <c:v>0.49138465523719788</c:v>
              </c:pt>
              <c:pt idx="10">
                <c:v>0.70507383346557617</c:v>
              </c:pt>
              <c:pt idx="11">
                <c:v>1.7148550748825073</c:v>
              </c:pt>
              <c:pt idx="12">
                <c:v>1.1712819337844849</c:v>
              </c:pt>
              <c:pt idx="13">
                <c:v>1.0073032379150391</c:v>
              </c:pt>
              <c:pt idx="14">
                <c:v>0.54050725698471069</c:v>
              </c:pt>
              <c:pt idx="15">
                <c:v>0.48698028922080994</c:v>
              </c:pt>
              <c:pt idx="16">
                <c:v>1.1114867925643921</c:v>
              </c:pt>
              <c:pt idx="17">
                <c:v>0.498048335313797</c:v>
              </c:pt>
              <c:pt idx="18">
                <c:v>1.2645323276519775</c:v>
              </c:pt>
              <c:pt idx="19">
                <c:v>1.2393338680267334</c:v>
              </c:pt>
              <c:pt idx="20">
                <c:v>8.9865789413452148</c:v>
              </c:pt>
              <c:pt idx="21">
                <c:v>0.97282499074935913</c:v>
              </c:pt>
              <c:pt idx="22">
                <c:v>3.5140275955200195</c:v>
              </c:pt>
              <c:pt idx="23">
                <c:v>2.9143602848052979</c:v>
              </c:pt>
              <c:pt idx="24">
                <c:v>3.4696650505065918</c:v>
              </c:pt>
              <c:pt idx="25">
                <c:v>1.7790940999984741</c:v>
              </c:pt>
              <c:pt idx="26">
                <c:v>2.9722249507904053</c:v>
              </c:pt>
              <c:pt idx="27">
                <c:v>1.6578211784362793</c:v>
              </c:pt>
              <c:pt idx="28">
                <c:v>3.3281338214874268</c:v>
              </c:pt>
              <c:pt idx="29">
                <c:v>3.1215341091156006</c:v>
              </c:pt>
              <c:pt idx="30">
                <c:v>1.2673133611679077</c:v>
              </c:pt>
              <c:pt idx="31">
                <c:v>1.416095495223999</c:v>
              </c:pt>
              <c:pt idx="32">
                <c:v>2.8611822128295898</c:v>
              </c:pt>
              <c:pt idx="33">
                <c:v>3.2730660438537598</c:v>
              </c:pt>
              <c:pt idx="34">
                <c:v>0.79579442739486694</c:v>
              </c:pt>
              <c:pt idx="35">
                <c:v>4.4602131843566895</c:v>
              </c:pt>
              <c:pt idx="36">
                <c:v>1.1277931928634644</c:v>
              </c:pt>
              <c:pt idx="37">
                <c:v>1.6062116622924805</c:v>
              </c:pt>
              <c:pt idx="38">
                <c:v>0.5414767861366272</c:v>
              </c:pt>
              <c:pt idx="39">
                <c:v>2.4115974903106689</c:v>
              </c:pt>
              <c:pt idx="40">
                <c:v>1.4215408563613892</c:v>
              </c:pt>
              <c:pt idx="41">
                <c:v>3.3487579822540283</c:v>
              </c:pt>
              <c:pt idx="42">
                <c:v>6.0387272834777832</c:v>
              </c:pt>
              <c:pt idx="43">
                <c:v>17.491010665893555</c:v>
              </c:pt>
              <c:pt idx="44">
                <c:v>4.2656292915344238</c:v>
              </c:pt>
              <c:pt idx="45">
                <c:v>5.7557482719421387</c:v>
              </c:pt>
              <c:pt idx="46">
                <c:v>4.9074668884277344</c:v>
              </c:pt>
              <c:pt idx="47">
                <c:v>2.0711002349853516</c:v>
              </c:pt>
              <c:pt idx="48">
                <c:v>4.9439706802368164</c:v>
              </c:pt>
              <c:pt idx="49">
                <c:v>3.0506925582885742</c:v>
              </c:pt>
              <c:pt idx="50">
                <c:v>2.4139013290405273</c:v>
              </c:pt>
              <c:pt idx="51">
                <c:v>2.0140950679779053</c:v>
              </c:pt>
              <c:pt idx="52">
                <c:v>4.5845069885253906</c:v>
              </c:pt>
              <c:pt idx="53">
                <c:v>6.7124481201171875</c:v>
              </c:pt>
              <c:pt idx="54">
                <c:v>4.2613716125488281</c:v>
              </c:pt>
              <c:pt idx="55">
                <c:v>2.6389899253845215</c:v>
              </c:pt>
              <c:pt idx="56">
                <c:v>7.5960526466369629</c:v>
              </c:pt>
              <c:pt idx="57">
                <c:v>6.5483651161193848</c:v>
              </c:pt>
              <c:pt idx="58">
                <c:v>3.5108561515808105</c:v>
              </c:pt>
              <c:pt idx="59">
                <c:v>3.5773606300354004</c:v>
              </c:pt>
              <c:pt idx="60">
                <c:v>5.2864475250244141</c:v>
              </c:pt>
              <c:pt idx="61">
                <c:v>2.1446142196655273</c:v>
              </c:pt>
              <c:pt idx="62">
                <c:v>6.7887606620788574</c:v>
              </c:pt>
              <c:pt idx="63">
                <c:v>4.335202693939209</c:v>
              </c:pt>
              <c:pt idx="64">
                <c:v>4.1636924743652344</c:v>
              </c:pt>
              <c:pt idx="65">
                <c:v>2.4145135879516602</c:v>
              </c:pt>
              <c:pt idx="66">
                <c:v>3.8307607173919678</c:v>
              </c:pt>
              <c:pt idx="67">
                <c:v>8.4149875640869141</c:v>
              </c:pt>
              <c:pt idx="68">
                <c:v>17.437313079833984</c:v>
              </c:pt>
              <c:pt idx="69">
                <c:v>8.1288957595825195</c:v>
              </c:pt>
              <c:pt idx="70">
                <c:v>8.4514541625976563</c:v>
              </c:pt>
              <c:pt idx="71">
                <c:v>7.3838591575622559</c:v>
              </c:pt>
              <c:pt idx="72">
                <c:v>11.898085594177246</c:v>
              </c:pt>
              <c:pt idx="73">
                <c:v>11.230503082275391</c:v>
              </c:pt>
              <c:pt idx="74">
                <c:v>15.086940765380859</c:v>
              </c:pt>
              <c:pt idx="75">
                <c:v>15.454483985900879</c:v>
              </c:pt>
              <c:pt idx="76">
                <c:v>13.033698081970215</c:v>
              </c:pt>
              <c:pt idx="77">
                <c:v>22.043123245239258</c:v>
              </c:pt>
              <c:pt idx="78">
                <c:v>8.6882944107055664</c:v>
              </c:pt>
              <c:pt idx="79">
                <c:v>17.196285247802734</c:v>
              </c:pt>
              <c:pt idx="80">
                <c:v>44.077957153320313</c:v>
              </c:pt>
              <c:pt idx="81">
                <c:v>30.825433731079102</c:v>
              </c:pt>
              <c:pt idx="82">
                <c:v>24.326173782348633</c:v>
              </c:pt>
              <c:pt idx="83">
                <c:v>35.602855682373047</c:v>
              </c:pt>
              <c:pt idx="84">
                <c:v>57.562564849853516</c:v>
              </c:pt>
              <c:pt idx="85">
                <c:v>87.544990539550781</c:v>
              </c:pt>
              <c:pt idx="86">
                <c:v>55.121528625488281</c:v>
              </c:pt>
              <c:pt idx="87">
                <c:v>160.00962829589844</c:v>
              </c:pt>
            </c:numLit>
          </c:val>
          <c:extLst>
            <c:ext xmlns:c16="http://schemas.microsoft.com/office/drawing/2014/chart" uri="{C3380CC4-5D6E-409C-BE32-E72D297353CC}">
              <c16:uniqueId val="{000000B0-B617-4EA9-9A0B-AAE7EB3D8CBA}"/>
            </c:ext>
          </c:extLst>
        </c:ser>
        <c:ser>
          <c:idx val="1"/>
          <c:order val="1"/>
          <c:tx>
            <c:v>Sähkölämmitys</c:v>
          </c:tx>
          <c:spPr>
            <a:solidFill>
              <a:srgbClr val="66CC00"/>
            </a:solidFill>
          </c:spPr>
          <c:invertIfNegative val="0"/>
          <c:dPt>
            <c:idx val="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2-B617-4EA9-9A0B-AAE7EB3D8CBA}"/>
              </c:ext>
            </c:extLst>
          </c:dPt>
          <c:dPt>
            <c:idx val="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4-B617-4EA9-9A0B-AAE7EB3D8CBA}"/>
              </c:ext>
            </c:extLst>
          </c:dPt>
          <c:dPt>
            <c:idx val="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6-B617-4EA9-9A0B-AAE7EB3D8CBA}"/>
              </c:ext>
            </c:extLst>
          </c:dPt>
          <c:dPt>
            <c:idx val="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8-B617-4EA9-9A0B-AAE7EB3D8CBA}"/>
              </c:ext>
            </c:extLst>
          </c:dPt>
          <c:dPt>
            <c:idx val="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A-B617-4EA9-9A0B-AAE7EB3D8CBA}"/>
              </c:ext>
            </c:extLst>
          </c:dPt>
          <c:dPt>
            <c:idx val="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C-B617-4EA9-9A0B-AAE7EB3D8CBA}"/>
              </c:ext>
            </c:extLst>
          </c:dPt>
          <c:dPt>
            <c:idx val="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BE-B617-4EA9-9A0B-AAE7EB3D8CBA}"/>
              </c:ext>
            </c:extLst>
          </c:dPt>
          <c:dPt>
            <c:idx val="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0-B617-4EA9-9A0B-AAE7EB3D8CBA}"/>
              </c:ext>
            </c:extLst>
          </c:dPt>
          <c:dPt>
            <c:idx val="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2-B617-4EA9-9A0B-AAE7EB3D8CBA}"/>
              </c:ext>
            </c:extLst>
          </c:dPt>
          <c:dPt>
            <c:idx val="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4-B617-4EA9-9A0B-AAE7EB3D8CBA}"/>
              </c:ext>
            </c:extLst>
          </c:dPt>
          <c:dPt>
            <c:idx val="1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6-B617-4EA9-9A0B-AAE7EB3D8CBA}"/>
              </c:ext>
            </c:extLst>
          </c:dPt>
          <c:dPt>
            <c:idx val="1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8-B617-4EA9-9A0B-AAE7EB3D8CBA}"/>
              </c:ext>
            </c:extLst>
          </c:dPt>
          <c:dPt>
            <c:idx val="1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A-B617-4EA9-9A0B-AAE7EB3D8CBA}"/>
              </c:ext>
            </c:extLst>
          </c:dPt>
          <c:dPt>
            <c:idx val="1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C-B617-4EA9-9A0B-AAE7EB3D8CBA}"/>
              </c:ext>
            </c:extLst>
          </c:dPt>
          <c:dPt>
            <c:idx val="1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CE-B617-4EA9-9A0B-AAE7EB3D8CBA}"/>
              </c:ext>
            </c:extLst>
          </c:dPt>
          <c:dPt>
            <c:idx val="1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0-B617-4EA9-9A0B-AAE7EB3D8CBA}"/>
              </c:ext>
            </c:extLst>
          </c:dPt>
          <c:dPt>
            <c:idx val="1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2-B617-4EA9-9A0B-AAE7EB3D8CBA}"/>
              </c:ext>
            </c:extLst>
          </c:dPt>
          <c:dPt>
            <c:idx val="1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4-B617-4EA9-9A0B-AAE7EB3D8CBA}"/>
              </c:ext>
            </c:extLst>
          </c:dPt>
          <c:dPt>
            <c:idx val="1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6-B617-4EA9-9A0B-AAE7EB3D8CBA}"/>
              </c:ext>
            </c:extLst>
          </c:dPt>
          <c:dPt>
            <c:idx val="1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8-B617-4EA9-9A0B-AAE7EB3D8CBA}"/>
              </c:ext>
            </c:extLst>
          </c:dPt>
          <c:dPt>
            <c:idx val="2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A-B617-4EA9-9A0B-AAE7EB3D8CBA}"/>
              </c:ext>
            </c:extLst>
          </c:dPt>
          <c:dPt>
            <c:idx val="2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C-B617-4EA9-9A0B-AAE7EB3D8CBA}"/>
              </c:ext>
            </c:extLst>
          </c:dPt>
          <c:dPt>
            <c:idx val="2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DE-B617-4EA9-9A0B-AAE7EB3D8CBA}"/>
              </c:ext>
            </c:extLst>
          </c:dPt>
          <c:dPt>
            <c:idx val="2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0-B617-4EA9-9A0B-AAE7EB3D8CBA}"/>
              </c:ext>
            </c:extLst>
          </c:dPt>
          <c:dPt>
            <c:idx val="2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2-B617-4EA9-9A0B-AAE7EB3D8CBA}"/>
              </c:ext>
            </c:extLst>
          </c:dPt>
          <c:dPt>
            <c:idx val="2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4-B617-4EA9-9A0B-AAE7EB3D8CBA}"/>
              </c:ext>
            </c:extLst>
          </c:dPt>
          <c:dPt>
            <c:idx val="2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6-B617-4EA9-9A0B-AAE7EB3D8CBA}"/>
              </c:ext>
            </c:extLst>
          </c:dPt>
          <c:dPt>
            <c:idx val="2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8-B617-4EA9-9A0B-AAE7EB3D8CBA}"/>
              </c:ext>
            </c:extLst>
          </c:dPt>
          <c:dPt>
            <c:idx val="2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A-B617-4EA9-9A0B-AAE7EB3D8CBA}"/>
              </c:ext>
            </c:extLst>
          </c:dPt>
          <c:dPt>
            <c:idx val="2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C-B617-4EA9-9A0B-AAE7EB3D8CBA}"/>
              </c:ext>
            </c:extLst>
          </c:dPt>
          <c:dPt>
            <c:idx val="3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EE-B617-4EA9-9A0B-AAE7EB3D8CBA}"/>
              </c:ext>
            </c:extLst>
          </c:dPt>
          <c:dPt>
            <c:idx val="3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0-B617-4EA9-9A0B-AAE7EB3D8CBA}"/>
              </c:ext>
            </c:extLst>
          </c:dPt>
          <c:dPt>
            <c:idx val="3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2-B617-4EA9-9A0B-AAE7EB3D8CBA}"/>
              </c:ext>
            </c:extLst>
          </c:dPt>
          <c:dPt>
            <c:idx val="3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4-B617-4EA9-9A0B-AAE7EB3D8CBA}"/>
              </c:ext>
            </c:extLst>
          </c:dPt>
          <c:dPt>
            <c:idx val="3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6-B617-4EA9-9A0B-AAE7EB3D8CBA}"/>
              </c:ext>
            </c:extLst>
          </c:dPt>
          <c:dPt>
            <c:idx val="3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8-B617-4EA9-9A0B-AAE7EB3D8CBA}"/>
              </c:ext>
            </c:extLst>
          </c:dPt>
          <c:dPt>
            <c:idx val="3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A-B617-4EA9-9A0B-AAE7EB3D8CBA}"/>
              </c:ext>
            </c:extLst>
          </c:dPt>
          <c:dPt>
            <c:idx val="3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C-B617-4EA9-9A0B-AAE7EB3D8CBA}"/>
              </c:ext>
            </c:extLst>
          </c:dPt>
          <c:dPt>
            <c:idx val="3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0FE-B617-4EA9-9A0B-AAE7EB3D8CBA}"/>
              </c:ext>
            </c:extLst>
          </c:dPt>
          <c:dPt>
            <c:idx val="3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0-B617-4EA9-9A0B-AAE7EB3D8CBA}"/>
              </c:ext>
            </c:extLst>
          </c:dPt>
          <c:dPt>
            <c:idx val="4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2-B617-4EA9-9A0B-AAE7EB3D8CBA}"/>
              </c:ext>
            </c:extLst>
          </c:dPt>
          <c:dPt>
            <c:idx val="4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4-B617-4EA9-9A0B-AAE7EB3D8CBA}"/>
              </c:ext>
            </c:extLst>
          </c:dPt>
          <c:dPt>
            <c:idx val="4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6-B617-4EA9-9A0B-AAE7EB3D8CBA}"/>
              </c:ext>
            </c:extLst>
          </c:dPt>
          <c:dPt>
            <c:idx val="4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8-B617-4EA9-9A0B-AAE7EB3D8CBA}"/>
              </c:ext>
            </c:extLst>
          </c:dPt>
          <c:dPt>
            <c:idx val="4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A-B617-4EA9-9A0B-AAE7EB3D8CBA}"/>
              </c:ext>
            </c:extLst>
          </c:dPt>
          <c:dPt>
            <c:idx val="4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C-B617-4EA9-9A0B-AAE7EB3D8CBA}"/>
              </c:ext>
            </c:extLst>
          </c:dPt>
          <c:dPt>
            <c:idx val="4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0E-B617-4EA9-9A0B-AAE7EB3D8CBA}"/>
              </c:ext>
            </c:extLst>
          </c:dPt>
          <c:dPt>
            <c:idx val="4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0-B617-4EA9-9A0B-AAE7EB3D8CBA}"/>
              </c:ext>
            </c:extLst>
          </c:dPt>
          <c:dPt>
            <c:idx val="4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2-B617-4EA9-9A0B-AAE7EB3D8CBA}"/>
              </c:ext>
            </c:extLst>
          </c:dPt>
          <c:dPt>
            <c:idx val="4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4-B617-4EA9-9A0B-AAE7EB3D8CBA}"/>
              </c:ext>
            </c:extLst>
          </c:dPt>
          <c:dPt>
            <c:idx val="5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6-B617-4EA9-9A0B-AAE7EB3D8CBA}"/>
              </c:ext>
            </c:extLst>
          </c:dPt>
          <c:dPt>
            <c:idx val="5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8-B617-4EA9-9A0B-AAE7EB3D8CBA}"/>
              </c:ext>
            </c:extLst>
          </c:dPt>
          <c:dPt>
            <c:idx val="5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A-B617-4EA9-9A0B-AAE7EB3D8CBA}"/>
              </c:ext>
            </c:extLst>
          </c:dPt>
          <c:dPt>
            <c:idx val="5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C-B617-4EA9-9A0B-AAE7EB3D8CBA}"/>
              </c:ext>
            </c:extLst>
          </c:dPt>
          <c:dPt>
            <c:idx val="5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1E-B617-4EA9-9A0B-AAE7EB3D8CBA}"/>
              </c:ext>
            </c:extLst>
          </c:dPt>
          <c:dPt>
            <c:idx val="5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0-B617-4EA9-9A0B-AAE7EB3D8CBA}"/>
              </c:ext>
            </c:extLst>
          </c:dPt>
          <c:dPt>
            <c:idx val="5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2-B617-4EA9-9A0B-AAE7EB3D8CBA}"/>
              </c:ext>
            </c:extLst>
          </c:dPt>
          <c:dPt>
            <c:idx val="57"/>
            <c:invertIfNegative val="0"/>
            <c:bubble3D val="0"/>
            <c:spPr>
              <a:solidFill>
                <a:srgbClr val="66CC00"/>
              </a:solidFill>
              <a:ln w="25400">
                <a:solidFill>
                  <a:srgbClr val="000000"/>
                </a:solidFill>
                <a:prstDash val="solid"/>
              </a:ln>
              <a:effectLst/>
            </c:spPr>
            <c:extLst>
              <c:ext xmlns:c16="http://schemas.microsoft.com/office/drawing/2014/chart" uri="{C3380CC4-5D6E-409C-BE32-E72D297353CC}">
                <c16:uniqueId val="{00000124-B617-4EA9-9A0B-AAE7EB3D8CBA}"/>
              </c:ext>
            </c:extLst>
          </c:dPt>
          <c:dPt>
            <c:idx val="5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6-B617-4EA9-9A0B-AAE7EB3D8CBA}"/>
              </c:ext>
            </c:extLst>
          </c:dPt>
          <c:dPt>
            <c:idx val="5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8-B617-4EA9-9A0B-AAE7EB3D8CBA}"/>
              </c:ext>
            </c:extLst>
          </c:dPt>
          <c:dPt>
            <c:idx val="6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A-B617-4EA9-9A0B-AAE7EB3D8CBA}"/>
              </c:ext>
            </c:extLst>
          </c:dPt>
          <c:dPt>
            <c:idx val="6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C-B617-4EA9-9A0B-AAE7EB3D8CBA}"/>
              </c:ext>
            </c:extLst>
          </c:dPt>
          <c:dPt>
            <c:idx val="6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2E-B617-4EA9-9A0B-AAE7EB3D8CBA}"/>
              </c:ext>
            </c:extLst>
          </c:dPt>
          <c:dPt>
            <c:idx val="6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0-B617-4EA9-9A0B-AAE7EB3D8CBA}"/>
              </c:ext>
            </c:extLst>
          </c:dPt>
          <c:dPt>
            <c:idx val="6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2-B617-4EA9-9A0B-AAE7EB3D8CBA}"/>
              </c:ext>
            </c:extLst>
          </c:dPt>
          <c:dPt>
            <c:idx val="6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4-B617-4EA9-9A0B-AAE7EB3D8CBA}"/>
              </c:ext>
            </c:extLst>
          </c:dPt>
          <c:dPt>
            <c:idx val="6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6-B617-4EA9-9A0B-AAE7EB3D8CBA}"/>
              </c:ext>
            </c:extLst>
          </c:dPt>
          <c:dPt>
            <c:idx val="6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8-B617-4EA9-9A0B-AAE7EB3D8CBA}"/>
              </c:ext>
            </c:extLst>
          </c:dPt>
          <c:dPt>
            <c:idx val="6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A-B617-4EA9-9A0B-AAE7EB3D8CBA}"/>
              </c:ext>
            </c:extLst>
          </c:dPt>
          <c:dPt>
            <c:idx val="6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C-B617-4EA9-9A0B-AAE7EB3D8CBA}"/>
              </c:ext>
            </c:extLst>
          </c:dPt>
          <c:dPt>
            <c:idx val="7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3E-B617-4EA9-9A0B-AAE7EB3D8CBA}"/>
              </c:ext>
            </c:extLst>
          </c:dPt>
          <c:dPt>
            <c:idx val="7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0-B617-4EA9-9A0B-AAE7EB3D8CBA}"/>
              </c:ext>
            </c:extLst>
          </c:dPt>
          <c:dPt>
            <c:idx val="7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2-B617-4EA9-9A0B-AAE7EB3D8CBA}"/>
              </c:ext>
            </c:extLst>
          </c:dPt>
          <c:dPt>
            <c:idx val="7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4-B617-4EA9-9A0B-AAE7EB3D8CBA}"/>
              </c:ext>
            </c:extLst>
          </c:dPt>
          <c:dPt>
            <c:idx val="7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6-B617-4EA9-9A0B-AAE7EB3D8CBA}"/>
              </c:ext>
            </c:extLst>
          </c:dPt>
          <c:dPt>
            <c:idx val="7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8-B617-4EA9-9A0B-AAE7EB3D8CBA}"/>
              </c:ext>
            </c:extLst>
          </c:dPt>
          <c:dPt>
            <c:idx val="7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A-B617-4EA9-9A0B-AAE7EB3D8CBA}"/>
              </c:ext>
            </c:extLst>
          </c:dPt>
          <c:dPt>
            <c:idx val="7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C-B617-4EA9-9A0B-AAE7EB3D8CBA}"/>
              </c:ext>
            </c:extLst>
          </c:dPt>
          <c:dPt>
            <c:idx val="78"/>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4E-B617-4EA9-9A0B-AAE7EB3D8CBA}"/>
              </c:ext>
            </c:extLst>
          </c:dPt>
          <c:dPt>
            <c:idx val="79"/>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0-B617-4EA9-9A0B-AAE7EB3D8CBA}"/>
              </c:ext>
            </c:extLst>
          </c:dPt>
          <c:dPt>
            <c:idx val="80"/>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2-B617-4EA9-9A0B-AAE7EB3D8CBA}"/>
              </c:ext>
            </c:extLst>
          </c:dPt>
          <c:dPt>
            <c:idx val="81"/>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4-B617-4EA9-9A0B-AAE7EB3D8CBA}"/>
              </c:ext>
            </c:extLst>
          </c:dPt>
          <c:dPt>
            <c:idx val="82"/>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6-B617-4EA9-9A0B-AAE7EB3D8CBA}"/>
              </c:ext>
            </c:extLst>
          </c:dPt>
          <c:dPt>
            <c:idx val="83"/>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8-B617-4EA9-9A0B-AAE7EB3D8CBA}"/>
              </c:ext>
            </c:extLst>
          </c:dPt>
          <c:dPt>
            <c:idx val="84"/>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A-B617-4EA9-9A0B-AAE7EB3D8CBA}"/>
              </c:ext>
            </c:extLst>
          </c:dPt>
          <c:dPt>
            <c:idx val="85"/>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C-B617-4EA9-9A0B-AAE7EB3D8CBA}"/>
              </c:ext>
            </c:extLst>
          </c:dPt>
          <c:dPt>
            <c:idx val="86"/>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5E-B617-4EA9-9A0B-AAE7EB3D8CBA}"/>
              </c:ext>
            </c:extLst>
          </c:dPt>
          <c:dPt>
            <c:idx val="87"/>
            <c:invertIfNegative val="0"/>
            <c:bubble3D val="0"/>
            <c:spPr>
              <a:solidFill>
                <a:srgbClr val="66CC00"/>
              </a:solidFill>
              <a:ln w="12700">
                <a:solidFill>
                  <a:srgbClr val="FFFFFF"/>
                </a:solidFill>
                <a:prstDash val="solid"/>
              </a:ln>
              <a:effectLst/>
            </c:spPr>
            <c:extLst>
              <c:ext xmlns:c16="http://schemas.microsoft.com/office/drawing/2014/chart" uri="{C3380CC4-5D6E-409C-BE32-E72D297353CC}">
                <c16:uniqueId val="{00000160-B617-4EA9-9A0B-AAE7EB3D8CBA}"/>
              </c:ext>
            </c:extLst>
          </c:dPt>
          <c:cat>
            <c:strLit>
              <c:ptCount val="88"/>
              <c:pt idx="0">
                <c:v>Pornainen</c:v>
              </c:pt>
              <c:pt idx="1">
                <c:v>Kuhmoinen</c:v>
              </c:pt>
              <c:pt idx="2">
                <c:v>Kauniainen</c:v>
              </c:pt>
              <c:pt idx="3">
                <c:v>Padasjoki</c:v>
              </c:pt>
              <c:pt idx="4">
                <c:v>Sauvo</c:v>
              </c:pt>
              <c:pt idx="5">
                <c:v>Ilomantsi</c:v>
              </c:pt>
              <c:pt idx="6">
                <c:v>Nousiainen</c:v>
              </c:pt>
              <c:pt idx="7">
                <c:v>Hanko</c:v>
              </c:pt>
              <c:pt idx="8">
                <c:v>Aura</c:v>
              </c:pt>
              <c:pt idx="9">
                <c:v>Rusko</c:v>
              </c:pt>
              <c:pt idx="10">
                <c:v>Oripää</c:v>
              </c:pt>
              <c:pt idx="11">
                <c:v>Kemiönsaari</c:v>
              </c:pt>
              <c:pt idx="12">
                <c:v>Masku</c:v>
              </c:pt>
              <c:pt idx="13">
                <c:v>Suomussalmi</c:v>
              </c:pt>
              <c:pt idx="14">
                <c:v>Punkalaidun</c:v>
              </c:pt>
              <c:pt idx="15">
                <c:v>Jokioinen</c:v>
              </c:pt>
              <c:pt idx="16">
                <c:v>Karkkila</c:v>
              </c:pt>
              <c:pt idx="17">
                <c:v>Hausjärvi</c:v>
              </c:pt>
              <c:pt idx="18">
                <c:v>Luumäki</c:v>
              </c:pt>
              <c:pt idx="19">
                <c:v>Suonenjoki</c:v>
              </c:pt>
              <c:pt idx="20">
                <c:v>Naantali</c:v>
              </c:pt>
              <c:pt idx="21">
                <c:v>Iitti</c:v>
              </c:pt>
              <c:pt idx="22">
                <c:v>Parainen</c:v>
              </c:pt>
              <c:pt idx="23">
                <c:v>Uusikaupunki</c:v>
              </c:pt>
              <c:pt idx="24">
                <c:v>Imatra</c:v>
              </c:pt>
              <c:pt idx="25">
                <c:v>Ikaalinen</c:v>
              </c:pt>
              <c:pt idx="26">
                <c:v>Forssa</c:v>
              </c:pt>
              <c:pt idx="27">
                <c:v>Orivesi</c:v>
              </c:pt>
              <c:pt idx="28">
                <c:v>Kemi</c:v>
              </c:pt>
              <c:pt idx="29">
                <c:v>Paimio</c:v>
              </c:pt>
              <c:pt idx="30">
                <c:v>Mynämäki</c:v>
              </c:pt>
              <c:pt idx="31">
                <c:v>Hämeenkyrö</c:v>
              </c:pt>
              <c:pt idx="32">
                <c:v>Pirkkala</c:v>
              </c:pt>
              <c:pt idx="33">
                <c:v>Ylivieska</c:v>
              </c:pt>
              <c:pt idx="34">
                <c:v>Laitila</c:v>
              </c:pt>
              <c:pt idx="35">
                <c:v>Raisio</c:v>
              </c:pt>
              <c:pt idx="36">
                <c:v>Somero</c:v>
              </c:pt>
              <c:pt idx="37">
                <c:v>Lieto</c:v>
              </c:pt>
              <c:pt idx="38">
                <c:v>Varkaus</c:v>
              </c:pt>
              <c:pt idx="39">
                <c:v>Loviisa</c:v>
              </c:pt>
              <c:pt idx="40">
                <c:v>Äänekoski</c:v>
              </c:pt>
              <c:pt idx="41">
                <c:v>Iisalmi</c:v>
              </c:pt>
              <c:pt idx="42">
                <c:v>Kerava</c:v>
              </c:pt>
              <c:pt idx="43">
                <c:v>Hamina</c:v>
              </c:pt>
              <c:pt idx="44">
                <c:v>Nokia</c:v>
              </c:pt>
              <c:pt idx="45">
                <c:v>Järvenpää</c:v>
              </c:pt>
              <c:pt idx="46">
                <c:v>Sipoo</c:v>
              </c:pt>
              <c:pt idx="47">
                <c:v>Janakkala</c:v>
              </c:pt>
              <c:pt idx="48">
                <c:v>Kaarina</c:v>
              </c:pt>
              <c:pt idx="49">
                <c:v>Hollola</c:v>
              </c:pt>
              <c:pt idx="50">
                <c:v>Lapua</c:v>
              </c:pt>
              <c:pt idx="51">
                <c:v>Ilmajoki</c:v>
              </c:pt>
              <c:pt idx="52">
                <c:v>Savonlinna</c:v>
              </c:pt>
              <c:pt idx="53">
                <c:v>Riihimäki</c:v>
              </c:pt>
              <c:pt idx="54">
                <c:v>Ylöjärvi</c:v>
              </c:pt>
              <c:pt idx="55">
                <c:v>Orimattila</c:v>
              </c:pt>
              <c:pt idx="56">
                <c:v>Kirkkonummi</c:v>
              </c:pt>
              <c:pt idx="57">
                <c:v>--&gt;  Rauma</c:v>
              </c:pt>
              <c:pt idx="58">
                <c:v>Lempäälä</c:v>
              </c:pt>
              <c:pt idx="59">
                <c:v>Vihti</c:v>
              </c:pt>
              <c:pt idx="60">
                <c:v>Kangasala</c:v>
              </c:pt>
              <c:pt idx="61">
                <c:v>Tuusula</c:v>
              </c:pt>
              <c:pt idx="62">
                <c:v>Kajaani</c:v>
              </c:pt>
              <c:pt idx="63">
                <c:v>Nurmijärvi</c:v>
              </c:pt>
              <c:pt idx="64">
                <c:v>Mäntsälä</c:v>
              </c:pt>
              <c:pt idx="65">
                <c:v>Loimaa</c:v>
              </c:pt>
              <c:pt idx="66">
                <c:v>Sastamala</c:v>
              </c:pt>
              <c:pt idx="67">
                <c:v>Hyvinkää</c:v>
              </c:pt>
              <c:pt idx="68">
                <c:v>Vaasa</c:v>
              </c:pt>
              <c:pt idx="69">
                <c:v>Kotka</c:v>
              </c:pt>
              <c:pt idx="70">
                <c:v>Kokkola</c:v>
              </c:pt>
              <c:pt idx="71">
                <c:v>Lohja</c:v>
              </c:pt>
              <c:pt idx="72">
                <c:v>Joensuu</c:v>
              </c:pt>
              <c:pt idx="73">
                <c:v>Mikkeli</c:v>
              </c:pt>
              <c:pt idx="74">
                <c:v>Lappeenranta</c:v>
              </c:pt>
              <c:pt idx="75">
                <c:v>Hämeenlinna</c:v>
              </c:pt>
              <c:pt idx="76">
                <c:v>Seinäjoki</c:v>
              </c:pt>
              <c:pt idx="77">
                <c:v>Lahti</c:v>
              </c:pt>
              <c:pt idx="78">
                <c:v>Salo</c:v>
              </c:pt>
              <c:pt idx="79">
                <c:v>Kouvola</c:v>
              </c:pt>
              <c:pt idx="80">
                <c:v>Turku</c:v>
              </c:pt>
              <c:pt idx="81">
                <c:v>Jyväskylä</c:v>
              </c:pt>
              <c:pt idx="82">
                <c:v>Kuopio</c:v>
              </c:pt>
              <c:pt idx="83">
                <c:v>Oulu</c:v>
              </c:pt>
              <c:pt idx="84">
                <c:v>Tampere</c:v>
              </c:pt>
              <c:pt idx="85">
                <c:v>Espoo</c:v>
              </c:pt>
              <c:pt idx="86">
                <c:v>Vantaa</c:v>
              </c:pt>
              <c:pt idx="87">
                <c:v>Helsinki</c:v>
              </c:pt>
            </c:strLit>
          </c:cat>
          <c:val>
            <c:numLit>
              <c:formatCode>General</c:formatCode>
              <c:ptCount val="88"/>
              <c:pt idx="0">
                <c:v>0.9721989631652832</c:v>
              </c:pt>
              <c:pt idx="1">
                <c:v>0.44337725639343262</c:v>
              </c:pt>
              <c:pt idx="2">
                <c:v>0.56771582365036011</c:v>
              </c:pt>
              <c:pt idx="3">
                <c:v>0.71750295162200928</c:v>
              </c:pt>
              <c:pt idx="4">
                <c:v>0.58004450798034668</c:v>
              </c:pt>
              <c:pt idx="5">
                <c:v>0.8311765193939209</c:v>
              </c:pt>
              <c:pt idx="6">
                <c:v>0.70223426818847656</c:v>
              </c:pt>
              <c:pt idx="7">
                <c:v>2.3522059917449951</c:v>
              </c:pt>
              <c:pt idx="8">
                <c:v>0.90717196464538574</c:v>
              </c:pt>
              <c:pt idx="9">
                <c:v>1.2816671133041382</c:v>
              </c:pt>
              <c:pt idx="10">
                <c:v>0.37215882539749146</c:v>
              </c:pt>
              <c:pt idx="11">
                <c:v>1.2579869031906128</c:v>
              </c:pt>
              <c:pt idx="12">
                <c:v>1.7601689100265503</c:v>
              </c:pt>
              <c:pt idx="13">
                <c:v>1.5021593570709229</c:v>
              </c:pt>
              <c:pt idx="14">
                <c:v>0.47653231024742126</c:v>
              </c:pt>
              <c:pt idx="15">
                <c:v>1.3277913331985474</c:v>
              </c:pt>
              <c:pt idx="16">
                <c:v>1.4619616270065308</c:v>
              </c:pt>
              <c:pt idx="17">
                <c:v>2.8415420055389404</c:v>
              </c:pt>
              <c:pt idx="18">
                <c:v>0.97110915184020996</c:v>
              </c:pt>
              <c:pt idx="19">
                <c:v>1.197751522064209</c:v>
              </c:pt>
              <c:pt idx="20">
                <c:v>2.8345711231231689</c:v>
              </c:pt>
              <c:pt idx="21">
                <c:v>1.3408504724502563</c:v>
              </c:pt>
              <c:pt idx="22">
                <c:v>2.5152943134307861</c:v>
              </c:pt>
              <c:pt idx="23">
                <c:v>2.2303211688995361</c:v>
              </c:pt>
              <c:pt idx="24">
                <c:v>4.4496827125549316</c:v>
              </c:pt>
              <c:pt idx="25">
                <c:v>1.4202220439910889</c:v>
              </c:pt>
              <c:pt idx="26">
                <c:v>2.4165990352630615</c:v>
              </c:pt>
              <c:pt idx="27">
                <c:v>1.6140629053115845</c:v>
              </c:pt>
              <c:pt idx="28">
                <c:v>3.2377195358276367</c:v>
              </c:pt>
              <c:pt idx="29">
                <c:v>1.473334789276123</c:v>
              </c:pt>
              <c:pt idx="30">
                <c:v>1.2846955060958862</c:v>
              </c:pt>
              <c:pt idx="31">
                <c:v>1.5737292766571045</c:v>
              </c:pt>
              <c:pt idx="32">
                <c:v>2.4552717208862305</c:v>
              </c:pt>
              <c:pt idx="33">
                <c:v>2.3212985992431641</c:v>
              </c:pt>
              <c:pt idx="34">
                <c:v>2.2346596717834473</c:v>
              </c:pt>
              <c:pt idx="35">
                <c:v>2.8667678833007813</c:v>
              </c:pt>
              <c:pt idx="36">
                <c:v>1.9105392694473267</c:v>
              </c:pt>
              <c:pt idx="37">
                <c:v>4.5649242401123047</c:v>
              </c:pt>
              <c:pt idx="38">
                <c:v>5.2177796363830566</c:v>
              </c:pt>
              <c:pt idx="39">
                <c:v>4.1817340850830078</c:v>
              </c:pt>
              <c:pt idx="40">
                <c:v>4.1514759063720703</c:v>
              </c:pt>
              <c:pt idx="41">
                <c:v>2.9579522609710693</c:v>
              </c:pt>
              <c:pt idx="42">
                <c:v>2.7417612075805664</c:v>
              </c:pt>
              <c:pt idx="43">
                <c:v>5.7576713562011719</c:v>
              </c:pt>
              <c:pt idx="44">
                <c:v>4.8564472198486328</c:v>
              </c:pt>
              <c:pt idx="45">
                <c:v>5.6733250617980957</c:v>
              </c:pt>
              <c:pt idx="46">
                <c:v>3.4464037418365479</c:v>
              </c:pt>
              <c:pt idx="47">
                <c:v>3.0924253463745117</c:v>
              </c:pt>
              <c:pt idx="48">
                <c:v>5.1133947372436523</c:v>
              </c:pt>
              <c:pt idx="49">
                <c:v>3.4245967864990234</c:v>
              </c:pt>
              <c:pt idx="50">
                <c:v>2.0845837593078613</c:v>
              </c:pt>
              <c:pt idx="51">
                <c:v>1.9102861881256104</c:v>
              </c:pt>
              <c:pt idx="52">
                <c:v>6.851020336151123</c:v>
              </c:pt>
              <c:pt idx="53">
                <c:v>4.2291784286499023</c:v>
              </c:pt>
              <c:pt idx="54">
                <c:v>5.0251741409301758</c:v>
              </c:pt>
              <c:pt idx="55">
                <c:v>3.0835590362548828</c:v>
              </c:pt>
              <c:pt idx="56">
                <c:v>4.7732539176940918</c:v>
              </c:pt>
              <c:pt idx="57">
                <c:v>5.3807954788208008</c:v>
              </c:pt>
              <c:pt idx="58">
                <c:v>3.5003871917724609</c:v>
              </c:pt>
              <c:pt idx="59">
                <c:v>5.9924883842468262</c:v>
              </c:pt>
              <c:pt idx="60">
                <c:v>4.0322461128234863</c:v>
              </c:pt>
              <c:pt idx="61">
                <c:v>10.190876960754395</c:v>
              </c:pt>
              <c:pt idx="62">
                <c:v>3.9225034713745117</c:v>
              </c:pt>
              <c:pt idx="63">
                <c:v>8.5636253356933594</c:v>
              </c:pt>
              <c:pt idx="64">
                <c:v>4.3953704833984375</c:v>
              </c:pt>
              <c:pt idx="65">
                <c:v>3.5048580169677734</c:v>
              </c:pt>
              <c:pt idx="66">
                <c:v>3.8578503131866455</c:v>
              </c:pt>
              <c:pt idx="67">
                <c:v>4.5413694381713867</c:v>
              </c:pt>
              <c:pt idx="68">
                <c:v>6.0481233596801758</c:v>
              </c:pt>
              <c:pt idx="69">
                <c:v>8.1618528366088867</c:v>
              </c:pt>
              <c:pt idx="70">
                <c:v>6.1101422309875488</c:v>
              </c:pt>
              <c:pt idx="71">
                <c:v>7.8838338851928711</c:v>
              </c:pt>
              <c:pt idx="72">
                <c:v>10.049801826477051</c:v>
              </c:pt>
              <c:pt idx="73">
                <c:v>6.0919537544250488</c:v>
              </c:pt>
              <c:pt idx="74">
                <c:v>6.1358742713928223</c:v>
              </c:pt>
              <c:pt idx="75">
                <c:v>7.6068706512451172</c:v>
              </c:pt>
              <c:pt idx="76">
                <c:v>8.3303470611572266</c:v>
              </c:pt>
              <c:pt idx="77">
                <c:v>8.8124980926513672</c:v>
              </c:pt>
              <c:pt idx="78">
                <c:v>8.7352132797241211</c:v>
              </c:pt>
              <c:pt idx="79">
                <c:v>10.62602424621582</c:v>
              </c:pt>
              <c:pt idx="80">
                <c:v>10.048298835754395</c:v>
              </c:pt>
              <c:pt idx="81">
                <c:v>10.658105850219727</c:v>
              </c:pt>
              <c:pt idx="82">
                <c:v>10.136509895324707</c:v>
              </c:pt>
              <c:pt idx="83">
                <c:v>20.390270233154297</c:v>
              </c:pt>
              <c:pt idx="84">
                <c:v>11.163112640380859</c:v>
              </c:pt>
              <c:pt idx="85">
                <c:v>20.589994430541992</c:v>
              </c:pt>
              <c:pt idx="86">
                <c:v>16.173288345336914</c:v>
              </c:pt>
              <c:pt idx="87">
                <c:v>14.381762504577637</c:v>
              </c:pt>
            </c:numLit>
          </c:val>
          <c:extLst>
            <c:ext xmlns:c16="http://schemas.microsoft.com/office/drawing/2014/chart" uri="{C3380CC4-5D6E-409C-BE32-E72D297353CC}">
              <c16:uniqueId val="{00000161-B617-4EA9-9A0B-AAE7EB3D8CBA}"/>
            </c:ext>
          </c:extLst>
        </c:ser>
        <c:ser>
          <c:idx val="2"/>
          <c:order val="2"/>
          <c:tx>
            <c:v>Maalämpö</c:v>
          </c:tx>
          <c:spPr>
            <a:solidFill>
              <a:srgbClr val="99CCFF"/>
            </a:solidFill>
          </c:spPr>
          <c:invertIfNegative val="0"/>
          <c:dPt>
            <c:idx val="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3-B617-4EA9-9A0B-AAE7EB3D8CBA}"/>
              </c:ext>
            </c:extLst>
          </c:dPt>
          <c:dPt>
            <c:idx val="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5-B617-4EA9-9A0B-AAE7EB3D8CBA}"/>
              </c:ext>
            </c:extLst>
          </c:dPt>
          <c:dPt>
            <c:idx val="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7-B617-4EA9-9A0B-AAE7EB3D8CBA}"/>
              </c:ext>
            </c:extLst>
          </c:dPt>
          <c:dPt>
            <c:idx val="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9-B617-4EA9-9A0B-AAE7EB3D8CBA}"/>
              </c:ext>
            </c:extLst>
          </c:dPt>
          <c:dPt>
            <c:idx val="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B-B617-4EA9-9A0B-AAE7EB3D8CBA}"/>
              </c:ext>
            </c:extLst>
          </c:dPt>
          <c:dPt>
            <c:idx val="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D-B617-4EA9-9A0B-AAE7EB3D8CBA}"/>
              </c:ext>
            </c:extLst>
          </c:dPt>
          <c:dPt>
            <c:idx val="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6F-B617-4EA9-9A0B-AAE7EB3D8CBA}"/>
              </c:ext>
            </c:extLst>
          </c:dPt>
          <c:dPt>
            <c:idx val="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1-B617-4EA9-9A0B-AAE7EB3D8CBA}"/>
              </c:ext>
            </c:extLst>
          </c:dPt>
          <c:dPt>
            <c:idx val="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3-B617-4EA9-9A0B-AAE7EB3D8CBA}"/>
              </c:ext>
            </c:extLst>
          </c:dPt>
          <c:dPt>
            <c:idx val="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5-B617-4EA9-9A0B-AAE7EB3D8CBA}"/>
              </c:ext>
            </c:extLst>
          </c:dPt>
          <c:dPt>
            <c:idx val="1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7-B617-4EA9-9A0B-AAE7EB3D8CBA}"/>
              </c:ext>
            </c:extLst>
          </c:dPt>
          <c:dPt>
            <c:idx val="1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9-B617-4EA9-9A0B-AAE7EB3D8CBA}"/>
              </c:ext>
            </c:extLst>
          </c:dPt>
          <c:dPt>
            <c:idx val="1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B-B617-4EA9-9A0B-AAE7EB3D8CBA}"/>
              </c:ext>
            </c:extLst>
          </c:dPt>
          <c:dPt>
            <c:idx val="1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D-B617-4EA9-9A0B-AAE7EB3D8CBA}"/>
              </c:ext>
            </c:extLst>
          </c:dPt>
          <c:dPt>
            <c:idx val="1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7F-B617-4EA9-9A0B-AAE7EB3D8CBA}"/>
              </c:ext>
            </c:extLst>
          </c:dPt>
          <c:dPt>
            <c:idx val="1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1-B617-4EA9-9A0B-AAE7EB3D8CBA}"/>
              </c:ext>
            </c:extLst>
          </c:dPt>
          <c:dPt>
            <c:idx val="1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3-B617-4EA9-9A0B-AAE7EB3D8CBA}"/>
              </c:ext>
            </c:extLst>
          </c:dPt>
          <c:dPt>
            <c:idx val="1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5-B617-4EA9-9A0B-AAE7EB3D8CBA}"/>
              </c:ext>
            </c:extLst>
          </c:dPt>
          <c:dPt>
            <c:idx val="1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7-B617-4EA9-9A0B-AAE7EB3D8CBA}"/>
              </c:ext>
            </c:extLst>
          </c:dPt>
          <c:dPt>
            <c:idx val="1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9-B617-4EA9-9A0B-AAE7EB3D8CBA}"/>
              </c:ext>
            </c:extLst>
          </c:dPt>
          <c:dPt>
            <c:idx val="2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B-B617-4EA9-9A0B-AAE7EB3D8CBA}"/>
              </c:ext>
            </c:extLst>
          </c:dPt>
          <c:dPt>
            <c:idx val="2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D-B617-4EA9-9A0B-AAE7EB3D8CBA}"/>
              </c:ext>
            </c:extLst>
          </c:dPt>
          <c:dPt>
            <c:idx val="2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8F-B617-4EA9-9A0B-AAE7EB3D8CBA}"/>
              </c:ext>
            </c:extLst>
          </c:dPt>
          <c:dPt>
            <c:idx val="2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1-B617-4EA9-9A0B-AAE7EB3D8CBA}"/>
              </c:ext>
            </c:extLst>
          </c:dPt>
          <c:dPt>
            <c:idx val="2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3-B617-4EA9-9A0B-AAE7EB3D8CBA}"/>
              </c:ext>
            </c:extLst>
          </c:dPt>
          <c:dPt>
            <c:idx val="2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5-B617-4EA9-9A0B-AAE7EB3D8CBA}"/>
              </c:ext>
            </c:extLst>
          </c:dPt>
          <c:dPt>
            <c:idx val="2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7-B617-4EA9-9A0B-AAE7EB3D8CBA}"/>
              </c:ext>
            </c:extLst>
          </c:dPt>
          <c:dPt>
            <c:idx val="2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9-B617-4EA9-9A0B-AAE7EB3D8CBA}"/>
              </c:ext>
            </c:extLst>
          </c:dPt>
          <c:dPt>
            <c:idx val="2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B-B617-4EA9-9A0B-AAE7EB3D8CBA}"/>
              </c:ext>
            </c:extLst>
          </c:dPt>
          <c:dPt>
            <c:idx val="2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D-B617-4EA9-9A0B-AAE7EB3D8CBA}"/>
              </c:ext>
            </c:extLst>
          </c:dPt>
          <c:dPt>
            <c:idx val="3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9F-B617-4EA9-9A0B-AAE7EB3D8CBA}"/>
              </c:ext>
            </c:extLst>
          </c:dPt>
          <c:dPt>
            <c:idx val="3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1-B617-4EA9-9A0B-AAE7EB3D8CBA}"/>
              </c:ext>
            </c:extLst>
          </c:dPt>
          <c:dPt>
            <c:idx val="3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3-B617-4EA9-9A0B-AAE7EB3D8CBA}"/>
              </c:ext>
            </c:extLst>
          </c:dPt>
          <c:dPt>
            <c:idx val="3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5-B617-4EA9-9A0B-AAE7EB3D8CBA}"/>
              </c:ext>
            </c:extLst>
          </c:dPt>
          <c:dPt>
            <c:idx val="3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7-B617-4EA9-9A0B-AAE7EB3D8CBA}"/>
              </c:ext>
            </c:extLst>
          </c:dPt>
          <c:dPt>
            <c:idx val="3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9-B617-4EA9-9A0B-AAE7EB3D8CBA}"/>
              </c:ext>
            </c:extLst>
          </c:dPt>
          <c:dPt>
            <c:idx val="3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B-B617-4EA9-9A0B-AAE7EB3D8CBA}"/>
              </c:ext>
            </c:extLst>
          </c:dPt>
          <c:dPt>
            <c:idx val="3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D-B617-4EA9-9A0B-AAE7EB3D8CBA}"/>
              </c:ext>
            </c:extLst>
          </c:dPt>
          <c:dPt>
            <c:idx val="3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AF-B617-4EA9-9A0B-AAE7EB3D8CBA}"/>
              </c:ext>
            </c:extLst>
          </c:dPt>
          <c:dPt>
            <c:idx val="3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1-B617-4EA9-9A0B-AAE7EB3D8CBA}"/>
              </c:ext>
            </c:extLst>
          </c:dPt>
          <c:dPt>
            <c:idx val="4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3-B617-4EA9-9A0B-AAE7EB3D8CBA}"/>
              </c:ext>
            </c:extLst>
          </c:dPt>
          <c:dPt>
            <c:idx val="4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5-B617-4EA9-9A0B-AAE7EB3D8CBA}"/>
              </c:ext>
            </c:extLst>
          </c:dPt>
          <c:dPt>
            <c:idx val="4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7-B617-4EA9-9A0B-AAE7EB3D8CBA}"/>
              </c:ext>
            </c:extLst>
          </c:dPt>
          <c:dPt>
            <c:idx val="4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9-B617-4EA9-9A0B-AAE7EB3D8CBA}"/>
              </c:ext>
            </c:extLst>
          </c:dPt>
          <c:dPt>
            <c:idx val="4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B-B617-4EA9-9A0B-AAE7EB3D8CBA}"/>
              </c:ext>
            </c:extLst>
          </c:dPt>
          <c:dPt>
            <c:idx val="4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D-B617-4EA9-9A0B-AAE7EB3D8CBA}"/>
              </c:ext>
            </c:extLst>
          </c:dPt>
          <c:dPt>
            <c:idx val="4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BF-B617-4EA9-9A0B-AAE7EB3D8CBA}"/>
              </c:ext>
            </c:extLst>
          </c:dPt>
          <c:dPt>
            <c:idx val="4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1-B617-4EA9-9A0B-AAE7EB3D8CBA}"/>
              </c:ext>
            </c:extLst>
          </c:dPt>
          <c:dPt>
            <c:idx val="4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3-B617-4EA9-9A0B-AAE7EB3D8CBA}"/>
              </c:ext>
            </c:extLst>
          </c:dPt>
          <c:dPt>
            <c:idx val="4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5-B617-4EA9-9A0B-AAE7EB3D8CBA}"/>
              </c:ext>
            </c:extLst>
          </c:dPt>
          <c:dPt>
            <c:idx val="5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7-B617-4EA9-9A0B-AAE7EB3D8CBA}"/>
              </c:ext>
            </c:extLst>
          </c:dPt>
          <c:dPt>
            <c:idx val="5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9-B617-4EA9-9A0B-AAE7EB3D8CBA}"/>
              </c:ext>
            </c:extLst>
          </c:dPt>
          <c:dPt>
            <c:idx val="5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B-B617-4EA9-9A0B-AAE7EB3D8CBA}"/>
              </c:ext>
            </c:extLst>
          </c:dPt>
          <c:dPt>
            <c:idx val="5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D-B617-4EA9-9A0B-AAE7EB3D8CBA}"/>
              </c:ext>
            </c:extLst>
          </c:dPt>
          <c:dPt>
            <c:idx val="5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CF-B617-4EA9-9A0B-AAE7EB3D8CBA}"/>
              </c:ext>
            </c:extLst>
          </c:dPt>
          <c:dPt>
            <c:idx val="5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1-B617-4EA9-9A0B-AAE7EB3D8CBA}"/>
              </c:ext>
            </c:extLst>
          </c:dPt>
          <c:dPt>
            <c:idx val="5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3-B617-4EA9-9A0B-AAE7EB3D8CBA}"/>
              </c:ext>
            </c:extLst>
          </c:dPt>
          <c:dPt>
            <c:idx val="57"/>
            <c:invertIfNegative val="0"/>
            <c:bubble3D val="0"/>
            <c:spPr>
              <a:solidFill>
                <a:srgbClr val="99CCFF"/>
              </a:solidFill>
              <a:ln w="25400">
                <a:solidFill>
                  <a:srgbClr val="000000"/>
                </a:solidFill>
                <a:prstDash val="solid"/>
              </a:ln>
              <a:effectLst/>
            </c:spPr>
            <c:extLst>
              <c:ext xmlns:c16="http://schemas.microsoft.com/office/drawing/2014/chart" uri="{C3380CC4-5D6E-409C-BE32-E72D297353CC}">
                <c16:uniqueId val="{000001D5-B617-4EA9-9A0B-AAE7EB3D8CBA}"/>
              </c:ext>
            </c:extLst>
          </c:dPt>
          <c:dPt>
            <c:idx val="5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7-B617-4EA9-9A0B-AAE7EB3D8CBA}"/>
              </c:ext>
            </c:extLst>
          </c:dPt>
          <c:dPt>
            <c:idx val="5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9-B617-4EA9-9A0B-AAE7EB3D8CBA}"/>
              </c:ext>
            </c:extLst>
          </c:dPt>
          <c:dPt>
            <c:idx val="6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B-B617-4EA9-9A0B-AAE7EB3D8CBA}"/>
              </c:ext>
            </c:extLst>
          </c:dPt>
          <c:dPt>
            <c:idx val="6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D-B617-4EA9-9A0B-AAE7EB3D8CBA}"/>
              </c:ext>
            </c:extLst>
          </c:dPt>
          <c:dPt>
            <c:idx val="6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DF-B617-4EA9-9A0B-AAE7EB3D8CBA}"/>
              </c:ext>
            </c:extLst>
          </c:dPt>
          <c:dPt>
            <c:idx val="6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1-B617-4EA9-9A0B-AAE7EB3D8CBA}"/>
              </c:ext>
            </c:extLst>
          </c:dPt>
          <c:dPt>
            <c:idx val="6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3-B617-4EA9-9A0B-AAE7EB3D8CBA}"/>
              </c:ext>
            </c:extLst>
          </c:dPt>
          <c:dPt>
            <c:idx val="6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5-B617-4EA9-9A0B-AAE7EB3D8CBA}"/>
              </c:ext>
            </c:extLst>
          </c:dPt>
          <c:dPt>
            <c:idx val="6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7-B617-4EA9-9A0B-AAE7EB3D8CBA}"/>
              </c:ext>
            </c:extLst>
          </c:dPt>
          <c:dPt>
            <c:idx val="6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9-B617-4EA9-9A0B-AAE7EB3D8CBA}"/>
              </c:ext>
            </c:extLst>
          </c:dPt>
          <c:dPt>
            <c:idx val="6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B-B617-4EA9-9A0B-AAE7EB3D8CBA}"/>
              </c:ext>
            </c:extLst>
          </c:dPt>
          <c:dPt>
            <c:idx val="6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D-B617-4EA9-9A0B-AAE7EB3D8CBA}"/>
              </c:ext>
            </c:extLst>
          </c:dPt>
          <c:dPt>
            <c:idx val="7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EF-B617-4EA9-9A0B-AAE7EB3D8CBA}"/>
              </c:ext>
            </c:extLst>
          </c:dPt>
          <c:dPt>
            <c:idx val="7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1-B617-4EA9-9A0B-AAE7EB3D8CBA}"/>
              </c:ext>
            </c:extLst>
          </c:dPt>
          <c:dPt>
            <c:idx val="7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3-B617-4EA9-9A0B-AAE7EB3D8CBA}"/>
              </c:ext>
            </c:extLst>
          </c:dPt>
          <c:dPt>
            <c:idx val="7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5-B617-4EA9-9A0B-AAE7EB3D8CBA}"/>
              </c:ext>
            </c:extLst>
          </c:dPt>
          <c:dPt>
            <c:idx val="7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7-B617-4EA9-9A0B-AAE7EB3D8CBA}"/>
              </c:ext>
            </c:extLst>
          </c:dPt>
          <c:dPt>
            <c:idx val="7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9-B617-4EA9-9A0B-AAE7EB3D8CBA}"/>
              </c:ext>
            </c:extLst>
          </c:dPt>
          <c:dPt>
            <c:idx val="7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B-B617-4EA9-9A0B-AAE7EB3D8CBA}"/>
              </c:ext>
            </c:extLst>
          </c:dPt>
          <c:dPt>
            <c:idx val="7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D-B617-4EA9-9A0B-AAE7EB3D8CBA}"/>
              </c:ext>
            </c:extLst>
          </c:dPt>
          <c:dPt>
            <c:idx val="78"/>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1FF-B617-4EA9-9A0B-AAE7EB3D8CBA}"/>
              </c:ext>
            </c:extLst>
          </c:dPt>
          <c:dPt>
            <c:idx val="79"/>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1-B617-4EA9-9A0B-AAE7EB3D8CBA}"/>
              </c:ext>
            </c:extLst>
          </c:dPt>
          <c:dPt>
            <c:idx val="80"/>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3-B617-4EA9-9A0B-AAE7EB3D8CBA}"/>
              </c:ext>
            </c:extLst>
          </c:dPt>
          <c:dPt>
            <c:idx val="81"/>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5-B617-4EA9-9A0B-AAE7EB3D8CBA}"/>
              </c:ext>
            </c:extLst>
          </c:dPt>
          <c:dPt>
            <c:idx val="82"/>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7-B617-4EA9-9A0B-AAE7EB3D8CBA}"/>
              </c:ext>
            </c:extLst>
          </c:dPt>
          <c:dPt>
            <c:idx val="83"/>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9-B617-4EA9-9A0B-AAE7EB3D8CBA}"/>
              </c:ext>
            </c:extLst>
          </c:dPt>
          <c:dPt>
            <c:idx val="84"/>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B-B617-4EA9-9A0B-AAE7EB3D8CBA}"/>
              </c:ext>
            </c:extLst>
          </c:dPt>
          <c:dPt>
            <c:idx val="85"/>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D-B617-4EA9-9A0B-AAE7EB3D8CBA}"/>
              </c:ext>
            </c:extLst>
          </c:dPt>
          <c:dPt>
            <c:idx val="86"/>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0F-B617-4EA9-9A0B-AAE7EB3D8CBA}"/>
              </c:ext>
            </c:extLst>
          </c:dPt>
          <c:dPt>
            <c:idx val="87"/>
            <c:invertIfNegative val="0"/>
            <c:bubble3D val="0"/>
            <c:spPr>
              <a:solidFill>
                <a:srgbClr val="99CCFF"/>
              </a:solidFill>
              <a:ln w="12700">
                <a:solidFill>
                  <a:srgbClr val="FFFFFF"/>
                </a:solidFill>
                <a:prstDash val="solid"/>
              </a:ln>
              <a:effectLst/>
            </c:spPr>
            <c:extLst>
              <c:ext xmlns:c16="http://schemas.microsoft.com/office/drawing/2014/chart" uri="{C3380CC4-5D6E-409C-BE32-E72D297353CC}">
                <c16:uniqueId val="{00000211-B617-4EA9-9A0B-AAE7EB3D8CBA}"/>
              </c:ext>
            </c:extLst>
          </c:dPt>
          <c:cat>
            <c:strLit>
              <c:ptCount val="88"/>
              <c:pt idx="0">
                <c:v>Pornainen</c:v>
              </c:pt>
              <c:pt idx="1">
                <c:v>Kuhmoinen</c:v>
              </c:pt>
              <c:pt idx="2">
                <c:v>Kauniainen</c:v>
              </c:pt>
              <c:pt idx="3">
                <c:v>Padasjoki</c:v>
              </c:pt>
              <c:pt idx="4">
                <c:v>Sauvo</c:v>
              </c:pt>
              <c:pt idx="5">
                <c:v>Ilomantsi</c:v>
              </c:pt>
              <c:pt idx="6">
                <c:v>Nousiainen</c:v>
              </c:pt>
              <c:pt idx="7">
                <c:v>Hanko</c:v>
              </c:pt>
              <c:pt idx="8">
                <c:v>Aura</c:v>
              </c:pt>
              <c:pt idx="9">
                <c:v>Rusko</c:v>
              </c:pt>
              <c:pt idx="10">
                <c:v>Oripää</c:v>
              </c:pt>
              <c:pt idx="11">
                <c:v>Kemiönsaari</c:v>
              </c:pt>
              <c:pt idx="12">
                <c:v>Masku</c:v>
              </c:pt>
              <c:pt idx="13">
                <c:v>Suomussalmi</c:v>
              </c:pt>
              <c:pt idx="14">
                <c:v>Punkalaidun</c:v>
              </c:pt>
              <c:pt idx="15">
                <c:v>Jokioinen</c:v>
              </c:pt>
              <c:pt idx="16">
                <c:v>Karkkila</c:v>
              </c:pt>
              <c:pt idx="17">
                <c:v>Hausjärvi</c:v>
              </c:pt>
              <c:pt idx="18">
                <c:v>Luumäki</c:v>
              </c:pt>
              <c:pt idx="19">
                <c:v>Suonenjoki</c:v>
              </c:pt>
              <c:pt idx="20">
                <c:v>Naantali</c:v>
              </c:pt>
              <c:pt idx="21">
                <c:v>Iitti</c:v>
              </c:pt>
              <c:pt idx="22">
                <c:v>Parainen</c:v>
              </c:pt>
              <c:pt idx="23">
                <c:v>Uusikaupunki</c:v>
              </c:pt>
              <c:pt idx="24">
                <c:v>Imatra</c:v>
              </c:pt>
              <c:pt idx="25">
                <c:v>Ikaalinen</c:v>
              </c:pt>
              <c:pt idx="26">
                <c:v>Forssa</c:v>
              </c:pt>
              <c:pt idx="27">
                <c:v>Orivesi</c:v>
              </c:pt>
              <c:pt idx="28">
                <c:v>Kemi</c:v>
              </c:pt>
              <c:pt idx="29">
                <c:v>Paimio</c:v>
              </c:pt>
              <c:pt idx="30">
                <c:v>Mynämäki</c:v>
              </c:pt>
              <c:pt idx="31">
                <c:v>Hämeenkyrö</c:v>
              </c:pt>
              <c:pt idx="32">
                <c:v>Pirkkala</c:v>
              </c:pt>
              <c:pt idx="33">
                <c:v>Ylivieska</c:v>
              </c:pt>
              <c:pt idx="34">
                <c:v>Laitila</c:v>
              </c:pt>
              <c:pt idx="35">
                <c:v>Raisio</c:v>
              </c:pt>
              <c:pt idx="36">
                <c:v>Somero</c:v>
              </c:pt>
              <c:pt idx="37">
                <c:v>Lieto</c:v>
              </c:pt>
              <c:pt idx="38">
                <c:v>Varkaus</c:v>
              </c:pt>
              <c:pt idx="39">
                <c:v>Loviisa</c:v>
              </c:pt>
              <c:pt idx="40">
                <c:v>Äänekoski</c:v>
              </c:pt>
              <c:pt idx="41">
                <c:v>Iisalmi</c:v>
              </c:pt>
              <c:pt idx="42">
                <c:v>Kerava</c:v>
              </c:pt>
              <c:pt idx="43">
                <c:v>Hamina</c:v>
              </c:pt>
              <c:pt idx="44">
                <c:v>Nokia</c:v>
              </c:pt>
              <c:pt idx="45">
                <c:v>Järvenpää</c:v>
              </c:pt>
              <c:pt idx="46">
                <c:v>Sipoo</c:v>
              </c:pt>
              <c:pt idx="47">
                <c:v>Janakkala</c:v>
              </c:pt>
              <c:pt idx="48">
                <c:v>Kaarina</c:v>
              </c:pt>
              <c:pt idx="49">
                <c:v>Hollola</c:v>
              </c:pt>
              <c:pt idx="50">
                <c:v>Lapua</c:v>
              </c:pt>
              <c:pt idx="51">
                <c:v>Ilmajoki</c:v>
              </c:pt>
              <c:pt idx="52">
                <c:v>Savonlinna</c:v>
              </c:pt>
              <c:pt idx="53">
                <c:v>Riihimäki</c:v>
              </c:pt>
              <c:pt idx="54">
                <c:v>Ylöjärvi</c:v>
              </c:pt>
              <c:pt idx="55">
                <c:v>Orimattila</c:v>
              </c:pt>
              <c:pt idx="56">
                <c:v>Kirkkonummi</c:v>
              </c:pt>
              <c:pt idx="57">
                <c:v>--&gt;  Rauma</c:v>
              </c:pt>
              <c:pt idx="58">
                <c:v>Lempäälä</c:v>
              </c:pt>
              <c:pt idx="59">
                <c:v>Vihti</c:v>
              </c:pt>
              <c:pt idx="60">
                <c:v>Kangasala</c:v>
              </c:pt>
              <c:pt idx="61">
                <c:v>Tuusula</c:v>
              </c:pt>
              <c:pt idx="62">
                <c:v>Kajaani</c:v>
              </c:pt>
              <c:pt idx="63">
                <c:v>Nurmijärvi</c:v>
              </c:pt>
              <c:pt idx="64">
                <c:v>Mäntsälä</c:v>
              </c:pt>
              <c:pt idx="65">
                <c:v>Loimaa</c:v>
              </c:pt>
              <c:pt idx="66">
                <c:v>Sastamala</c:v>
              </c:pt>
              <c:pt idx="67">
                <c:v>Hyvinkää</c:v>
              </c:pt>
              <c:pt idx="68">
                <c:v>Vaasa</c:v>
              </c:pt>
              <c:pt idx="69">
                <c:v>Kotka</c:v>
              </c:pt>
              <c:pt idx="70">
                <c:v>Kokkola</c:v>
              </c:pt>
              <c:pt idx="71">
                <c:v>Lohja</c:v>
              </c:pt>
              <c:pt idx="72">
                <c:v>Joensuu</c:v>
              </c:pt>
              <c:pt idx="73">
                <c:v>Mikkeli</c:v>
              </c:pt>
              <c:pt idx="74">
                <c:v>Lappeenranta</c:v>
              </c:pt>
              <c:pt idx="75">
                <c:v>Hämeenlinna</c:v>
              </c:pt>
              <c:pt idx="76">
                <c:v>Seinäjoki</c:v>
              </c:pt>
              <c:pt idx="77">
                <c:v>Lahti</c:v>
              </c:pt>
              <c:pt idx="78">
                <c:v>Salo</c:v>
              </c:pt>
              <c:pt idx="79">
                <c:v>Kouvola</c:v>
              </c:pt>
              <c:pt idx="80">
                <c:v>Turku</c:v>
              </c:pt>
              <c:pt idx="81">
                <c:v>Jyväskylä</c:v>
              </c:pt>
              <c:pt idx="82">
                <c:v>Kuopio</c:v>
              </c:pt>
              <c:pt idx="83">
                <c:v>Oulu</c:v>
              </c:pt>
              <c:pt idx="84">
                <c:v>Tampere</c:v>
              </c:pt>
              <c:pt idx="85">
                <c:v>Espoo</c:v>
              </c:pt>
              <c:pt idx="86">
                <c:v>Vantaa</c:v>
              </c:pt>
              <c:pt idx="87">
                <c:v>Helsinki</c:v>
              </c:pt>
            </c:strLit>
          </c:cat>
          <c:val>
            <c:numLit>
              <c:formatCode>General</c:formatCode>
              <c:ptCount val="88"/>
              <c:pt idx="0">
                <c:v>7.5533263385295868E-2</c:v>
              </c:pt>
              <c:pt idx="1">
                <c:v>1.6744310036301613E-2</c:v>
              </c:pt>
              <c:pt idx="2">
                <c:v>0.14444190263748169</c:v>
              </c:pt>
              <c:pt idx="3">
                <c:v>1.1886152438819408E-2</c:v>
              </c:pt>
              <c:pt idx="4">
                <c:v>2.6499522849917412E-2</c:v>
              </c:pt>
              <c:pt idx="5">
                <c:v>3.3817220479249954E-2</c:v>
              </c:pt>
              <c:pt idx="6">
                <c:v>6.1839498579502106E-2</c:v>
              </c:pt>
              <c:pt idx="7">
                <c:v>0.12697504460811615</c:v>
              </c:pt>
              <c:pt idx="8">
                <c:v>4.3912157416343689E-2</c:v>
              </c:pt>
              <c:pt idx="9">
                <c:v>0.16031129658222198</c:v>
              </c:pt>
              <c:pt idx="10">
                <c:v>9.270758368074894E-3</c:v>
              </c:pt>
              <c:pt idx="11">
                <c:v>8.3173051476478577E-2</c:v>
              </c:pt>
              <c:pt idx="12">
                <c:v>0.2762109637260437</c:v>
              </c:pt>
              <c:pt idx="13">
                <c:v>4.2090032249689102E-2</c:v>
              </c:pt>
              <c:pt idx="14">
                <c:v>5.0302534364163876E-3</c:v>
              </c:pt>
              <c:pt idx="15">
                <c:v>3.5613436251878738E-2</c:v>
              </c:pt>
              <c:pt idx="16">
                <c:v>8.208349347114563E-2</c:v>
              </c:pt>
              <c:pt idx="17">
                <c:v>0.10773152112960815</c:v>
              </c:pt>
              <c:pt idx="18">
                <c:v>2.9363183304667473E-2</c:v>
              </c:pt>
              <c:pt idx="19">
                <c:v>2.367793396115303E-2</c:v>
              </c:pt>
              <c:pt idx="20">
                <c:v>0.33451727032661438</c:v>
              </c:pt>
              <c:pt idx="21">
                <c:v>8.2374051213264465E-2</c:v>
              </c:pt>
              <c:pt idx="22">
                <c:v>0.23910948634147644</c:v>
              </c:pt>
              <c:pt idx="23">
                <c:v>0.11409842222929001</c:v>
              </c:pt>
              <c:pt idx="24">
                <c:v>7.7892355620861053E-2</c:v>
              </c:pt>
              <c:pt idx="25">
                <c:v>5.112907662987709E-2</c:v>
              </c:pt>
              <c:pt idx="26">
                <c:v>0.1324470192193985</c:v>
              </c:pt>
              <c:pt idx="27">
                <c:v>8.6079500615596771E-2</c:v>
              </c:pt>
              <c:pt idx="28">
                <c:v>0.12295643240213394</c:v>
              </c:pt>
              <c:pt idx="29">
                <c:v>7.3531977832317352E-2</c:v>
              </c:pt>
              <c:pt idx="30">
                <c:v>5.0320111215114594E-2</c:v>
              </c:pt>
              <c:pt idx="31">
                <c:v>9.8553664982318878E-2</c:v>
              </c:pt>
              <c:pt idx="32">
                <c:v>1.043534517288208</c:v>
              </c:pt>
              <c:pt idx="33">
                <c:v>0.22364027798175812</c:v>
              </c:pt>
              <c:pt idx="34">
                <c:v>4.5162267982959747E-2</c:v>
              </c:pt>
              <c:pt idx="35">
                <c:v>0.29788884520530701</c:v>
              </c:pt>
              <c:pt idx="36">
                <c:v>3.3033892512321472E-2</c:v>
              </c:pt>
              <c:pt idx="37">
                <c:v>0.54743564128875732</c:v>
              </c:pt>
              <c:pt idx="38">
                <c:v>0.10027060657739639</c:v>
              </c:pt>
              <c:pt idx="39">
                <c:v>0.25812432169914246</c:v>
              </c:pt>
              <c:pt idx="40">
                <c:v>0.13147635757923126</c:v>
              </c:pt>
              <c:pt idx="41">
                <c:v>0.21453116834163666</c:v>
              </c:pt>
              <c:pt idx="42">
                <c:v>0.51932096481323242</c:v>
              </c:pt>
              <c:pt idx="43">
                <c:v>0.53451997041702271</c:v>
              </c:pt>
              <c:pt idx="44">
                <c:v>0.86418771743774414</c:v>
              </c:pt>
              <c:pt idx="45">
                <c:v>0.57245939970016479</c:v>
              </c:pt>
              <c:pt idx="46">
                <c:v>1.1535168886184692</c:v>
              </c:pt>
              <c:pt idx="47">
                <c:v>0.17363770306110382</c:v>
              </c:pt>
              <c:pt idx="48">
                <c:v>0.69626808166503906</c:v>
              </c:pt>
              <c:pt idx="49">
                <c:v>0.22440774738788605</c:v>
              </c:pt>
              <c:pt idx="50">
                <c:v>0.23357057571411133</c:v>
              </c:pt>
              <c:pt idx="51">
                <c:v>0.21560119092464447</c:v>
              </c:pt>
              <c:pt idx="52">
                <c:v>0.29121416807174683</c:v>
              </c:pt>
              <c:pt idx="53">
                <c:v>0.13508701324462891</c:v>
              </c:pt>
              <c:pt idx="54">
                <c:v>0.74683219194412231</c:v>
              </c:pt>
              <c:pt idx="55">
                <c:v>0.38074964284896851</c:v>
              </c:pt>
              <c:pt idx="56">
                <c:v>0.74370342493057251</c:v>
              </c:pt>
              <c:pt idx="57">
                <c:v>0.25036472082138062</c:v>
              </c:pt>
              <c:pt idx="58">
                <c:v>0.65472358465194702</c:v>
              </c:pt>
              <c:pt idx="59">
                <c:v>0.36086311936378479</c:v>
              </c:pt>
              <c:pt idx="60">
                <c:v>0.56225001811981201</c:v>
              </c:pt>
              <c:pt idx="61">
                <c:v>0.97367066144943237</c:v>
              </c:pt>
              <c:pt idx="62">
                <c:v>0.39361244440078735</c:v>
              </c:pt>
              <c:pt idx="63">
                <c:v>0.62723177671432495</c:v>
              </c:pt>
              <c:pt idx="64">
                <c:v>0.27242904901504517</c:v>
              </c:pt>
              <c:pt idx="65">
                <c:v>0.12298008054494858</c:v>
              </c:pt>
              <c:pt idx="66">
                <c:v>0.32895272970199585</c:v>
              </c:pt>
              <c:pt idx="67">
                <c:v>0.32083034515380859</c:v>
              </c:pt>
              <c:pt idx="68">
                <c:v>0.77370798587799072</c:v>
              </c:pt>
              <c:pt idx="69">
                <c:v>0.50652313232421875</c:v>
              </c:pt>
              <c:pt idx="70">
                <c:v>0.77918297052383423</c:v>
              </c:pt>
              <c:pt idx="71">
                <c:v>0.48339885473251343</c:v>
              </c:pt>
              <c:pt idx="72">
                <c:v>0.51570421457290649</c:v>
              </c:pt>
              <c:pt idx="73">
                <c:v>0.62824529409408569</c:v>
              </c:pt>
              <c:pt idx="74">
                <c:v>0.38133609294891357</c:v>
              </c:pt>
              <c:pt idx="75">
                <c:v>0.64060676097869873</c:v>
              </c:pt>
              <c:pt idx="76">
                <c:v>0.51816737651824951</c:v>
              </c:pt>
              <c:pt idx="77">
                <c:v>0.72901260852813721</c:v>
              </c:pt>
              <c:pt idx="78">
                <c:v>0.72004932165145874</c:v>
              </c:pt>
              <c:pt idx="79">
                <c:v>0.6890447735786438</c:v>
              </c:pt>
              <c:pt idx="80">
                <c:v>1.9501878023147583</c:v>
              </c:pt>
              <c:pt idx="81">
                <c:v>1.3706505298614502</c:v>
              </c:pt>
              <c:pt idx="82">
                <c:v>1.1297788619995117</c:v>
              </c:pt>
              <c:pt idx="83">
                <c:v>1.5683081150054932</c:v>
              </c:pt>
              <c:pt idx="84">
                <c:v>2.4539713859558105</c:v>
              </c:pt>
              <c:pt idx="85">
                <c:v>3.1187312602996826</c:v>
              </c:pt>
              <c:pt idx="86">
                <c:v>1.9072829484939575</c:v>
              </c:pt>
              <c:pt idx="87">
                <c:v>2.7914433479309082</c:v>
              </c:pt>
            </c:numLit>
          </c:val>
          <c:extLst>
            <c:ext xmlns:c16="http://schemas.microsoft.com/office/drawing/2014/chart" uri="{C3380CC4-5D6E-409C-BE32-E72D297353CC}">
              <c16:uniqueId val="{00000212-B617-4EA9-9A0B-AAE7EB3D8CBA}"/>
            </c:ext>
          </c:extLst>
        </c:ser>
        <c:ser>
          <c:idx val="3"/>
          <c:order val="3"/>
          <c:tx>
            <c:v>Kaukolämpö</c:v>
          </c:tx>
          <c:spPr>
            <a:solidFill>
              <a:srgbClr val="99FFFF"/>
            </a:solidFill>
          </c:spPr>
          <c:invertIfNegative val="0"/>
          <c:dPt>
            <c:idx val="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4-B617-4EA9-9A0B-AAE7EB3D8CBA}"/>
              </c:ext>
            </c:extLst>
          </c:dPt>
          <c:dPt>
            <c:idx val="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6-B617-4EA9-9A0B-AAE7EB3D8CBA}"/>
              </c:ext>
            </c:extLst>
          </c:dPt>
          <c:dPt>
            <c:idx val="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8-B617-4EA9-9A0B-AAE7EB3D8CBA}"/>
              </c:ext>
            </c:extLst>
          </c:dPt>
          <c:dPt>
            <c:idx val="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A-B617-4EA9-9A0B-AAE7EB3D8CBA}"/>
              </c:ext>
            </c:extLst>
          </c:dPt>
          <c:dPt>
            <c:idx val="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C-B617-4EA9-9A0B-AAE7EB3D8CBA}"/>
              </c:ext>
            </c:extLst>
          </c:dPt>
          <c:dPt>
            <c:idx val="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1E-B617-4EA9-9A0B-AAE7EB3D8CBA}"/>
              </c:ext>
            </c:extLst>
          </c:dPt>
          <c:dPt>
            <c:idx val="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0-B617-4EA9-9A0B-AAE7EB3D8CBA}"/>
              </c:ext>
            </c:extLst>
          </c:dPt>
          <c:dPt>
            <c:idx val="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2-B617-4EA9-9A0B-AAE7EB3D8CBA}"/>
              </c:ext>
            </c:extLst>
          </c:dPt>
          <c:dPt>
            <c:idx val="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4-B617-4EA9-9A0B-AAE7EB3D8CBA}"/>
              </c:ext>
            </c:extLst>
          </c:dPt>
          <c:dPt>
            <c:idx val="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6-B617-4EA9-9A0B-AAE7EB3D8CBA}"/>
              </c:ext>
            </c:extLst>
          </c:dPt>
          <c:dPt>
            <c:idx val="1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8-B617-4EA9-9A0B-AAE7EB3D8CBA}"/>
              </c:ext>
            </c:extLst>
          </c:dPt>
          <c:dPt>
            <c:idx val="1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A-B617-4EA9-9A0B-AAE7EB3D8CBA}"/>
              </c:ext>
            </c:extLst>
          </c:dPt>
          <c:dPt>
            <c:idx val="1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C-B617-4EA9-9A0B-AAE7EB3D8CBA}"/>
              </c:ext>
            </c:extLst>
          </c:dPt>
          <c:dPt>
            <c:idx val="1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2E-B617-4EA9-9A0B-AAE7EB3D8CBA}"/>
              </c:ext>
            </c:extLst>
          </c:dPt>
          <c:dPt>
            <c:idx val="1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0-B617-4EA9-9A0B-AAE7EB3D8CBA}"/>
              </c:ext>
            </c:extLst>
          </c:dPt>
          <c:dPt>
            <c:idx val="1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2-B617-4EA9-9A0B-AAE7EB3D8CBA}"/>
              </c:ext>
            </c:extLst>
          </c:dPt>
          <c:dPt>
            <c:idx val="1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4-B617-4EA9-9A0B-AAE7EB3D8CBA}"/>
              </c:ext>
            </c:extLst>
          </c:dPt>
          <c:dPt>
            <c:idx val="1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6-B617-4EA9-9A0B-AAE7EB3D8CBA}"/>
              </c:ext>
            </c:extLst>
          </c:dPt>
          <c:dPt>
            <c:idx val="1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8-B617-4EA9-9A0B-AAE7EB3D8CBA}"/>
              </c:ext>
            </c:extLst>
          </c:dPt>
          <c:dPt>
            <c:idx val="1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A-B617-4EA9-9A0B-AAE7EB3D8CBA}"/>
              </c:ext>
            </c:extLst>
          </c:dPt>
          <c:dPt>
            <c:idx val="2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C-B617-4EA9-9A0B-AAE7EB3D8CBA}"/>
              </c:ext>
            </c:extLst>
          </c:dPt>
          <c:dPt>
            <c:idx val="2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3E-B617-4EA9-9A0B-AAE7EB3D8CBA}"/>
              </c:ext>
            </c:extLst>
          </c:dPt>
          <c:dPt>
            <c:idx val="2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0-B617-4EA9-9A0B-AAE7EB3D8CBA}"/>
              </c:ext>
            </c:extLst>
          </c:dPt>
          <c:dPt>
            <c:idx val="2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2-B617-4EA9-9A0B-AAE7EB3D8CBA}"/>
              </c:ext>
            </c:extLst>
          </c:dPt>
          <c:dPt>
            <c:idx val="2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4-B617-4EA9-9A0B-AAE7EB3D8CBA}"/>
              </c:ext>
            </c:extLst>
          </c:dPt>
          <c:dPt>
            <c:idx val="2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6-B617-4EA9-9A0B-AAE7EB3D8CBA}"/>
              </c:ext>
            </c:extLst>
          </c:dPt>
          <c:dPt>
            <c:idx val="2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8-B617-4EA9-9A0B-AAE7EB3D8CBA}"/>
              </c:ext>
            </c:extLst>
          </c:dPt>
          <c:dPt>
            <c:idx val="2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A-B617-4EA9-9A0B-AAE7EB3D8CBA}"/>
              </c:ext>
            </c:extLst>
          </c:dPt>
          <c:dPt>
            <c:idx val="2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C-B617-4EA9-9A0B-AAE7EB3D8CBA}"/>
              </c:ext>
            </c:extLst>
          </c:dPt>
          <c:dPt>
            <c:idx val="2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4E-B617-4EA9-9A0B-AAE7EB3D8CBA}"/>
              </c:ext>
            </c:extLst>
          </c:dPt>
          <c:dPt>
            <c:idx val="3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0-B617-4EA9-9A0B-AAE7EB3D8CBA}"/>
              </c:ext>
            </c:extLst>
          </c:dPt>
          <c:dPt>
            <c:idx val="3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2-B617-4EA9-9A0B-AAE7EB3D8CBA}"/>
              </c:ext>
            </c:extLst>
          </c:dPt>
          <c:dPt>
            <c:idx val="3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4-B617-4EA9-9A0B-AAE7EB3D8CBA}"/>
              </c:ext>
            </c:extLst>
          </c:dPt>
          <c:dPt>
            <c:idx val="3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6-B617-4EA9-9A0B-AAE7EB3D8CBA}"/>
              </c:ext>
            </c:extLst>
          </c:dPt>
          <c:dPt>
            <c:idx val="3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8-B617-4EA9-9A0B-AAE7EB3D8CBA}"/>
              </c:ext>
            </c:extLst>
          </c:dPt>
          <c:dPt>
            <c:idx val="3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A-B617-4EA9-9A0B-AAE7EB3D8CBA}"/>
              </c:ext>
            </c:extLst>
          </c:dPt>
          <c:dPt>
            <c:idx val="3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C-B617-4EA9-9A0B-AAE7EB3D8CBA}"/>
              </c:ext>
            </c:extLst>
          </c:dPt>
          <c:dPt>
            <c:idx val="3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5E-B617-4EA9-9A0B-AAE7EB3D8CBA}"/>
              </c:ext>
            </c:extLst>
          </c:dPt>
          <c:dPt>
            <c:idx val="3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0-B617-4EA9-9A0B-AAE7EB3D8CBA}"/>
              </c:ext>
            </c:extLst>
          </c:dPt>
          <c:dPt>
            <c:idx val="3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2-B617-4EA9-9A0B-AAE7EB3D8CBA}"/>
              </c:ext>
            </c:extLst>
          </c:dPt>
          <c:dPt>
            <c:idx val="4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4-B617-4EA9-9A0B-AAE7EB3D8CBA}"/>
              </c:ext>
            </c:extLst>
          </c:dPt>
          <c:dPt>
            <c:idx val="4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6-B617-4EA9-9A0B-AAE7EB3D8CBA}"/>
              </c:ext>
            </c:extLst>
          </c:dPt>
          <c:dPt>
            <c:idx val="4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8-B617-4EA9-9A0B-AAE7EB3D8CBA}"/>
              </c:ext>
            </c:extLst>
          </c:dPt>
          <c:dPt>
            <c:idx val="4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A-B617-4EA9-9A0B-AAE7EB3D8CBA}"/>
              </c:ext>
            </c:extLst>
          </c:dPt>
          <c:dPt>
            <c:idx val="4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C-B617-4EA9-9A0B-AAE7EB3D8CBA}"/>
              </c:ext>
            </c:extLst>
          </c:dPt>
          <c:dPt>
            <c:idx val="4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6E-B617-4EA9-9A0B-AAE7EB3D8CBA}"/>
              </c:ext>
            </c:extLst>
          </c:dPt>
          <c:dPt>
            <c:idx val="4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0-B617-4EA9-9A0B-AAE7EB3D8CBA}"/>
              </c:ext>
            </c:extLst>
          </c:dPt>
          <c:dPt>
            <c:idx val="4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2-B617-4EA9-9A0B-AAE7EB3D8CBA}"/>
              </c:ext>
            </c:extLst>
          </c:dPt>
          <c:dPt>
            <c:idx val="4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4-B617-4EA9-9A0B-AAE7EB3D8CBA}"/>
              </c:ext>
            </c:extLst>
          </c:dPt>
          <c:dPt>
            <c:idx val="4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6-B617-4EA9-9A0B-AAE7EB3D8CBA}"/>
              </c:ext>
            </c:extLst>
          </c:dPt>
          <c:dPt>
            <c:idx val="5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8-B617-4EA9-9A0B-AAE7EB3D8CBA}"/>
              </c:ext>
            </c:extLst>
          </c:dPt>
          <c:dPt>
            <c:idx val="5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A-B617-4EA9-9A0B-AAE7EB3D8CBA}"/>
              </c:ext>
            </c:extLst>
          </c:dPt>
          <c:dPt>
            <c:idx val="5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C-B617-4EA9-9A0B-AAE7EB3D8CBA}"/>
              </c:ext>
            </c:extLst>
          </c:dPt>
          <c:dPt>
            <c:idx val="5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7E-B617-4EA9-9A0B-AAE7EB3D8CBA}"/>
              </c:ext>
            </c:extLst>
          </c:dPt>
          <c:dPt>
            <c:idx val="5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0-B617-4EA9-9A0B-AAE7EB3D8CBA}"/>
              </c:ext>
            </c:extLst>
          </c:dPt>
          <c:dPt>
            <c:idx val="5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2-B617-4EA9-9A0B-AAE7EB3D8CBA}"/>
              </c:ext>
            </c:extLst>
          </c:dPt>
          <c:dPt>
            <c:idx val="5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4-B617-4EA9-9A0B-AAE7EB3D8CBA}"/>
              </c:ext>
            </c:extLst>
          </c:dPt>
          <c:dPt>
            <c:idx val="57"/>
            <c:invertIfNegative val="0"/>
            <c:bubble3D val="0"/>
            <c:spPr>
              <a:solidFill>
                <a:srgbClr val="99FFFF"/>
              </a:solidFill>
              <a:ln w="25400">
                <a:solidFill>
                  <a:srgbClr val="000000"/>
                </a:solidFill>
                <a:prstDash val="solid"/>
              </a:ln>
              <a:effectLst/>
            </c:spPr>
            <c:extLst>
              <c:ext xmlns:c16="http://schemas.microsoft.com/office/drawing/2014/chart" uri="{C3380CC4-5D6E-409C-BE32-E72D297353CC}">
                <c16:uniqueId val="{00000286-B617-4EA9-9A0B-AAE7EB3D8CBA}"/>
              </c:ext>
            </c:extLst>
          </c:dPt>
          <c:dPt>
            <c:idx val="5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8-B617-4EA9-9A0B-AAE7EB3D8CBA}"/>
              </c:ext>
            </c:extLst>
          </c:dPt>
          <c:dPt>
            <c:idx val="5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A-B617-4EA9-9A0B-AAE7EB3D8CBA}"/>
              </c:ext>
            </c:extLst>
          </c:dPt>
          <c:dPt>
            <c:idx val="6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C-B617-4EA9-9A0B-AAE7EB3D8CBA}"/>
              </c:ext>
            </c:extLst>
          </c:dPt>
          <c:dPt>
            <c:idx val="6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8E-B617-4EA9-9A0B-AAE7EB3D8CBA}"/>
              </c:ext>
            </c:extLst>
          </c:dPt>
          <c:dPt>
            <c:idx val="6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0-B617-4EA9-9A0B-AAE7EB3D8CBA}"/>
              </c:ext>
            </c:extLst>
          </c:dPt>
          <c:dPt>
            <c:idx val="6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2-B617-4EA9-9A0B-AAE7EB3D8CBA}"/>
              </c:ext>
            </c:extLst>
          </c:dPt>
          <c:dPt>
            <c:idx val="6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4-B617-4EA9-9A0B-AAE7EB3D8CBA}"/>
              </c:ext>
            </c:extLst>
          </c:dPt>
          <c:dPt>
            <c:idx val="6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6-B617-4EA9-9A0B-AAE7EB3D8CBA}"/>
              </c:ext>
            </c:extLst>
          </c:dPt>
          <c:dPt>
            <c:idx val="6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8-B617-4EA9-9A0B-AAE7EB3D8CBA}"/>
              </c:ext>
            </c:extLst>
          </c:dPt>
          <c:dPt>
            <c:idx val="6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A-B617-4EA9-9A0B-AAE7EB3D8CBA}"/>
              </c:ext>
            </c:extLst>
          </c:dPt>
          <c:dPt>
            <c:idx val="6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C-B617-4EA9-9A0B-AAE7EB3D8CBA}"/>
              </c:ext>
            </c:extLst>
          </c:dPt>
          <c:dPt>
            <c:idx val="6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9E-B617-4EA9-9A0B-AAE7EB3D8CBA}"/>
              </c:ext>
            </c:extLst>
          </c:dPt>
          <c:dPt>
            <c:idx val="7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0-B617-4EA9-9A0B-AAE7EB3D8CBA}"/>
              </c:ext>
            </c:extLst>
          </c:dPt>
          <c:dPt>
            <c:idx val="7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2-B617-4EA9-9A0B-AAE7EB3D8CBA}"/>
              </c:ext>
            </c:extLst>
          </c:dPt>
          <c:dPt>
            <c:idx val="7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4-B617-4EA9-9A0B-AAE7EB3D8CBA}"/>
              </c:ext>
            </c:extLst>
          </c:dPt>
          <c:dPt>
            <c:idx val="7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6-B617-4EA9-9A0B-AAE7EB3D8CBA}"/>
              </c:ext>
            </c:extLst>
          </c:dPt>
          <c:dPt>
            <c:idx val="7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8-B617-4EA9-9A0B-AAE7EB3D8CBA}"/>
              </c:ext>
            </c:extLst>
          </c:dPt>
          <c:dPt>
            <c:idx val="7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A-B617-4EA9-9A0B-AAE7EB3D8CBA}"/>
              </c:ext>
            </c:extLst>
          </c:dPt>
          <c:dPt>
            <c:idx val="7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C-B617-4EA9-9A0B-AAE7EB3D8CBA}"/>
              </c:ext>
            </c:extLst>
          </c:dPt>
          <c:dPt>
            <c:idx val="7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AE-B617-4EA9-9A0B-AAE7EB3D8CBA}"/>
              </c:ext>
            </c:extLst>
          </c:dPt>
          <c:dPt>
            <c:idx val="78"/>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0-B617-4EA9-9A0B-AAE7EB3D8CBA}"/>
              </c:ext>
            </c:extLst>
          </c:dPt>
          <c:dPt>
            <c:idx val="79"/>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2-B617-4EA9-9A0B-AAE7EB3D8CBA}"/>
              </c:ext>
            </c:extLst>
          </c:dPt>
          <c:dPt>
            <c:idx val="80"/>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4-B617-4EA9-9A0B-AAE7EB3D8CBA}"/>
              </c:ext>
            </c:extLst>
          </c:dPt>
          <c:dPt>
            <c:idx val="81"/>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6-B617-4EA9-9A0B-AAE7EB3D8CBA}"/>
              </c:ext>
            </c:extLst>
          </c:dPt>
          <c:dPt>
            <c:idx val="82"/>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8-B617-4EA9-9A0B-AAE7EB3D8CBA}"/>
              </c:ext>
            </c:extLst>
          </c:dPt>
          <c:dPt>
            <c:idx val="83"/>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A-B617-4EA9-9A0B-AAE7EB3D8CBA}"/>
              </c:ext>
            </c:extLst>
          </c:dPt>
          <c:dPt>
            <c:idx val="84"/>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C-B617-4EA9-9A0B-AAE7EB3D8CBA}"/>
              </c:ext>
            </c:extLst>
          </c:dPt>
          <c:dPt>
            <c:idx val="85"/>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BE-B617-4EA9-9A0B-AAE7EB3D8CBA}"/>
              </c:ext>
            </c:extLst>
          </c:dPt>
          <c:dPt>
            <c:idx val="86"/>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0-B617-4EA9-9A0B-AAE7EB3D8CBA}"/>
              </c:ext>
            </c:extLst>
          </c:dPt>
          <c:dPt>
            <c:idx val="87"/>
            <c:invertIfNegative val="0"/>
            <c:bubble3D val="0"/>
            <c:spPr>
              <a:solidFill>
                <a:srgbClr val="99FFFF"/>
              </a:solidFill>
              <a:ln w="12700">
                <a:solidFill>
                  <a:srgbClr val="FFFFFF"/>
                </a:solidFill>
                <a:prstDash val="solid"/>
              </a:ln>
              <a:effectLst/>
            </c:spPr>
            <c:extLst>
              <c:ext xmlns:c16="http://schemas.microsoft.com/office/drawing/2014/chart" uri="{C3380CC4-5D6E-409C-BE32-E72D297353CC}">
                <c16:uniqueId val="{000002C2-B617-4EA9-9A0B-AAE7EB3D8CBA}"/>
              </c:ext>
            </c:extLst>
          </c:dPt>
          <c:cat>
            <c:strLit>
              <c:ptCount val="88"/>
              <c:pt idx="0">
                <c:v>Pornainen</c:v>
              </c:pt>
              <c:pt idx="1">
                <c:v>Kuhmoinen</c:v>
              </c:pt>
              <c:pt idx="2">
                <c:v>Kauniainen</c:v>
              </c:pt>
              <c:pt idx="3">
                <c:v>Padasjoki</c:v>
              </c:pt>
              <c:pt idx="4">
                <c:v>Sauvo</c:v>
              </c:pt>
              <c:pt idx="5">
                <c:v>Ilomantsi</c:v>
              </c:pt>
              <c:pt idx="6">
                <c:v>Nousiainen</c:v>
              </c:pt>
              <c:pt idx="7">
                <c:v>Hanko</c:v>
              </c:pt>
              <c:pt idx="8">
                <c:v>Aura</c:v>
              </c:pt>
              <c:pt idx="9">
                <c:v>Rusko</c:v>
              </c:pt>
              <c:pt idx="10">
                <c:v>Oripää</c:v>
              </c:pt>
              <c:pt idx="11">
                <c:v>Kemiönsaari</c:v>
              </c:pt>
              <c:pt idx="12">
                <c:v>Masku</c:v>
              </c:pt>
              <c:pt idx="13">
                <c:v>Suomussalmi</c:v>
              </c:pt>
              <c:pt idx="14">
                <c:v>Punkalaidun</c:v>
              </c:pt>
              <c:pt idx="15">
                <c:v>Jokioinen</c:v>
              </c:pt>
              <c:pt idx="16">
                <c:v>Karkkila</c:v>
              </c:pt>
              <c:pt idx="17">
                <c:v>Hausjärvi</c:v>
              </c:pt>
              <c:pt idx="18">
                <c:v>Luumäki</c:v>
              </c:pt>
              <c:pt idx="19">
                <c:v>Suonenjoki</c:v>
              </c:pt>
              <c:pt idx="20">
                <c:v>Naantali</c:v>
              </c:pt>
              <c:pt idx="21">
                <c:v>Iitti</c:v>
              </c:pt>
              <c:pt idx="22">
                <c:v>Parainen</c:v>
              </c:pt>
              <c:pt idx="23">
                <c:v>Uusikaupunki</c:v>
              </c:pt>
              <c:pt idx="24">
                <c:v>Imatra</c:v>
              </c:pt>
              <c:pt idx="25">
                <c:v>Ikaalinen</c:v>
              </c:pt>
              <c:pt idx="26">
                <c:v>Forssa</c:v>
              </c:pt>
              <c:pt idx="27">
                <c:v>Orivesi</c:v>
              </c:pt>
              <c:pt idx="28">
                <c:v>Kemi</c:v>
              </c:pt>
              <c:pt idx="29">
                <c:v>Paimio</c:v>
              </c:pt>
              <c:pt idx="30">
                <c:v>Mynämäki</c:v>
              </c:pt>
              <c:pt idx="31">
                <c:v>Hämeenkyrö</c:v>
              </c:pt>
              <c:pt idx="32">
                <c:v>Pirkkala</c:v>
              </c:pt>
              <c:pt idx="33">
                <c:v>Ylivieska</c:v>
              </c:pt>
              <c:pt idx="34">
                <c:v>Laitila</c:v>
              </c:pt>
              <c:pt idx="35">
                <c:v>Raisio</c:v>
              </c:pt>
              <c:pt idx="36">
                <c:v>Somero</c:v>
              </c:pt>
              <c:pt idx="37">
                <c:v>Lieto</c:v>
              </c:pt>
              <c:pt idx="38">
                <c:v>Varkaus</c:v>
              </c:pt>
              <c:pt idx="39">
                <c:v>Loviisa</c:v>
              </c:pt>
              <c:pt idx="40">
                <c:v>Äänekoski</c:v>
              </c:pt>
              <c:pt idx="41">
                <c:v>Iisalmi</c:v>
              </c:pt>
              <c:pt idx="42">
                <c:v>Kerava</c:v>
              </c:pt>
              <c:pt idx="43">
                <c:v>Hamina</c:v>
              </c:pt>
              <c:pt idx="44">
                <c:v>Nokia</c:v>
              </c:pt>
              <c:pt idx="45">
                <c:v>Järvenpää</c:v>
              </c:pt>
              <c:pt idx="46">
                <c:v>Sipoo</c:v>
              </c:pt>
              <c:pt idx="47">
                <c:v>Janakkala</c:v>
              </c:pt>
              <c:pt idx="48">
                <c:v>Kaarina</c:v>
              </c:pt>
              <c:pt idx="49">
                <c:v>Hollola</c:v>
              </c:pt>
              <c:pt idx="50">
                <c:v>Lapua</c:v>
              </c:pt>
              <c:pt idx="51">
                <c:v>Ilmajoki</c:v>
              </c:pt>
              <c:pt idx="52">
                <c:v>Savonlinna</c:v>
              </c:pt>
              <c:pt idx="53">
                <c:v>Riihimäki</c:v>
              </c:pt>
              <c:pt idx="54">
                <c:v>Ylöjärvi</c:v>
              </c:pt>
              <c:pt idx="55">
                <c:v>Orimattila</c:v>
              </c:pt>
              <c:pt idx="56">
                <c:v>Kirkkonummi</c:v>
              </c:pt>
              <c:pt idx="57">
                <c:v>--&gt;  Rauma</c:v>
              </c:pt>
              <c:pt idx="58">
                <c:v>Lempäälä</c:v>
              </c:pt>
              <c:pt idx="59">
                <c:v>Vihti</c:v>
              </c:pt>
              <c:pt idx="60">
                <c:v>Kangasala</c:v>
              </c:pt>
              <c:pt idx="61">
                <c:v>Tuusula</c:v>
              </c:pt>
              <c:pt idx="62">
                <c:v>Kajaani</c:v>
              </c:pt>
              <c:pt idx="63">
                <c:v>Nurmijärvi</c:v>
              </c:pt>
              <c:pt idx="64">
                <c:v>Mäntsälä</c:v>
              </c:pt>
              <c:pt idx="65">
                <c:v>Loimaa</c:v>
              </c:pt>
              <c:pt idx="66">
                <c:v>Sastamala</c:v>
              </c:pt>
              <c:pt idx="67">
                <c:v>Hyvinkää</c:v>
              </c:pt>
              <c:pt idx="68">
                <c:v>Vaasa</c:v>
              </c:pt>
              <c:pt idx="69">
                <c:v>Kotka</c:v>
              </c:pt>
              <c:pt idx="70">
                <c:v>Kokkola</c:v>
              </c:pt>
              <c:pt idx="71">
                <c:v>Lohja</c:v>
              </c:pt>
              <c:pt idx="72">
                <c:v>Joensuu</c:v>
              </c:pt>
              <c:pt idx="73">
                <c:v>Mikkeli</c:v>
              </c:pt>
              <c:pt idx="74">
                <c:v>Lappeenranta</c:v>
              </c:pt>
              <c:pt idx="75">
                <c:v>Hämeenlinna</c:v>
              </c:pt>
              <c:pt idx="76">
                <c:v>Seinäjoki</c:v>
              </c:pt>
              <c:pt idx="77">
                <c:v>Lahti</c:v>
              </c:pt>
              <c:pt idx="78">
                <c:v>Salo</c:v>
              </c:pt>
              <c:pt idx="79">
                <c:v>Kouvola</c:v>
              </c:pt>
              <c:pt idx="80">
                <c:v>Turku</c:v>
              </c:pt>
              <c:pt idx="81">
                <c:v>Jyväskylä</c:v>
              </c:pt>
              <c:pt idx="82">
                <c:v>Kuopio</c:v>
              </c:pt>
              <c:pt idx="83">
                <c:v>Oulu</c:v>
              </c:pt>
              <c:pt idx="84">
                <c:v>Tampere</c:v>
              </c:pt>
              <c:pt idx="85">
                <c:v>Espoo</c:v>
              </c:pt>
              <c:pt idx="86">
                <c:v>Vantaa</c:v>
              </c:pt>
              <c:pt idx="87">
                <c:v>Helsinki</c:v>
              </c:pt>
            </c:strLit>
          </c:cat>
          <c:val>
            <c:numLit>
              <c:formatCode>General</c:formatCode>
              <c:ptCount val="88"/>
              <c:pt idx="0">
                <c:v>5.6208427995443344E-2</c:v>
              </c:pt>
              <c:pt idx="1">
                <c:v>2.3706052452325821E-2</c:v>
              </c:pt>
              <c:pt idx="2">
                <c:v>6.7983722686767578</c:v>
              </c:pt>
              <c:pt idx="3">
                <c:v>1.4048891067504883</c:v>
              </c:pt>
              <c:pt idx="4">
                <c:v>0</c:v>
              </c:pt>
              <c:pt idx="5">
                <c:v>7.7249112129211426</c:v>
              </c:pt>
              <c:pt idx="6">
                <c:v>7.9448036849498749E-2</c:v>
              </c:pt>
              <c:pt idx="7">
                <c:v>0.60521489381790161</c:v>
              </c:pt>
              <c:pt idx="8">
                <c:v>3.863297775387764E-2</c:v>
              </c:pt>
              <c:pt idx="9">
                <c:v>2.4247167631983757E-2</c:v>
              </c:pt>
              <c:pt idx="10">
                <c:v>0.29048281908035278</c:v>
              </c:pt>
              <c:pt idx="11">
                <c:v>0.20351597666740417</c:v>
              </c:pt>
              <c:pt idx="12">
                <c:v>3.4356012940406799E-2</c:v>
              </c:pt>
              <c:pt idx="13">
                <c:v>0.22033172845840454</c:v>
              </c:pt>
              <c:pt idx="14">
                <c:v>5.3095621988177299E-3</c:v>
              </c:pt>
              <c:pt idx="15">
                <c:v>0.47305482625961304</c:v>
              </c:pt>
              <c:pt idx="16">
                <c:v>9.4070568084716797</c:v>
              </c:pt>
              <c:pt idx="17">
                <c:v>0.27786213159561157</c:v>
              </c:pt>
              <c:pt idx="18">
                <c:v>5.2476286888122559E-2</c:v>
              </c:pt>
              <c:pt idx="19">
                <c:v>7.7073245048522949</c:v>
              </c:pt>
              <c:pt idx="20">
                <c:v>5.5728840827941895</c:v>
              </c:pt>
              <c:pt idx="21">
                <c:v>8.5461769104003906</c:v>
              </c:pt>
              <c:pt idx="22">
                <c:v>0.30806264281272888</c:v>
              </c:pt>
              <c:pt idx="23">
                <c:v>0.19264638423919678</c:v>
              </c:pt>
              <c:pt idx="24">
                <c:v>0.63169759511947632</c:v>
              </c:pt>
              <c:pt idx="25">
                <c:v>2.2152149677276611</c:v>
              </c:pt>
              <c:pt idx="26">
                <c:v>6.7579259872436523</c:v>
              </c:pt>
              <c:pt idx="27">
                <c:v>0.41471624374389648</c:v>
              </c:pt>
              <c:pt idx="28">
                <c:v>10.166130065917969</c:v>
              </c:pt>
              <c:pt idx="29">
                <c:v>0.50806659460067749</c:v>
              </c:pt>
              <c:pt idx="30">
                <c:v>8.0597914755344391E-2</c:v>
              </c:pt>
              <c:pt idx="31">
                <c:v>1.244708776473999</c:v>
              </c:pt>
              <c:pt idx="32">
                <c:v>11.71229362487793</c:v>
              </c:pt>
              <c:pt idx="33">
                <c:v>5.2509560585021973</c:v>
              </c:pt>
              <c:pt idx="34">
                <c:v>0.21378041803836823</c:v>
              </c:pt>
              <c:pt idx="35">
                <c:v>10.885286331176758</c:v>
              </c:pt>
              <c:pt idx="36">
                <c:v>0.12160187214612961</c:v>
              </c:pt>
              <c:pt idx="37">
                <c:v>2.1705515384674072</c:v>
              </c:pt>
              <c:pt idx="38">
                <c:v>26.584377288818359</c:v>
              </c:pt>
              <c:pt idx="39">
                <c:v>0.55106300115585327</c:v>
              </c:pt>
              <c:pt idx="40">
                <c:v>2.3591055870056152</c:v>
              </c:pt>
              <c:pt idx="41">
                <c:v>12.576233863830566</c:v>
              </c:pt>
              <c:pt idx="42">
                <c:v>18.165281295776367</c:v>
              </c:pt>
              <c:pt idx="43">
                <c:v>3.5299556255340576</c:v>
              </c:pt>
              <c:pt idx="44">
                <c:v>7.6339926719665527</c:v>
              </c:pt>
              <c:pt idx="45">
                <c:v>15.243639945983887</c:v>
              </c:pt>
              <c:pt idx="46">
                <c:v>14.916838645935059</c:v>
              </c:pt>
              <c:pt idx="47">
                <c:v>1.714186429977417</c:v>
              </c:pt>
              <c:pt idx="48">
                <c:v>6.6532421112060547</c:v>
              </c:pt>
              <c:pt idx="49">
                <c:v>5.3879580497741699</c:v>
              </c:pt>
              <c:pt idx="50">
                <c:v>4.7065038681030273</c:v>
              </c:pt>
              <c:pt idx="51">
                <c:v>6.4287271499633789</c:v>
              </c:pt>
              <c:pt idx="52">
                <c:v>3.6266162395477295</c:v>
              </c:pt>
              <c:pt idx="53">
                <c:v>31.5633544921875</c:v>
              </c:pt>
              <c:pt idx="54">
                <c:v>9.9155311584472656</c:v>
              </c:pt>
              <c:pt idx="55">
                <c:v>3.2227375507354736</c:v>
              </c:pt>
              <c:pt idx="56">
                <c:v>13.797871589660645</c:v>
              </c:pt>
              <c:pt idx="57">
                <c:v>17.087736129760742</c:v>
              </c:pt>
              <c:pt idx="58">
                <c:v>6.5918316841125488</c:v>
              </c:pt>
              <c:pt idx="59">
                <c:v>2.1488771438598633</c:v>
              </c:pt>
              <c:pt idx="60">
                <c:v>7.1006484031677246</c:v>
              </c:pt>
              <c:pt idx="61">
                <c:v>13.912751197814941</c:v>
              </c:pt>
              <c:pt idx="62">
                <c:v>46.750843048095703</c:v>
              </c:pt>
              <c:pt idx="63">
                <c:v>1.4254626035690308</c:v>
              </c:pt>
              <c:pt idx="64">
                <c:v>2.4472944736480713</c:v>
              </c:pt>
              <c:pt idx="65">
                <c:v>0.36559143662452698</c:v>
              </c:pt>
              <c:pt idx="66">
                <c:v>1.4505493640899658</c:v>
              </c:pt>
              <c:pt idx="67">
                <c:v>43.167999267578125</c:v>
              </c:pt>
              <c:pt idx="68">
                <c:v>49.5108642578125</c:v>
              </c:pt>
              <c:pt idx="69">
                <c:v>39.918888092041016</c:v>
              </c:pt>
              <c:pt idx="70">
                <c:v>26.665229797363281</c:v>
              </c:pt>
              <c:pt idx="71">
                <c:v>9.267878532409668</c:v>
              </c:pt>
              <c:pt idx="72">
                <c:v>38.197792053222656</c:v>
              </c:pt>
              <c:pt idx="73">
                <c:v>27.806076049804688</c:v>
              </c:pt>
              <c:pt idx="74">
                <c:v>26.33668327331543</c:v>
              </c:pt>
              <c:pt idx="75">
                <c:v>25.459142684936523</c:v>
              </c:pt>
              <c:pt idx="76">
                <c:v>45.053703308105469</c:v>
              </c:pt>
              <c:pt idx="77">
                <c:v>65.77227783203125</c:v>
              </c:pt>
              <c:pt idx="78">
                <c:v>33.724220275878906</c:v>
              </c:pt>
              <c:pt idx="79">
                <c:v>24.678367614746094</c:v>
              </c:pt>
              <c:pt idx="80">
                <c:v>70.633316040039063</c:v>
              </c:pt>
              <c:pt idx="81">
                <c:v>114.97515869140625</c:v>
              </c:pt>
              <c:pt idx="82">
                <c:v>84.990898132324219</c:v>
              </c:pt>
              <c:pt idx="83">
                <c:v>132.49545288085938</c:v>
              </c:pt>
              <c:pt idx="84">
                <c:v>186.33432006835938</c:v>
              </c:pt>
              <c:pt idx="85">
                <c:v>194.4964599609375</c:v>
              </c:pt>
              <c:pt idx="86">
                <c:v>289.36056518554688</c:v>
              </c:pt>
              <c:pt idx="87">
                <c:v>1009.5865478515625</c:v>
              </c:pt>
            </c:numLit>
          </c:val>
          <c:extLst>
            <c:ext xmlns:c16="http://schemas.microsoft.com/office/drawing/2014/chart" uri="{C3380CC4-5D6E-409C-BE32-E72D297353CC}">
              <c16:uniqueId val="{000002C3-B617-4EA9-9A0B-AAE7EB3D8CBA}"/>
            </c:ext>
          </c:extLst>
        </c:ser>
        <c:ser>
          <c:idx val="4"/>
          <c:order val="4"/>
          <c:tx>
            <c:v>Erillislämmitys</c:v>
          </c:tx>
          <c:spPr>
            <a:solidFill>
              <a:srgbClr val="00CCCC"/>
            </a:solidFill>
          </c:spPr>
          <c:invertIfNegative val="0"/>
          <c:dPt>
            <c:idx val="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5-B617-4EA9-9A0B-AAE7EB3D8CBA}"/>
              </c:ext>
            </c:extLst>
          </c:dPt>
          <c:dPt>
            <c:idx val="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7-B617-4EA9-9A0B-AAE7EB3D8CBA}"/>
              </c:ext>
            </c:extLst>
          </c:dPt>
          <c:dPt>
            <c:idx val="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9-B617-4EA9-9A0B-AAE7EB3D8CBA}"/>
              </c:ext>
            </c:extLst>
          </c:dPt>
          <c:dPt>
            <c:idx val="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B-B617-4EA9-9A0B-AAE7EB3D8CBA}"/>
              </c:ext>
            </c:extLst>
          </c:dPt>
          <c:dPt>
            <c:idx val="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D-B617-4EA9-9A0B-AAE7EB3D8CBA}"/>
              </c:ext>
            </c:extLst>
          </c:dPt>
          <c:dPt>
            <c:idx val="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CF-B617-4EA9-9A0B-AAE7EB3D8CBA}"/>
              </c:ext>
            </c:extLst>
          </c:dPt>
          <c:dPt>
            <c:idx val="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1-B617-4EA9-9A0B-AAE7EB3D8CBA}"/>
              </c:ext>
            </c:extLst>
          </c:dPt>
          <c:dPt>
            <c:idx val="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3-B617-4EA9-9A0B-AAE7EB3D8CBA}"/>
              </c:ext>
            </c:extLst>
          </c:dPt>
          <c:dPt>
            <c:idx val="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5-B617-4EA9-9A0B-AAE7EB3D8CBA}"/>
              </c:ext>
            </c:extLst>
          </c:dPt>
          <c:dPt>
            <c:idx val="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7-B617-4EA9-9A0B-AAE7EB3D8CBA}"/>
              </c:ext>
            </c:extLst>
          </c:dPt>
          <c:dPt>
            <c:idx val="1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9-B617-4EA9-9A0B-AAE7EB3D8CBA}"/>
              </c:ext>
            </c:extLst>
          </c:dPt>
          <c:dPt>
            <c:idx val="1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B-B617-4EA9-9A0B-AAE7EB3D8CBA}"/>
              </c:ext>
            </c:extLst>
          </c:dPt>
          <c:dPt>
            <c:idx val="1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D-B617-4EA9-9A0B-AAE7EB3D8CBA}"/>
              </c:ext>
            </c:extLst>
          </c:dPt>
          <c:dPt>
            <c:idx val="1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DF-B617-4EA9-9A0B-AAE7EB3D8CBA}"/>
              </c:ext>
            </c:extLst>
          </c:dPt>
          <c:dPt>
            <c:idx val="1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1-B617-4EA9-9A0B-AAE7EB3D8CBA}"/>
              </c:ext>
            </c:extLst>
          </c:dPt>
          <c:dPt>
            <c:idx val="1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3-B617-4EA9-9A0B-AAE7EB3D8CBA}"/>
              </c:ext>
            </c:extLst>
          </c:dPt>
          <c:dPt>
            <c:idx val="1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5-B617-4EA9-9A0B-AAE7EB3D8CBA}"/>
              </c:ext>
            </c:extLst>
          </c:dPt>
          <c:dPt>
            <c:idx val="1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7-B617-4EA9-9A0B-AAE7EB3D8CBA}"/>
              </c:ext>
            </c:extLst>
          </c:dPt>
          <c:dPt>
            <c:idx val="1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9-B617-4EA9-9A0B-AAE7EB3D8CBA}"/>
              </c:ext>
            </c:extLst>
          </c:dPt>
          <c:dPt>
            <c:idx val="1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B-B617-4EA9-9A0B-AAE7EB3D8CBA}"/>
              </c:ext>
            </c:extLst>
          </c:dPt>
          <c:dPt>
            <c:idx val="2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D-B617-4EA9-9A0B-AAE7EB3D8CBA}"/>
              </c:ext>
            </c:extLst>
          </c:dPt>
          <c:dPt>
            <c:idx val="2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EF-B617-4EA9-9A0B-AAE7EB3D8CBA}"/>
              </c:ext>
            </c:extLst>
          </c:dPt>
          <c:dPt>
            <c:idx val="2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1-B617-4EA9-9A0B-AAE7EB3D8CBA}"/>
              </c:ext>
            </c:extLst>
          </c:dPt>
          <c:dPt>
            <c:idx val="2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3-B617-4EA9-9A0B-AAE7EB3D8CBA}"/>
              </c:ext>
            </c:extLst>
          </c:dPt>
          <c:dPt>
            <c:idx val="2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5-B617-4EA9-9A0B-AAE7EB3D8CBA}"/>
              </c:ext>
            </c:extLst>
          </c:dPt>
          <c:dPt>
            <c:idx val="2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7-B617-4EA9-9A0B-AAE7EB3D8CBA}"/>
              </c:ext>
            </c:extLst>
          </c:dPt>
          <c:dPt>
            <c:idx val="2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9-B617-4EA9-9A0B-AAE7EB3D8CBA}"/>
              </c:ext>
            </c:extLst>
          </c:dPt>
          <c:dPt>
            <c:idx val="2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B-B617-4EA9-9A0B-AAE7EB3D8CBA}"/>
              </c:ext>
            </c:extLst>
          </c:dPt>
          <c:dPt>
            <c:idx val="2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D-B617-4EA9-9A0B-AAE7EB3D8CBA}"/>
              </c:ext>
            </c:extLst>
          </c:dPt>
          <c:dPt>
            <c:idx val="2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2FF-B617-4EA9-9A0B-AAE7EB3D8CBA}"/>
              </c:ext>
            </c:extLst>
          </c:dPt>
          <c:dPt>
            <c:idx val="3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1-B617-4EA9-9A0B-AAE7EB3D8CBA}"/>
              </c:ext>
            </c:extLst>
          </c:dPt>
          <c:dPt>
            <c:idx val="3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3-B617-4EA9-9A0B-AAE7EB3D8CBA}"/>
              </c:ext>
            </c:extLst>
          </c:dPt>
          <c:dPt>
            <c:idx val="3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5-B617-4EA9-9A0B-AAE7EB3D8CBA}"/>
              </c:ext>
            </c:extLst>
          </c:dPt>
          <c:dPt>
            <c:idx val="3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7-B617-4EA9-9A0B-AAE7EB3D8CBA}"/>
              </c:ext>
            </c:extLst>
          </c:dPt>
          <c:dPt>
            <c:idx val="3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9-B617-4EA9-9A0B-AAE7EB3D8CBA}"/>
              </c:ext>
            </c:extLst>
          </c:dPt>
          <c:dPt>
            <c:idx val="3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B-B617-4EA9-9A0B-AAE7EB3D8CBA}"/>
              </c:ext>
            </c:extLst>
          </c:dPt>
          <c:dPt>
            <c:idx val="3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D-B617-4EA9-9A0B-AAE7EB3D8CBA}"/>
              </c:ext>
            </c:extLst>
          </c:dPt>
          <c:dPt>
            <c:idx val="3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0F-B617-4EA9-9A0B-AAE7EB3D8CBA}"/>
              </c:ext>
            </c:extLst>
          </c:dPt>
          <c:dPt>
            <c:idx val="3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1-B617-4EA9-9A0B-AAE7EB3D8CBA}"/>
              </c:ext>
            </c:extLst>
          </c:dPt>
          <c:dPt>
            <c:idx val="3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3-B617-4EA9-9A0B-AAE7EB3D8CBA}"/>
              </c:ext>
            </c:extLst>
          </c:dPt>
          <c:dPt>
            <c:idx val="4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5-B617-4EA9-9A0B-AAE7EB3D8CBA}"/>
              </c:ext>
            </c:extLst>
          </c:dPt>
          <c:dPt>
            <c:idx val="4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7-B617-4EA9-9A0B-AAE7EB3D8CBA}"/>
              </c:ext>
            </c:extLst>
          </c:dPt>
          <c:dPt>
            <c:idx val="4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9-B617-4EA9-9A0B-AAE7EB3D8CBA}"/>
              </c:ext>
            </c:extLst>
          </c:dPt>
          <c:dPt>
            <c:idx val="4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B-B617-4EA9-9A0B-AAE7EB3D8CBA}"/>
              </c:ext>
            </c:extLst>
          </c:dPt>
          <c:dPt>
            <c:idx val="4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D-B617-4EA9-9A0B-AAE7EB3D8CBA}"/>
              </c:ext>
            </c:extLst>
          </c:dPt>
          <c:dPt>
            <c:idx val="4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1F-B617-4EA9-9A0B-AAE7EB3D8CBA}"/>
              </c:ext>
            </c:extLst>
          </c:dPt>
          <c:dPt>
            <c:idx val="4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1-B617-4EA9-9A0B-AAE7EB3D8CBA}"/>
              </c:ext>
            </c:extLst>
          </c:dPt>
          <c:dPt>
            <c:idx val="4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3-B617-4EA9-9A0B-AAE7EB3D8CBA}"/>
              </c:ext>
            </c:extLst>
          </c:dPt>
          <c:dPt>
            <c:idx val="4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5-B617-4EA9-9A0B-AAE7EB3D8CBA}"/>
              </c:ext>
            </c:extLst>
          </c:dPt>
          <c:dPt>
            <c:idx val="4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7-B617-4EA9-9A0B-AAE7EB3D8CBA}"/>
              </c:ext>
            </c:extLst>
          </c:dPt>
          <c:dPt>
            <c:idx val="5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9-B617-4EA9-9A0B-AAE7EB3D8CBA}"/>
              </c:ext>
            </c:extLst>
          </c:dPt>
          <c:dPt>
            <c:idx val="5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B-B617-4EA9-9A0B-AAE7EB3D8CBA}"/>
              </c:ext>
            </c:extLst>
          </c:dPt>
          <c:dPt>
            <c:idx val="5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D-B617-4EA9-9A0B-AAE7EB3D8CBA}"/>
              </c:ext>
            </c:extLst>
          </c:dPt>
          <c:dPt>
            <c:idx val="5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2F-B617-4EA9-9A0B-AAE7EB3D8CBA}"/>
              </c:ext>
            </c:extLst>
          </c:dPt>
          <c:dPt>
            <c:idx val="5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1-B617-4EA9-9A0B-AAE7EB3D8CBA}"/>
              </c:ext>
            </c:extLst>
          </c:dPt>
          <c:dPt>
            <c:idx val="5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3-B617-4EA9-9A0B-AAE7EB3D8CBA}"/>
              </c:ext>
            </c:extLst>
          </c:dPt>
          <c:dPt>
            <c:idx val="5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5-B617-4EA9-9A0B-AAE7EB3D8CBA}"/>
              </c:ext>
            </c:extLst>
          </c:dPt>
          <c:dPt>
            <c:idx val="57"/>
            <c:invertIfNegative val="0"/>
            <c:bubble3D val="0"/>
            <c:spPr>
              <a:solidFill>
                <a:srgbClr val="00CCCC"/>
              </a:solidFill>
              <a:ln w="25400">
                <a:solidFill>
                  <a:srgbClr val="000000"/>
                </a:solidFill>
                <a:prstDash val="solid"/>
              </a:ln>
              <a:effectLst/>
            </c:spPr>
            <c:extLst>
              <c:ext xmlns:c16="http://schemas.microsoft.com/office/drawing/2014/chart" uri="{C3380CC4-5D6E-409C-BE32-E72D297353CC}">
                <c16:uniqueId val="{00000337-B617-4EA9-9A0B-AAE7EB3D8CBA}"/>
              </c:ext>
            </c:extLst>
          </c:dPt>
          <c:dPt>
            <c:idx val="5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9-B617-4EA9-9A0B-AAE7EB3D8CBA}"/>
              </c:ext>
            </c:extLst>
          </c:dPt>
          <c:dPt>
            <c:idx val="5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B-B617-4EA9-9A0B-AAE7EB3D8CBA}"/>
              </c:ext>
            </c:extLst>
          </c:dPt>
          <c:dPt>
            <c:idx val="6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D-B617-4EA9-9A0B-AAE7EB3D8CBA}"/>
              </c:ext>
            </c:extLst>
          </c:dPt>
          <c:dPt>
            <c:idx val="6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3F-B617-4EA9-9A0B-AAE7EB3D8CBA}"/>
              </c:ext>
            </c:extLst>
          </c:dPt>
          <c:dPt>
            <c:idx val="6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1-B617-4EA9-9A0B-AAE7EB3D8CBA}"/>
              </c:ext>
            </c:extLst>
          </c:dPt>
          <c:dPt>
            <c:idx val="6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3-B617-4EA9-9A0B-AAE7EB3D8CBA}"/>
              </c:ext>
            </c:extLst>
          </c:dPt>
          <c:dPt>
            <c:idx val="6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5-B617-4EA9-9A0B-AAE7EB3D8CBA}"/>
              </c:ext>
            </c:extLst>
          </c:dPt>
          <c:dPt>
            <c:idx val="6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7-B617-4EA9-9A0B-AAE7EB3D8CBA}"/>
              </c:ext>
            </c:extLst>
          </c:dPt>
          <c:dPt>
            <c:idx val="6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9-B617-4EA9-9A0B-AAE7EB3D8CBA}"/>
              </c:ext>
            </c:extLst>
          </c:dPt>
          <c:dPt>
            <c:idx val="6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B-B617-4EA9-9A0B-AAE7EB3D8CBA}"/>
              </c:ext>
            </c:extLst>
          </c:dPt>
          <c:dPt>
            <c:idx val="6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D-B617-4EA9-9A0B-AAE7EB3D8CBA}"/>
              </c:ext>
            </c:extLst>
          </c:dPt>
          <c:dPt>
            <c:idx val="6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4F-B617-4EA9-9A0B-AAE7EB3D8CBA}"/>
              </c:ext>
            </c:extLst>
          </c:dPt>
          <c:dPt>
            <c:idx val="7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1-B617-4EA9-9A0B-AAE7EB3D8CBA}"/>
              </c:ext>
            </c:extLst>
          </c:dPt>
          <c:dPt>
            <c:idx val="7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3-B617-4EA9-9A0B-AAE7EB3D8CBA}"/>
              </c:ext>
            </c:extLst>
          </c:dPt>
          <c:dPt>
            <c:idx val="7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5-B617-4EA9-9A0B-AAE7EB3D8CBA}"/>
              </c:ext>
            </c:extLst>
          </c:dPt>
          <c:dPt>
            <c:idx val="7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7-B617-4EA9-9A0B-AAE7EB3D8CBA}"/>
              </c:ext>
            </c:extLst>
          </c:dPt>
          <c:dPt>
            <c:idx val="7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9-B617-4EA9-9A0B-AAE7EB3D8CBA}"/>
              </c:ext>
            </c:extLst>
          </c:dPt>
          <c:dPt>
            <c:idx val="7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B-B617-4EA9-9A0B-AAE7EB3D8CBA}"/>
              </c:ext>
            </c:extLst>
          </c:dPt>
          <c:dPt>
            <c:idx val="7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D-B617-4EA9-9A0B-AAE7EB3D8CBA}"/>
              </c:ext>
            </c:extLst>
          </c:dPt>
          <c:dPt>
            <c:idx val="7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5F-B617-4EA9-9A0B-AAE7EB3D8CBA}"/>
              </c:ext>
            </c:extLst>
          </c:dPt>
          <c:dPt>
            <c:idx val="78"/>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1-B617-4EA9-9A0B-AAE7EB3D8CBA}"/>
              </c:ext>
            </c:extLst>
          </c:dPt>
          <c:dPt>
            <c:idx val="79"/>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3-B617-4EA9-9A0B-AAE7EB3D8CBA}"/>
              </c:ext>
            </c:extLst>
          </c:dPt>
          <c:dPt>
            <c:idx val="80"/>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5-B617-4EA9-9A0B-AAE7EB3D8CBA}"/>
              </c:ext>
            </c:extLst>
          </c:dPt>
          <c:dPt>
            <c:idx val="81"/>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7-B617-4EA9-9A0B-AAE7EB3D8CBA}"/>
              </c:ext>
            </c:extLst>
          </c:dPt>
          <c:dPt>
            <c:idx val="82"/>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9-B617-4EA9-9A0B-AAE7EB3D8CBA}"/>
              </c:ext>
            </c:extLst>
          </c:dPt>
          <c:dPt>
            <c:idx val="83"/>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B-B617-4EA9-9A0B-AAE7EB3D8CBA}"/>
              </c:ext>
            </c:extLst>
          </c:dPt>
          <c:dPt>
            <c:idx val="84"/>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D-B617-4EA9-9A0B-AAE7EB3D8CBA}"/>
              </c:ext>
            </c:extLst>
          </c:dPt>
          <c:dPt>
            <c:idx val="85"/>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6F-B617-4EA9-9A0B-AAE7EB3D8CBA}"/>
              </c:ext>
            </c:extLst>
          </c:dPt>
          <c:dPt>
            <c:idx val="86"/>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1-B617-4EA9-9A0B-AAE7EB3D8CBA}"/>
              </c:ext>
            </c:extLst>
          </c:dPt>
          <c:dPt>
            <c:idx val="87"/>
            <c:invertIfNegative val="0"/>
            <c:bubble3D val="0"/>
            <c:spPr>
              <a:solidFill>
                <a:srgbClr val="00CCCC"/>
              </a:solidFill>
              <a:ln w="12700">
                <a:solidFill>
                  <a:srgbClr val="FFFFFF"/>
                </a:solidFill>
                <a:prstDash val="solid"/>
              </a:ln>
              <a:effectLst/>
            </c:spPr>
            <c:extLst>
              <c:ext xmlns:c16="http://schemas.microsoft.com/office/drawing/2014/chart" uri="{C3380CC4-5D6E-409C-BE32-E72D297353CC}">
                <c16:uniqueId val="{00000373-B617-4EA9-9A0B-AAE7EB3D8CBA}"/>
              </c:ext>
            </c:extLst>
          </c:dPt>
          <c:cat>
            <c:strLit>
              <c:ptCount val="88"/>
              <c:pt idx="0">
                <c:v>Pornainen</c:v>
              </c:pt>
              <c:pt idx="1">
                <c:v>Kuhmoinen</c:v>
              </c:pt>
              <c:pt idx="2">
                <c:v>Kauniainen</c:v>
              </c:pt>
              <c:pt idx="3">
                <c:v>Padasjoki</c:v>
              </c:pt>
              <c:pt idx="4">
                <c:v>Sauvo</c:v>
              </c:pt>
              <c:pt idx="5">
                <c:v>Ilomantsi</c:v>
              </c:pt>
              <c:pt idx="6">
                <c:v>Nousiainen</c:v>
              </c:pt>
              <c:pt idx="7">
                <c:v>Hanko</c:v>
              </c:pt>
              <c:pt idx="8">
                <c:v>Aura</c:v>
              </c:pt>
              <c:pt idx="9">
                <c:v>Rusko</c:v>
              </c:pt>
              <c:pt idx="10">
                <c:v>Oripää</c:v>
              </c:pt>
              <c:pt idx="11">
                <c:v>Kemiönsaari</c:v>
              </c:pt>
              <c:pt idx="12">
                <c:v>Masku</c:v>
              </c:pt>
              <c:pt idx="13">
                <c:v>Suomussalmi</c:v>
              </c:pt>
              <c:pt idx="14">
                <c:v>Punkalaidun</c:v>
              </c:pt>
              <c:pt idx="15">
                <c:v>Jokioinen</c:v>
              </c:pt>
              <c:pt idx="16">
                <c:v>Karkkila</c:v>
              </c:pt>
              <c:pt idx="17">
                <c:v>Hausjärvi</c:v>
              </c:pt>
              <c:pt idx="18">
                <c:v>Luumäki</c:v>
              </c:pt>
              <c:pt idx="19">
                <c:v>Suonenjoki</c:v>
              </c:pt>
              <c:pt idx="20">
                <c:v>Naantali</c:v>
              </c:pt>
              <c:pt idx="21">
                <c:v>Iitti</c:v>
              </c:pt>
              <c:pt idx="22">
                <c:v>Parainen</c:v>
              </c:pt>
              <c:pt idx="23">
                <c:v>Uusikaupunki</c:v>
              </c:pt>
              <c:pt idx="24">
                <c:v>Imatra</c:v>
              </c:pt>
              <c:pt idx="25">
                <c:v>Ikaalinen</c:v>
              </c:pt>
              <c:pt idx="26">
                <c:v>Forssa</c:v>
              </c:pt>
              <c:pt idx="27">
                <c:v>Orivesi</c:v>
              </c:pt>
              <c:pt idx="28">
                <c:v>Kemi</c:v>
              </c:pt>
              <c:pt idx="29">
                <c:v>Paimio</c:v>
              </c:pt>
              <c:pt idx="30">
                <c:v>Mynämäki</c:v>
              </c:pt>
              <c:pt idx="31">
                <c:v>Hämeenkyrö</c:v>
              </c:pt>
              <c:pt idx="32">
                <c:v>Pirkkala</c:v>
              </c:pt>
              <c:pt idx="33">
                <c:v>Ylivieska</c:v>
              </c:pt>
              <c:pt idx="34">
                <c:v>Laitila</c:v>
              </c:pt>
              <c:pt idx="35">
                <c:v>Raisio</c:v>
              </c:pt>
              <c:pt idx="36">
                <c:v>Somero</c:v>
              </c:pt>
              <c:pt idx="37">
                <c:v>Lieto</c:v>
              </c:pt>
              <c:pt idx="38">
                <c:v>Varkaus</c:v>
              </c:pt>
              <c:pt idx="39">
                <c:v>Loviisa</c:v>
              </c:pt>
              <c:pt idx="40">
                <c:v>Äänekoski</c:v>
              </c:pt>
              <c:pt idx="41">
                <c:v>Iisalmi</c:v>
              </c:pt>
              <c:pt idx="42">
                <c:v>Kerava</c:v>
              </c:pt>
              <c:pt idx="43">
                <c:v>Hamina</c:v>
              </c:pt>
              <c:pt idx="44">
                <c:v>Nokia</c:v>
              </c:pt>
              <c:pt idx="45">
                <c:v>Järvenpää</c:v>
              </c:pt>
              <c:pt idx="46">
                <c:v>Sipoo</c:v>
              </c:pt>
              <c:pt idx="47">
                <c:v>Janakkala</c:v>
              </c:pt>
              <c:pt idx="48">
                <c:v>Kaarina</c:v>
              </c:pt>
              <c:pt idx="49">
                <c:v>Hollola</c:v>
              </c:pt>
              <c:pt idx="50">
                <c:v>Lapua</c:v>
              </c:pt>
              <c:pt idx="51">
                <c:v>Ilmajoki</c:v>
              </c:pt>
              <c:pt idx="52">
                <c:v>Savonlinna</c:v>
              </c:pt>
              <c:pt idx="53">
                <c:v>Riihimäki</c:v>
              </c:pt>
              <c:pt idx="54">
                <c:v>Ylöjärvi</c:v>
              </c:pt>
              <c:pt idx="55">
                <c:v>Orimattila</c:v>
              </c:pt>
              <c:pt idx="56">
                <c:v>Kirkkonummi</c:v>
              </c:pt>
              <c:pt idx="57">
                <c:v>--&gt;  Rauma</c:v>
              </c:pt>
              <c:pt idx="58">
                <c:v>Lempäälä</c:v>
              </c:pt>
              <c:pt idx="59">
                <c:v>Vihti</c:v>
              </c:pt>
              <c:pt idx="60">
                <c:v>Kangasala</c:v>
              </c:pt>
              <c:pt idx="61">
                <c:v>Tuusula</c:v>
              </c:pt>
              <c:pt idx="62">
                <c:v>Kajaani</c:v>
              </c:pt>
              <c:pt idx="63">
                <c:v>Nurmijärvi</c:v>
              </c:pt>
              <c:pt idx="64">
                <c:v>Mäntsälä</c:v>
              </c:pt>
              <c:pt idx="65">
                <c:v>Loimaa</c:v>
              </c:pt>
              <c:pt idx="66">
                <c:v>Sastamala</c:v>
              </c:pt>
              <c:pt idx="67">
                <c:v>Hyvinkää</c:v>
              </c:pt>
              <c:pt idx="68">
                <c:v>Vaasa</c:v>
              </c:pt>
              <c:pt idx="69">
                <c:v>Kotka</c:v>
              </c:pt>
              <c:pt idx="70">
                <c:v>Kokkola</c:v>
              </c:pt>
              <c:pt idx="71">
                <c:v>Lohja</c:v>
              </c:pt>
              <c:pt idx="72">
                <c:v>Joensuu</c:v>
              </c:pt>
              <c:pt idx="73">
                <c:v>Mikkeli</c:v>
              </c:pt>
              <c:pt idx="74">
                <c:v>Lappeenranta</c:v>
              </c:pt>
              <c:pt idx="75">
                <c:v>Hämeenlinna</c:v>
              </c:pt>
              <c:pt idx="76">
                <c:v>Seinäjoki</c:v>
              </c:pt>
              <c:pt idx="77">
                <c:v>Lahti</c:v>
              </c:pt>
              <c:pt idx="78">
                <c:v>Salo</c:v>
              </c:pt>
              <c:pt idx="79">
                <c:v>Kouvola</c:v>
              </c:pt>
              <c:pt idx="80">
                <c:v>Turku</c:v>
              </c:pt>
              <c:pt idx="81">
                <c:v>Jyväskylä</c:v>
              </c:pt>
              <c:pt idx="82">
                <c:v>Kuopio</c:v>
              </c:pt>
              <c:pt idx="83">
                <c:v>Oulu</c:v>
              </c:pt>
              <c:pt idx="84">
                <c:v>Tampere</c:v>
              </c:pt>
              <c:pt idx="85">
                <c:v>Espoo</c:v>
              </c:pt>
              <c:pt idx="86">
                <c:v>Vantaa</c:v>
              </c:pt>
              <c:pt idx="87">
                <c:v>Helsinki</c:v>
              </c:pt>
            </c:strLit>
          </c:cat>
          <c:val>
            <c:numLit>
              <c:formatCode>General</c:formatCode>
              <c:ptCount val="88"/>
              <c:pt idx="0">
                <c:v>1.0226656198501587</c:v>
              </c:pt>
              <c:pt idx="1">
                <c:v>0.74464190006256104</c:v>
              </c:pt>
              <c:pt idx="2">
                <c:v>1.36106276512146</c:v>
              </c:pt>
              <c:pt idx="3">
                <c:v>0.72281002998352051</c:v>
              </c:pt>
              <c:pt idx="4">
                <c:v>1.2665753364562988</c:v>
              </c:pt>
              <c:pt idx="5">
                <c:v>1.2848199605941772</c:v>
              </c:pt>
              <c:pt idx="6">
                <c:v>2.0877721309661865</c:v>
              </c:pt>
              <c:pt idx="7">
                <c:v>8.1189117431640625</c:v>
              </c:pt>
              <c:pt idx="8">
                <c:v>1.8837007284164429</c:v>
              </c:pt>
              <c:pt idx="9">
                <c:v>2.1425249576568604</c:v>
              </c:pt>
              <c:pt idx="10">
                <c:v>0.69872379302978516</c:v>
              </c:pt>
              <c:pt idx="11">
                <c:v>1.0895109176635742</c:v>
              </c:pt>
              <c:pt idx="12">
                <c:v>3.8635940551757813</c:v>
              </c:pt>
              <c:pt idx="13">
                <c:v>2.3212013244628906</c:v>
              </c:pt>
              <c:pt idx="14">
                <c:v>1.739226222038269</c:v>
              </c:pt>
              <c:pt idx="15">
                <c:v>2.1151883602142334</c:v>
              </c:pt>
              <c:pt idx="16">
                <c:v>4.3406291007995605</c:v>
              </c:pt>
              <c:pt idx="17">
                <c:v>3.4756360054016113</c:v>
              </c:pt>
              <c:pt idx="18">
                <c:v>2.9322936534881592</c:v>
              </c:pt>
              <c:pt idx="19">
                <c:v>2.3000388145446777</c:v>
              </c:pt>
              <c:pt idx="20">
                <c:v>5.3006429672241211</c:v>
              </c:pt>
              <c:pt idx="21">
                <c:v>3.3579890727996826</c:v>
              </c:pt>
              <c:pt idx="22">
                <c:v>7.2470316886901855</c:v>
              </c:pt>
              <c:pt idx="23">
                <c:v>7.7304520606994629</c:v>
              </c:pt>
              <c:pt idx="24">
                <c:v>13.796627998352051</c:v>
              </c:pt>
              <c:pt idx="25">
                <c:v>4.2387394905090332</c:v>
              </c:pt>
              <c:pt idx="26">
                <c:v>8.1446771621704102</c:v>
              </c:pt>
              <c:pt idx="27">
                <c:v>3.8640456199645996</c:v>
              </c:pt>
              <c:pt idx="28">
                <c:v>7.6286373138427734</c:v>
              </c:pt>
              <c:pt idx="29">
                <c:v>3.3078503608703613</c:v>
              </c:pt>
              <c:pt idx="30">
                <c:v>2.3167531490325928</c:v>
              </c:pt>
              <c:pt idx="31">
                <c:v>4.028266429901123</c:v>
              </c:pt>
              <c:pt idx="32">
                <c:v>6.5208344459533691</c:v>
              </c:pt>
              <c:pt idx="33">
                <c:v>6.1193685531616211</c:v>
              </c:pt>
              <c:pt idx="34">
                <c:v>4.2574882507324219</c:v>
              </c:pt>
              <c:pt idx="35">
                <c:v>5.8064208030700684</c:v>
              </c:pt>
              <c:pt idx="36">
                <c:v>4.167017936706543</c:v>
              </c:pt>
              <c:pt idx="37">
                <c:v>7.5834159851074219</c:v>
              </c:pt>
              <c:pt idx="38">
                <c:v>8.4720964431762695</c:v>
              </c:pt>
              <c:pt idx="39">
                <c:v>6.4413223266601563</c:v>
              </c:pt>
              <c:pt idx="40">
                <c:v>7.4122714996337891</c:v>
              </c:pt>
              <c:pt idx="41">
                <c:v>5.4873929023742676</c:v>
              </c:pt>
              <c:pt idx="42">
                <c:v>7.0607600212097168</c:v>
              </c:pt>
              <c:pt idx="43">
                <c:v>12.965156555175781</c:v>
              </c:pt>
              <c:pt idx="44">
                <c:v>10.980500221252441</c:v>
              </c:pt>
              <c:pt idx="45">
                <c:v>6.639838695526123</c:v>
              </c:pt>
              <c:pt idx="46">
                <c:v>5.3846702575683594</c:v>
              </c:pt>
              <c:pt idx="47">
                <c:v>6.8463244438171387</c:v>
              </c:pt>
              <c:pt idx="48">
                <c:v>12.827554702758789</c:v>
              </c:pt>
              <c:pt idx="49">
                <c:v>8.4071512222290039</c:v>
              </c:pt>
              <c:pt idx="50">
                <c:v>5.813774585723877</c:v>
              </c:pt>
              <c:pt idx="51">
                <c:v>5.4664044380187988</c:v>
              </c:pt>
              <c:pt idx="52">
                <c:v>10.28792667388916</c:v>
              </c:pt>
              <c:pt idx="53">
                <c:v>7.922210693359375</c:v>
              </c:pt>
              <c:pt idx="54">
                <c:v>11.252826690673828</c:v>
              </c:pt>
              <c:pt idx="55">
                <c:v>8.6450414657592773</c:v>
              </c:pt>
              <c:pt idx="56">
                <c:v>7.945183277130127</c:v>
              </c:pt>
              <c:pt idx="57">
                <c:v>15.771537780761719</c:v>
              </c:pt>
              <c:pt idx="58">
                <c:v>10.385763168334961</c:v>
              </c:pt>
              <c:pt idx="59">
                <c:v>10.952774047851563</c:v>
              </c:pt>
              <c:pt idx="60">
                <c:v>14.926584243774414</c:v>
              </c:pt>
              <c:pt idx="61">
                <c:v>11.744142532348633</c:v>
              </c:pt>
              <c:pt idx="62">
                <c:v>8.0613956451416016</c:v>
              </c:pt>
              <c:pt idx="63">
                <c:v>11.248239517211914</c:v>
              </c:pt>
              <c:pt idx="64">
                <c:v>7.9640970230102539</c:v>
              </c:pt>
              <c:pt idx="65">
                <c:v>11.071582794189453</c:v>
              </c:pt>
              <c:pt idx="66">
                <c:v>14.547116279602051</c:v>
              </c:pt>
              <c:pt idx="67">
                <c:v>8.4972085952758789</c:v>
              </c:pt>
              <c:pt idx="68">
                <c:v>15.402074813842773</c:v>
              </c:pt>
              <c:pt idx="69">
                <c:v>24.389190673828125</c:v>
              </c:pt>
              <c:pt idx="70">
                <c:v>17.413875579833984</c:v>
              </c:pt>
              <c:pt idx="71">
                <c:v>23.612588882446289</c:v>
              </c:pt>
              <c:pt idx="72">
                <c:v>10.151670455932617</c:v>
              </c:pt>
              <c:pt idx="73">
                <c:v>11.963762283325195</c:v>
              </c:pt>
              <c:pt idx="74">
                <c:v>17.183692932128906</c:v>
              </c:pt>
              <c:pt idx="75">
                <c:v>18.727218627929688</c:v>
              </c:pt>
              <c:pt idx="76">
                <c:v>19.469762802124023</c:v>
              </c:pt>
              <c:pt idx="77">
                <c:v>23.277654647827148</c:v>
              </c:pt>
              <c:pt idx="78">
                <c:v>26.628072738647461</c:v>
              </c:pt>
              <c:pt idx="79">
                <c:v>40.340732574462891</c:v>
              </c:pt>
              <c:pt idx="80">
                <c:v>32.014228820800781</c:v>
              </c:pt>
              <c:pt idx="81">
                <c:v>22.699270248413086</c:v>
              </c:pt>
              <c:pt idx="82">
                <c:v>15.002432823181152</c:v>
              </c:pt>
              <c:pt idx="83">
                <c:v>24.202854156494141</c:v>
              </c:pt>
              <c:pt idx="84">
                <c:v>28.052248001098633</c:v>
              </c:pt>
              <c:pt idx="85">
                <c:v>18.528406143188477</c:v>
              </c:pt>
              <c:pt idx="86">
                <c:v>20.227777481079102</c:v>
              </c:pt>
              <c:pt idx="87">
                <c:v>20.862966537475586</c:v>
              </c:pt>
            </c:numLit>
          </c:val>
          <c:extLst>
            <c:ext xmlns:c16="http://schemas.microsoft.com/office/drawing/2014/chart" uri="{C3380CC4-5D6E-409C-BE32-E72D297353CC}">
              <c16:uniqueId val="{00000374-B617-4EA9-9A0B-AAE7EB3D8CBA}"/>
            </c:ext>
          </c:extLst>
        </c:ser>
        <c:ser>
          <c:idx val="5"/>
          <c:order val="5"/>
          <c:tx>
            <c:v>Tieliikenne</c:v>
          </c:tx>
          <c:spPr>
            <a:solidFill>
              <a:srgbClr val="006666"/>
            </a:solidFill>
          </c:spPr>
          <c:invertIfNegative val="0"/>
          <c:dPt>
            <c:idx val="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6-B617-4EA9-9A0B-AAE7EB3D8CBA}"/>
              </c:ext>
            </c:extLst>
          </c:dPt>
          <c:dPt>
            <c:idx val="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8-B617-4EA9-9A0B-AAE7EB3D8CBA}"/>
              </c:ext>
            </c:extLst>
          </c:dPt>
          <c:dPt>
            <c:idx val="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A-B617-4EA9-9A0B-AAE7EB3D8CBA}"/>
              </c:ext>
            </c:extLst>
          </c:dPt>
          <c:dPt>
            <c:idx val="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C-B617-4EA9-9A0B-AAE7EB3D8CBA}"/>
              </c:ext>
            </c:extLst>
          </c:dPt>
          <c:dPt>
            <c:idx val="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7E-B617-4EA9-9A0B-AAE7EB3D8CBA}"/>
              </c:ext>
            </c:extLst>
          </c:dPt>
          <c:dPt>
            <c:idx val="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0-B617-4EA9-9A0B-AAE7EB3D8CBA}"/>
              </c:ext>
            </c:extLst>
          </c:dPt>
          <c:dPt>
            <c:idx val="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2-B617-4EA9-9A0B-AAE7EB3D8CBA}"/>
              </c:ext>
            </c:extLst>
          </c:dPt>
          <c:dPt>
            <c:idx val="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4-B617-4EA9-9A0B-AAE7EB3D8CBA}"/>
              </c:ext>
            </c:extLst>
          </c:dPt>
          <c:dPt>
            <c:idx val="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6-B617-4EA9-9A0B-AAE7EB3D8CBA}"/>
              </c:ext>
            </c:extLst>
          </c:dPt>
          <c:dPt>
            <c:idx val="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8-B617-4EA9-9A0B-AAE7EB3D8CBA}"/>
              </c:ext>
            </c:extLst>
          </c:dPt>
          <c:dPt>
            <c:idx val="1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A-B617-4EA9-9A0B-AAE7EB3D8CBA}"/>
              </c:ext>
            </c:extLst>
          </c:dPt>
          <c:dPt>
            <c:idx val="1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C-B617-4EA9-9A0B-AAE7EB3D8CBA}"/>
              </c:ext>
            </c:extLst>
          </c:dPt>
          <c:dPt>
            <c:idx val="1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8E-B617-4EA9-9A0B-AAE7EB3D8CBA}"/>
              </c:ext>
            </c:extLst>
          </c:dPt>
          <c:dPt>
            <c:idx val="1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0-B617-4EA9-9A0B-AAE7EB3D8CBA}"/>
              </c:ext>
            </c:extLst>
          </c:dPt>
          <c:dPt>
            <c:idx val="1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2-B617-4EA9-9A0B-AAE7EB3D8CBA}"/>
              </c:ext>
            </c:extLst>
          </c:dPt>
          <c:dPt>
            <c:idx val="1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4-B617-4EA9-9A0B-AAE7EB3D8CBA}"/>
              </c:ext>
            </c:extLst>
          </c:dPt>
          <c:dPt>
            <c:idx val="1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6-B617-4EA9-9A0B-AAE7EB3D8CBA}"/>
              </c:ext>
            </c:extLst>
          </c:dPt>
          <c:dPt>
            <c:idx val="1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8-B617-4EA9-9A0B-AAE7EB3D8CBA}"/>
              </c:ext>
            </c:extLst>
          </c:dPt>
          <c:dPt>
            <c:idx val="1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A-B617-4EA9-9A0B-AAE7EB3D8CBA}"/>
              </c:ext>
            </c:extLst>
          </c:dPt>
          <c:dPt>
            <c:idx val="1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C-B617-4EA9-9A0B-AAE7EB3D8CBA}"/>
              </c:ext>
            </c:extLst>
          </c:dPt>
          <c:dPt>
            <c:idx val="2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9E-B617-4EA9-9A0B-AAE7EB3D8CBA}"/>
              </c:ext>
            </c:extLst>
          </c:dPt>
          <c:dPt>
            <c:idx val="2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0-B617-4EA9-9A0B-AAE7EB3D8CBA}"/>
              </c:ext>
            </c:extLst>
          </c:dPt>
          <c:dPt>
            <c:idx val="2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2-B617-4EA9-9A0B-AAE7EB3D8CBA}"/>
              </c:ext>
            </c:extLst>
          </c:dPt>
          <c:dPt>
            <c:idx val="2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4-B617-4EA9-9A0B-AAE7EB3D8CBA}"/>
              </c:ext>
            </c:extLst>
          </c:dPt>
          <c:dPt>
            <c:idx val="2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6-B617-4EA9-9A0B-AAE7EB3D8CBA}"/>
              </c:ext>
            </c:extLst>
          </c:dPt>
          <c:dPt>
            <c:idx val="2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8-B617-4EA9-9A0B-AAE7EB3D8CBA}"/>
              </c:ext>
            </c:extLst>
          </c:dPt>
          <c:dPt>
            <c:idx val="2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A-B617-4EA9-9A0B-AAE7EB3D8CBA}"/>
              </c:ext>
            </c:extLst>
          </c:dPt>
          <c:dPt>
            <c:idx val="2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C-B617-4EA9-9A0B-AAE7EB3D8CBA}"/>
              </c:ext>
            </c:extLst>
          </c:dPt>
          <c:dPt>
            <c:idx val="2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AE-B617-4EA9-9A0B-AAE7EB3D8CBA}"/>
              </c:ext>
            </c:extLst>
          </c:dPt>
          <c:dPt>
            <c:idx val="2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0-B617-4EA9-9A0B-AAE7EB3D8CBA}"/>
              </c:ext>
            </c:extLst>
          </c:dPt>
          <c:dPt>
            <c:idx val="3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2-B617-4EA9-9A0B-AAE7EB3D8CBA}"/>
              </c:ext>
            </c:extLst>
          </c:dPt>
          <c:dPt>
            <c:idx val="3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4-B617-4EA9-9A0B-AAE7EB3D8CBA}"/>
              </c:ext>
            </c:extLst>
          </c:dPt>
          <c:dPt>
            <c:idx val="3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6-B617-4EA9-9A0B-AAE7EB3D8CBA}"/>
              </c:ext>
            </c:extLst>
          </c:dPt>
          <c:dPt>
            <c:idx val="3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8-B617-4EA9-9A0B-AAE7EB3D8CBA}"/>
              </c:ext>
            </c:extLst>
          </c:dPt>
          <c:dPt>
            <c:idx val="3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A-B617-4EA9-9A0B-AAE7EB3D8CBA}"/>
              </c:ext>
            </c:extLst>
          </c:dPt>
          <c:dPt>
            <c:idx val="3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C-B617-4EA9-9A0B-AAE7EB3D8CBA}"/>
              </c:ext>
            </c:extLst>
          </c:dPt>
          <c:dPt>
            <c:idx val="3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BE-B617-4EA9-9A0B-AAE7EB3D8CBA}"/>
              </c:ext>
            </c:extLst>
          </c:dPt>
          <c:dPt>
            <c:idx val="3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0-B617-4EA9-9A0B-AAE7EB3D8CBA}"/>
              </c:ext>
            </c:extLst>
          </c:dPt>
          <c:dPt>
            <c:idx val="3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2-B617-4EA9-9A0B-AAE7EB3D8CBA}"/>
              </c:ext>
            </c:extLst>
          </c:dPt>
          <c:dPt>
            <c:idx val="3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4-B617-4EA9-9A0B-AAE7EB3D8CBA}"/>
              </c:ext>
            </c:extLst>
          </c:dPt>
          <c:dPt>
            <c:idx val="4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6-B617-4EA9-9A0B-AAE7EB3D8CBA}"/>
              </c:ext>
            </c:extLst>
          </c:dPt>
          <c:dPt>
            <c:idx val="4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8-B617-4EA9-9A0B-AAE7EB3D8CBA}"/>
              </c:ext>
            </c:extLst>
          </c:dPt>
          <c:dPt>
            <c:idx val="4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A-B617-4EA9-9A0B-AAE7EB3D8CBA}"/>
              </c:ext>
            </c:extLst>
          </c:dPt>
          <c:dPt>
            <c:idx val="4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C-B617-4EA9-9A0B-AAE7EB3D8CBA}"/>
              </c:ext>
            </c:extLst>
          </c:dPt>
          <c:dPt>
            <c:idx val="4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CE-B617-4EA9-9A0B-AAE7EB3D8CBA}"/>
              </c:ext>
            </c:extLst>
          </c:dPt>
          <c:dPt>
            <c:idx val="4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0-B617-4EA9-9A0B-AAE7EB3D8CBA}"/>
              </c:ext>
            </c:extLst>
          </c:dPt>
          <c:dPt>
            <c:idx val="4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2-B617-4EA9-9A0B-AAE7EB3D8CBA}"/>
              </c:ext>
            </c:extLst>
          </c:dPt>
          <c:dPt>
            <c:idx val="4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4-B617-4EA9-9A0B-AAE7EB3D8CBA}"/>
              </c:ext>
            </c:extLst>
          </c:dPt>
          <c:dPt>
            <c:idx val="4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6-B617-4EA9-9A0B-AAE7EB3D8CBA}"/>
              </c:ext>
            </c:extLst>
          </c:dPt>
          <c:dPt>
            <c:idx val="4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8-B617-4EA9-9A0B-AAE7EB3D8CBA}"/>
              </c:ext>
            </c:extLst>
          </c:dPt>
          <c:dPt>
            <c:idx val="5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A-B617-4EA9-9A0B-AAE7EB3D8CBA}"/>
              </c:ext>
            </c:extLst>
          </c:dPt>
          <c:dPt>
            <c:idx val="5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C-B617-4EA9-9A0B-AAE7EB3D8CBA}"/>
              </c:ext>
            </c:extLst>
          </c:dPt>
          <c:dPt>
            <c:idx val="5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DE-B617-4EA9-9A0B-AAE7EB3D8CBA}"/>
              </c:ext>
            </c:extLst>
          </c:dPt>
          <c:dPt>
            <c:idx val="5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0-B617-4EA9-9A0B-AAE7EB3D8CBA}"/>
              </c:ext>
            </c:extLst>
          </c:dPt>
          <c:dPt>
            <c:idx val="5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2-B617-4EA9-9A0B-AAE7EB3D8CBA}"/>
              </c:ext>
            </c:extLst>
          </c:dPt>
          <c:dPt>
            <c:idx val="5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4-B617-4EA9-9A0B-AAE7EB3D8CBA}"/>
              </c:ext>
            </c:extLst>
          </c:dPt>
          <c:dPt>
            <c:idx val="5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6-B617-4EA9-9A0B-AAE7EB3D8CBA}"/>
              </c:ext>
            </c:extLst>
          </c:dPt>
          <c:dPt>
            <c:idx val="57"/>
            <c:invertIfNegative val="0"/>
            <c:bubble3D val="0"/>
            <c:spPr>
              <a:solidFill>
                <a:srgbClr val="006666"/>
              </a:solidFill>
              <a:ln w="25400">
                <a:solidFill>
                  <a:srgbClr val="000000"/>
                </a:solidFill>
                <a:prstDash val="solid"/>
              </a:ln>
              <a:effectLst/>
            </c:spPr>
            <c:extLst>
              <c:ext xmlns:c16="http://schemas.microsoft.com/office/drawing/2014/chart" uri="{C3380CC4-5D6E-409C-BE32-E72D297353CC}">
                <c16:uniqueId val="{000003E8-B617-4EA9-9A0B-AAE7EB3D8CBA}"/>
              </c:ext>
            </c:extLst>
          </c:dPt>
          <c:dPt>
            <c:idx val="5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A-B617-4EA9-9A0B-AAE7EB3D8CBA}"/>
              </c:ext>
            </c:extLst>
          </c:dPt>
          <c:dPt>
            <c:idx val="5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C-B617-4EA9-9A0B-AAE7EB3D8CBA}"/>
              </c:ext>
            </c:extLst>
          </c:dPt>
          <c:dPt>
            <c:idx val="6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EE-B617-4EA9-9A0B-AAE7EB3D8CBA}"/>
              </c:ext>
            </c:extLst>
          </c:dPt>
          <c:dPt>
            <c:idx val="6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0-B617-4EA9-9A0B-AAE7EB3D8CBA}"/>
              </c:ext>
            </c:extLst>
          </c:dPt>
          <c:dPt>
            <c:idx val="6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2-B617-4EA9-9A0B-AAE7EB3D8CBA}"/>
              </c:ext>
            </c:extLst>
          </c:dPt>
          <c:dPt>
            <c:idx val="6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4-B617-4EA9-9A0B-AAE7EB3D8CBA}"/>
              </c:ext>
            </c:extLst>
          </c:dPt>
          <c:dPt>
            <c:idx val="6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6-B617-4EA9-9A0B-AAE7EB3D8CBA}"/>
              </c:ext>
            </c:extLst>
          </c:dPt>
          <c:dPt>
            <c:idx val="6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8-B617-4EA9-9A0B-AAE7EB3D8CBA}"/>
              </c:ext>
            </c:extLst>
          </c:dPt>
          <c:dPt>
            <c:idx val="6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A-B617-4EA9-9A0B-AAE7EB3D8CBA}"/>
              </c:ext>
            </c:extLst>
          </c:dPt>
          <c:dPt>
            <c:idx val="6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C-B617-4EA9-9A0B-AAE7EB3D8CBA}"/>
              </c:ext>
            </c:extLst>
          </c:dPt>
          <c:dPt>
            <c:idx val="6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3FE-B617-4EA9-9A0B-AAE7EB3D8CBA}"/>
              </c:ext>
            </c:extLst>
          </c:dPt>
          <c:dPt>
            <c:idx val="6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0-B617-4EA9-9A0B-AAE7EB3D8CBA}"/>
              </c:ext>
            </c:extLst>
          </c:dPt>
          <c:dPt>
            <c:idx val="7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2-B617-4EA9-9A0B-AAE7EB3D8CBA}"/>
              </c:ext>
            </c:extLst>
          </c:dPt>
          <c:dPt>
            <c:idx val="7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4-B617-4EA9-9A0B-AAE7EB3D8CBA}"/>
              </c:ext>
            </c:extLst>
          </c:dPt>
          <c:dPt>
            <c:idx val="7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6-B617-4EA9-9A0B-AAE7EB3D8CBA}"/>
              </c:ext>
            </c:extLst>
          </c:dPt>
          <c:dPt>
            <c:idx val="7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8-B617-4EA9-9A0B-AAE7EB3D8CBA}"/>
              </c:ext>
            </c:extLst>
          </c:dPt>
          <c:dPt>
            <c:idx val="7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A-B617-4EA9-9A0B-AAE7EB3D8CBA}"/>
              </c:ext>
            </c:extLst>
          </c:dPt>
          <c:dPt>
            <c:idx val="7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C-B617-4EA9-9A0B-AAE7EB3D8CBA}"/>
              </c:ext>
            </c:extLst>
          </c:dPt>
          <c:dPt>
            <c:idx val="7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0E-B617-4EA9-9A0B-AAE7EB3D8CBA}"/>
              </c:ext>
            </c:extLst>
          </c:dPt>
          <c:dPt>
            <c:idx val="7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0-B617-4EA9-9A0B-AAE7EB3D8CBA}"/>
              </c:ext>
            </c:extLst>
          </c:dPt>
          <c:dPt>
            <c:idx val="78"/>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2-B617-4EA9-9A0B-AAE7EB3D8CBA}"/>
              </c:ext>
            </c:extLst>
          </c:dPt>
          <c:dPt>
            <c:idx val="79"/>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4-B617-4EA9-9A0B-AAE7EB3D8CBA}"/>
              </c:ext>
            </c:extLst>
          </c:dPt>
          <c:dPt>
            <c:idx val="80"/>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6-B617-4EA9-9A0B-AAE7EB3D8CBA}"/>
              </c:ext>
            </c:extLst>
          </c:dPt>
          <c:dPt>
            <c:idx val="81"/>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8-B617-4EA9-9A0B-AAE7EB3D8CBA}"/>
              </c:ext>
            </c:extLst>
          </c:dPt>
          <c:dPt>
            <c:idx val="82"/>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A-B617-4EA9-9A0B-AAE7EB3D8CBA}"/>
              </c:ext>
            </c:extLst>
          </c:dPt>
          <c:dPt>
            <c:idx val="83"/>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C-B617-4EA9-9A0B-AAE7EB3D8CBA}"/>
              </c:ext>
            </c:extLst>
          </c:dPt>
          <c:dPt>
            <c:idx val="84"/>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1E-B617-4EA9-9A0B-AAE7EB3D8CBA}"/>
              </c:ext>
            </c:extLst>
          </c:dPt>
          <c:dPt>
            <c:idx val="85"/>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0-B617-4EA9-9A0B-AAE7EB3D8CBA}"/>
              </c:ext>
            </c:extLst>
          </c:dPt>
          <c:dPt>
            <c:idx val="86"/>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2-B617-4EA9-9A0B-AAE7EB3D8CBA}"/>
              </c:ext>
            </c:extLst>
          </c:dPt>
          <c:dPt>
            <c:idx val="87"/>
            <c:invertIfNegative val="0"/>
            <c:bubble3D val="0"/>
            <c:spPr>
              <a:solidFill>
                <a:srgbClr val="006666"/>
              </a:solidFill>
              <a:ln w="12700">
                <a:solidFill>
                  <a:srgbClr val="FFFFFF"/>
                </a:solidFill>
                <a:prstDash val="solid"/>
              </a:ln>
              <a:effectLst/>
            </c:spPr>
            <c:extLst>
              <c:ext xmlns:c16="http://schemas.microsoft.com/office/drawing/2014/chart" uri="{C3380CC4-5D6E-409C-BE32-E72D297353CC}">
                <c16:uniqueId val="{00000424-B617-4EA9-9A0B-AAE7EB3D8CBA}"/>
              </c:ext>
            </c:extLst>
          </c:dPt>
          <c:cat>
            <c:strLit>
              <c:ptCount val="88"/>
              <c:pt idx="0">
                <c:v>Pornainen</c:v>
              </c:pt>
              <c:pt idx="1">
                <c:v>Kuhmoinen</c:v>
              </c:pt>
              <c:pt idx="2">
                <c:v>Kauniainen</c:v>
              </c:pt>
              <c:pt idx="3">
                <c:v>Padasjoki</c:v>
              </c:pt>
              <c:pt idx="4">
                <c:v>Sauvo</c:v>
              </c:pt>
              <c:pt idx="5">
                <c:v>Ilomantsi</c:v>
              </c:pt>
              <c:pt idx="6">
                <c:v>Nousiainen</c:v>
              </c:pt>
              <c:pt idx="7">
                <c:v>Hanko</c:v>
              </c:pt>
              <c:pt idx="8">
                <c:v>Aura</c:v>
              </c:pt>
              <c:pt idx="9">
                <c:v>Rusko</c:v>
              </c:pt>
              <c:pt idx="10">
                <c:v>Oripää</c:v>
              </c:pt>
              <c:pt idx="11">
                <c:v>Kemiönsaari</c:v>
              </c:pt>
              <c:pt idx="12">
                <c:v>Masku</c:v>
              </c:pt>
              <c:pt idx="13">
                <c:v>Suomussalmi</c:v>
              </c:pt>
              <c:pt idx="14">
                <c:v>Punkalaidun</c:v>
              </c:pt>
              <c:pt idx="15">
                <c:v>Jokioinen</c:v>
              </c:pt>
              <c:pt idx="16">
                <c:v>Karkkila</c:v>
              </c:pt>
              <c:pt idx="17">
                <c:v>Hausjärvi</c:v>
              </c:pt>
              <c:pt idx="18">
                <c:v>Luumäki</c:v>
              </c:pt>
              <c:pt idx="19">
                <c:v>Suonenjoki</c:v>
              </c:pt>
              <c:pt idx="20">
                <c:v>Naantali</c:v>
              </c:pt>
              <c:pt idx="21">
                <c:v>Iitti</c:v>
              </c:pt>
              <c:pt idx="22">
                <c:v>Parainen</c:v>
              </c:pt>
              <c:pt idx="23">
                <c:v>Uusikaupunki</c:v>
              </c:pt>
              <c:pt idx="24">
                <c:v>Imatra</c:v>
              </c:pt>
              <c:pt idx="25">
                <c:v>Ikaalinen</c:v>
              </c:pt>
              <c:pt idx="26">
                <c:v>Forssa</c:v>
              </c:pt>
              <c:pt idx="27">
                <c:v>Orivesi</c:v>
              </c:pt>
              <c:pt idx="28">
                <c:v>Kemi</c:v>
              </c:pt>
              <c:pt idx="29">
                <c:v>Paimio</c:v>
              </c:pt>
              <c:pt idx="30">
                <c:v>Mynämäki</c:v>
              </c:pt>
              <c:pt idx="31">
                <c:v>Hämeenkyrö</c:v>
              </c:pt>
              <c:pt idx="32">
                <c:v>Pirkkala</c:v>
              </c:pt>
              <c:pt idx="33">
                <c:v>Ylivieska</c:v>
              </c:pt>
              <c:pt idx="34">
                <c:v>Laitila</c:v>
              </c:pt>
              <c:pt idx="35">
                <c:v>Raisio</c:v>
              </c:pt>
              <c:pt idx="36">
                <c:v>Somero</c:v>
              </c:pt>
              <c:pt idx="37">
                <c:v>Lieto</c:v>
              </c:pt>
              <c:pt idx="38">
                <c:v>Varkaus</c:v>
              </c:pt>
              <c:pt idx="39">
                <c:v>Loviisa</c:v>
              </c:pt>
              <c:pt idx="40">
                <c:v>Äänekoski</c:v>
              </c:pt>
              <c:pt idx="41">
                <c:v>Iisalmi</c:v>
              </c:pt>
              <c:pt idx="42">
                <c:v>Kerava</c:v>
              </c:pt>
              <c:pt idx="43">
                <c:v>Hamina</c:v>
              </c:pt>
              <c:pt idx="44">
                <c:v>Nokia</c:v>
              </c:pt>
              <c:pt idx="45">
                <c:v>Järvenpää</c:v>
              </c:pt>
              <c:pt idx="46">
                <c:v>Sipoo</c:v>
              </c:pt>
              <c:pt idx="47">
                <c:v>Janakkala</c:v>
              </c:pt>
              <c:pt idx="48">
                <c:v>Kaarina</c:v>
              </c:pt>
              <c:pt idx="49">
                <c:v>Hollola</c:v>
              </c:pt>
              <c:pt idx="50">
                <c:v>Lapua</c:v>
              </c:pt>
              <c:pt idx="51">
                <c:v>Ilmajoki</c:v>
              </c:pt>
              <c:pt idx="52">
                <c:v>Savonlinna</c:v>
              </c:pt>
              <c:pt idx="53">
                <c:v>Riihimäki</c:v>
              </c:pt>
              <c:pt idx="54">
                <c:v>Ylöjärvi</c:v>
              </c:pt>
              <c:pt idx="55">
                <c:v>Orimattila</c:v>
              </c:pt>
              <c:pt idx="56">
                <c:v>Kirkkonummi</c:v>
              </c:pt>
              <c:pt idx="57">
                <c:v>--&gt;  Rauma</c:v>
              </c:pt>
              <c:pt idx="58">
                <c:v>Lempäälä</c:v>
              </c:pt>
              <c:pt idx="59">
                <c:v>Vihti</c:v>
              </c:pt>
              <c:pt idx="60">
                <c:v>Kangasala</c:v>
              </c:pt>
              <c:pt idx="61">
                <c:v>Tuusula</c:v>
              </c:pt>
              <c:pt idx="62">
                <c:v>Kajaani</c:v>
              </c:pt>
              <c:pt idx="63">
                <c:v>Nurmijärvi</c:v>
              </c:pt>
              <c:pt idx="64">
                <c:v>Mäntsälä</c:v>
              </c:pt>
              <c:pt idx="65">
                <c:v>Loimaa</c:v>
              </c:pt>
              <c:pt idx="66">
                <c:v>Sastamala</c:v>
              </c:pt>
              <c:pt idx="67">
                <c:v>Hyvinkää</c:v>
              </c:pt>
              <c:pt idx="68">
                <c:v>Vaasa</c:v>
              </c:pt>
              <c:pt idx="69">
                <c:v>Kotka</c:v>
              </c:pt>
              <c:pt idx="70">
                <c:v>Kokkola</c:v>
              </c:pt>
              <c:pt idx="71">
                <c:v>Lohja</c:v>
              </c:pt>
              <c:pt idx="72">
                <c:v>Joensuu</c:v>
              </c:pt>
              <c:pt idx="73">
                <c:v>Mikkeli</c:v>
              </c:pt>
              <c:pt idx="74">
                <c:v>Lappeenranta</c:v>
              </c:pt>
              <c:pt idx="75">
                <c:v>Hämeenlinna</c:v>
              </c:pt>
              <c:pt idx="76">
                <c:v>Seinäjoki</c:v>
              </c:pt>
              <c:pt idx="77">
                <c:v>Lahti</c:v>
              </c:pt>
              <c:pt idx="78">
                <c:v>Salo</c:v>
              </c:pt>
              <c:pt idx="79">
                <c:v>Kouvola</c:v>
              </c:pt>
              <c:pt idx="80">
                <c:v>Turku</c:v>
              </c:pt>
              <c:pt idx="81">
                <c:v>Jyväskylä</c:v>
              </c:pt>
              <c:pt idx="82">
                <c:v>Kuopio</c:v>
              </c:pt>
              <c:pt idx="83">
                <c:v>Oulu</c:v>
              </c:pt>
              <c:pt idx="84">
                <c:v>Tampere</c:v>
              </c:pt>
              <c:pt idx="85">
                <c:v>Espoo</c:v>
              </c:pt>
              <c:pt idx="86">
                <c:v>Vantaa</c:v>
              </c:pt>
              <c:pt idx="87">
                <c:v>Helsinki</c:v>
              </c:pt>
            </c:strLit>
          </c:cat>
          <c:val>
            <c:numLit>
              <c:formatCode>General</c:formatCode>
              <c:ptCount val="88"/>
              <c:pt idx="0">
                <c:v>4.9704594612121582</c:v>
              </c:pt>
              <c:pt idx="1">
                <c:v>8.1735706329345703</c:v>
              </c:pt>
              <c:pt idx="2">
                <c:v>7.2882218360900879</c:v>
              </c:pt>
              <c:pt idx="3">
                <c:v>9.2457332611083984</c:v>
              </c:pt>
              <c:pt idx="4">
                <c:v>6.1060504913330078</c:v>
              </c:pt>
              <c:pt idx="5">
                <c:v>7.7732295989990234</c:v>
              </c:pt>
              <c:pt idx="6">
                <c:v>11.014010429382324</c:v>
              </c:pt>
              <c:pt idx="7">
                <c:v>11.953611373901367</c:v>
              </c:pt>
              <c:pt idx="8">
                <c:v>12.10147762298584</c:v>
              </c:pt>
              <c:pt idx="9">
                <c:v>6.9034228324890137</c:v>
              </c:pt>
              <c:pt idx="10">
                <c:v>5.1492600440979004</c:v>
              </c:pt>
              <c:pt idx="11">
                <c:v>11.556601524353027</c:v>
              </c:pt>
              <c:pt idx="12">
                <c:v>19.808492660522461</c:v>
              </c:pt>
              <c:pt idx="13">
                <c:v>18.316692352294922</c:v>
              </c:pt>
              <c:pt idx="14">
                <c:v>6.0003042221069336</c:v>
              </c:pt>
              <c:pt idx="15">
                <c:v>14.96791934967041</c:v>
              </c:pt>
              <c:pt idx="16">
                <c:v>16.390697479248047</c:v>
              </c:pt>
              <c:pt idx="17">
                <c:v>14.413806915283203</c:v>
              </c:pt>
              <c:pt idx="18">
                <c:v>29.84565544128418</c:v>
              </c:pt>
              <c:pt idx="19">
                <c:v>21.243719100952148</c:v>
              </c:pt>
              <c:pt idx="20">
                <c:v>17.908283233642578</c:v>
              </c:pt>
              <c:pt idx="21">
                <c:v>19.473943710327148</c:v>
              </c:pt>
              <c:pt idx="22">
                <c:v>20.231603622436523</c:v>
              </c:pt>
              <c:pt idx="23">
                <c:v>19.667886734008789</c:v>
              </c:pt>
              <c:pt idx="24">
                <c:v>23.673133850097656</c:v>
              </c:pt>
              <c:pt idx="25">
                <c:v>23.130125045776367</c:v>
              </c:pt>
              <c:pt idx="26">
                <c:v>18.564386367797852</c:v>
              </c:pt>
              <c:pt idx="27">
                <c:v>32.507774353027344</c:v>
              </c:pt>
              <c:pt idx="28">
                <c:v>25.591770172119141</c:v>
              </c:pt>
              <c:pt idx="29">
                <c:v>35.958892822265625</c:v>
              </c:pt>
              <c:pt idx="30">
                <c:v>20.763887405395508</c:v>
              </c:pt>
              <c:pt idx="31">
                <c:v>31.773082733154297</c:v>
              </c:pt>
              <c:pt idx="32">
                <c:v>33.682518005371094</c:v>
              </c:pt>
              <c:pt idx="33">
                <c:v>26.94586181640625</c:v>
              </c:pt>
              <c:pt idx="34">
                <c:v>25.390823364257813</c:v>
              </c:pt>
              <c:pt idx="35">
                <c:v>41.595199584960938</c:v>
              </c:pt>
              <c:pt idx="36">
                <c:v>16.610820770263672</c:v>
              </c:pt>
              <c:pt idx="37">
                <c:v>38.909770965576172</c:v>
              </c:pt>
              <c:pt idx="38">
                <c:v>21.648757934570313</c:v>
              </c:pt>
              <c:pt idx="39">
                <c:v>52.258277893066406</c:v>
              </c:pt>
              <c:pt idx="40">
                <c:v>48.999496459960938</c:v>
              </c:pt>
              <c:pt idx="41">
                <c:v>33.515575408935547</c:v>
              </c:pt>
              <c:pt idx="42">
                <c:v>48.360507965087891</c:v>
              </c:pt>
              <c:pt idx="43">
                <c:v>34.839527130126953</c:v>
              </c:pt>
              <c:pt idx="44">
                <c:v>50.652370452880859</c:v>
              </c:pt>
              <c:pt idx="45">
                <c:v>40.557754516601563</c:v>
              </c:pt>
              <c:pt idx="46">
                <c:v>54.201419830322266</c:v>
              </c:pt>
              <c:pt idx="47">
                <c:v>62.991073608398438</c:v>
              </c:pt>
              <c:pt idx="48">
                <c:v>62.441230773925781</c:v>
              </c:pt>
              <c:pt idx="49">
                <c:v>50.420528411865234</c:v>
              </c:pt>
              <c:pt idx="50">
                <c:v>33.037265777587891</c:v>
              </c:pt>
              <c:pt idx="51">
                <c:v>29.940576553344727</c:v>
              </c:pt>
              <c:pt idx="52">
                <c:v>48.954906463623047</c:v>
              </c:pt>
              <c:pt idx="53">
                <c:v>45.936985015869141</c:v>
              </c:pt>
              <c:pt idx="54">
                <c:v>52.352394104003906</c:v>
              </c:pt>
              <c:pt idx="55">
                <c:v>46.500770568847656</c:v>
              </c:pt>
              <c:pt idx="56">
                <c:v>65.899688720703125</c:v>
              </c:pt>
              <c:pt idx="57">
                <c:v>44.563610076904297</c:v>
              </c:pt>
              <c:pt idx="58">
                <c:v>74.057701110839844</c:v>
              </c:pt>
              <c:pt idx="59">
                <c:v>66.835624694824219</c:v>
              </c:pt>
              <c:pt idx="60">
                <c:v>54.190448760986328</c:v>
              </c:pt>
              <c:pt idx="61">
                <c:v>68.637115478515625</c:v>
              </c:pt>
              <c:pt idx="62">
                <c:v>46.759639739990234</c:v>
              </c:pt>
              <c:pt idx="63">
                <c:v>91.883125305175781</c:v>
              </c:pt>
              <c:pt idx="64">
                <c:v>96.144569396972656</c:v>
              </c:pt>
              <c:pt idx="65">
                <c:v>40.066661834716797</c:v>
              </c:pt>
              <c:pt idx="66">
                <c:v>59.601871490478516</c:v>
              </c:pt>
              <c:pt idx="67">
                <c:v>75.976943969726563</c:v>
              </c:pt>
              <c:pt idx="68">
                <c:v>53.011184692382813</c:v>
              </c:pt>
              <c:pt idx="69">
                <c:v>55.974700927734375</c:v>
              </c:pt>
              <c:pt idx="70">
                <c:v>62.945476531982422</c:v>
              </c:pt>
              <c:pt idx="71">
                <c:v>106.49192047119141</c:v>
              </c:pt>
              <c:pt idx="72">
                <c:v>84.345428466796875</c:v>
              </c:pt>
              <c:pt idx="73">
                <c:v>95.156578063964844</c:v>
              </c:pt>
              <c:pt idx="74">
                <c:v>100.03871154785156</c:v>
              </c:pt>
              <c:pt idx="75">
                <c:v>120.68946075439453</c:v>
              </c:pt>
              <c:pt idx="76">
                <c:v>84.920616149902344</c:v>
              </c:pt>
              <c:pt idx="77">
                <c:v>139.99722290039063</c:v>
              </c:pt>
              <c:pt idx="78">
                <c:v>137.14445495605469</c:v>
              </c:pt>
              <c:pt idx="79">
                <c:v>132.62326049804688</c:v>
              </c:pt>
              <c:pt idx="80">
                <c:v>133.12039184570313</c:v>
              </c:pt>
              <c:pt idx="81">
                <c:v>170.73930358886719</c:v>
              </c:pt>
              <c:pt idx="82">
                <c:v>149.78370666503906</c:v>
              </c:pt>
              <c:pt idx="83">
                <c:v>235.51806640625</c:v>
              </c:pt>
              <c:pt idx="84">
                <c:v>204.39662170410156</c:v>
              </c:pt>
              <c:pt idx="85">
                <c:v>270.97024536132813</c:v>
              </c:pt>
              <c:pt idx="86">
                <c:v>315.07986450195313</c:v>
              </c:pt>
              <c:pt idx="87">
                <c:v>438.37847900390625</c:v>
              </c:pt>
            </c:numLit>
          </c:val>
          <c:extLst>
            <c:ext xmlns:c16="http://schemas.microsoft.com/office/drawing/2014/chart" uri="{C3380CC4-5D6E-409C-BE32-E72D297353CC}">
              <c16:uniqueId val="{00000425-B617-4EA9-9A0B-AAE7EB3D8CBA}"/>
            </c:ext>
          </c:extLst>
        </c:ser>
        <c:ser>
          <c:idx val="6"/>
          <c:order val="6"/>
          <c:tx>
            <c:v>Maatalous</c:v>
          </c:tx>
          <c:spPr>
            <a:solidFill>
              <a:srgbClr val="0080FF"/>
            </a:solidFill>
          </c:spPr>
          <c:invertIfNegative val="0"/>
          <c:dPt>
            <c:idx val="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7-B617-4EA9-9A0B-AAE7EB3D8CBA}"/>
              </c:ext>
            </c:extLst>
          </c:dPt>
          <c:dPt>
            <c:idx val="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9-B617-4EA9-9A0B-AAE7EB3D8CBA}"/>
              </c:ext>
            </c:extLst>
          </c:dPt>
          <c:dPt>
            <c:idx val="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B-B617-4EA9-9A0B-AAE7EB3D8CBA}"/>
              </c:ext>
            </c:extLst>
          </c:dPt>
          <c:dPt>
            <c:idx val="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D-B617-4EA9-9A0B-AAE7EB3D8CBA}"/>
              </c:ext>
            </c:extLst>
          </c:dPt>
          <c:dPt>
            <c:idx val="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2F-B617-4EA9-9A0B-AAE7EB3D8CBA}"/>
              </c:ext>
            </c:extLst>
          </c:dPt>
          <c:dPt>
            <c:idx val="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1-B617-4EA9-9A0B-AAE7EB3D8CBA}"/>
              </c:ext>
            </c:extLst>
          </c:dPt>
          <c:dPt>
            <c:idx val="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3-B617-4EA9-9A0B-AAE7EB3D8CBA}"/>
              </c:ext>
            </c:extLst>
          </c:dPt>
          <c:dPt>
            <c:idx val="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5-B617-4EA9-9A0B-AAE7EB3D8CBA}"/>
              </c:ext>
            </c:extLst>
          </c:dPt>
          <c:dPt>
            <c:idx val="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7-B617-4EA9-9A0B-AAE7EB3D8CBA}"/>
              </c:ext>
            </c:extLst>
          </c:dPt>
          <c:dPt>
            <c:idx val="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9-B617-4EA9-9A0B-AAE7EB3D8CBA}"/>
              </c:ext>
            </c:extLst>
          </c:dPt>
          <c:dPt>
            <c:idx val="1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B-B617-4EA9-9A0B-AAE7EB3D8CBA}"/>
              </c:ext>
            </c:extLst>
          </c:dPt>
          <c:dPt>
            <c:idx val="1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D-B617-4EA9-9A0B-AAE7EB3D8CBA}"/>
              </c:ext>
            </c:extLst>
          </c:dPt>
          <c:dPt>
            <c:idx val="1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3F-B617-4EA9-9A0B-AAE7EB3D8CBA}"/>
              </c:ext>
            </c:extLst>
          </c:dPt>
          <c:dPt>
            <c:idx val="1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1-B617-4EA9-9A0B-AAE7EB3D8CBA}"/>
              </c:ext>
            </c:extLst>
          </c:dPt>
          <c:dPt>
            <c:idx val="1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3-B617-4EA9-9A0B-AAE7EB3D8CBA}"/>
              </c:ext>
            </c:extLst>
          </c:dPt>
          <c:dPt>
            <c:idx val="1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5-B617-4EA9-9A0B-AAE7EB3D8CBA}"/>
              </c:ext>
            </c:extLst>
          </c:dPt>
          <c:dPt>
            <c:idx val="1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7-B617-4EA9-9A0B-AAE7EB3D8CBA}"/>
              </c:ext>
            </c:extLst>
          </c:dPt>
          <c:dPt>
            <c:idx val="1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9-B617-4EA9-9A0B-AAE7EB3D8CBA}"/>
              </c:ext>
            </c:extLst>
          </c:dPt>
          <c:dPt>
            <c:idx val="1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B-B617-4EA9-9A0B-AAE7EB3D8CBA}"/>
              </c:ext>
            </c:extLst>
          </c:dPt>
          <c:dPt>
            <c:idx val="1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D-B617-4EA9-9A0B-AAE7EB3D8CBA}"/>
              </c:ext>
            </c:extLst>
          </c:dPt>
          <c:dPt>
            <c:idx val="2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4F-B617-4EA9-9A0B-AAE7EB3D8CBA}"/>
              </c:ext>
            </c:extLst>
          </c:dPt>
          <c:dPt>
            <c:idx val="2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1-B617-4EA9-9A0B-AAE7EB3D8CBA}"/>
              </c:ext>
            </c:extLst>
          </c:dPt>
          <c:dPt>
            <c:idx val="2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3-B617-4EA9-9A0B-AAE7EB3D8CBA}"/>
              </c:ext>
            </c:extLst>
          </c:dPt>
          <c:dPt>
            <c:idx val="2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5-B617-4EA9-9A0B-AAE7EB3D8CBA}"/>
              </c:ext>
            </c:extLst>
          </c:dPt>
          <c:dPt>
            <c:idx val="2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7-B617-4EA9-9A0B-AAE7EB3D8CBA}"/>
              </c:ext>
            </c:extLst>
          </c:dPt>
          <c:dPt>
            <c:idx val="2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9-B617-4EA9-9A0B-AAE7EB3D8CBA}"/>
              </c:ext>
            </c:extLst>
          </c:dPt>
          <c:dPt>
            <c:idx val="2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B-B617-4EA9-9A0B-AAE7EB3D8CBA}"/>
              </c:ext>
            </c:extLst>
          </c:dPt>
          <c:dPt>
            <c:idx val="2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D-B617-4EA9-9A0B-AAE7EB3D8CBA}"/>
              </c:ext>
            </c:extLst>
          </c:dPt>
          <c:dPt>
            <c:idx val="2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5F-B617-4EA9-9A0B-AAE7EB3D8CBA}"/>
              </c:ext>
            </c:extLst>
          </c:dPt>
          <c:dPt>
            <c:idx val="2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1-B617-4EA9-9A0B-AAE7EB3D8CBA}"/>
              </c:ext>
            </c:extLst>
          </c:dPt>
          <c:dPt>
            <c:idx val="3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3-B617-4EA9-9A0B-AAE7EB3D8CBA}"/>
              </c:ext>
            </c:extLst>
          </c:dPt>
          <c:dPt>
            <c:idx val="3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5-B617-4EA9-9A0B-AAE7EB3D8CBA}"/>
              </c:ext>
            </c:extLst>
          </c:dPt>
          <c:dPt>
            <c:idx val="3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7-B617-4EA9-9A0B-AAE7EB3D8CBA}"/>
              </c:ext>
            </c:extLst>
          </c:dPt>
          <c:dPt>
            <c:idx val="3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9-B617-4EA9-9A0B-AAE7EB3D8CBA}"/>
              </c:ext>
            </c:extLst>
          </c:dPt>
          <c:dPt>
            <c:idx val="3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B-B617-4EA9-9A0B-AAE7EB3D8CBA}"/>
              </c:ext>
            </c:extLst>
          </c:dPt>
          <c:dPt>
            <c:idx val="3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D-B617-4EA9-9A0B-AAE7EB3D8CBA}"/>
              </c:ext>
            </c:extLst>
          </c:dPt>
          <c:dPt>
            <c:idx val="3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6F-B617-4EA9-9A0B-AAE7EB3D8CBA}"/>
              </c:ext>
            </c:extLst>
          </c:dPt>
          <c:dPt>
            <c:idx val="3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1-B617-4EA9-9A0B-AAE7EB3D8CBA}"/>
              </c:ext>
            </c:extLst>
          </c:dPt>
          <c:dPt>
            <c:idx val="3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3-B617-4EA9-9A0B-AAE7EB3D8CBA}"/>
              </c:ext>
            </c:extLst>
          </c:dPt>
          <c:dPt>
            <c:idx val="3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5-B617-4EA9-9A0B-AAE7EB3D8CBA}"/>
              </c:ext>
            </c:extLst>
          </c:dPt>
          <c:dPt>
            <c:idx val="4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7-B617-4EA9-9A0B-AAE7EB3D8CBA}"/>
              </c:ext>
            </c:extLst>
          </c:dPt>
          <c:dPt>
            <c:idx val="4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9-B617-4EA9-9A0B-AAE7EB3D8CBA}"/>
              </c:ext>
            </c:extLst>
          </c:dPt>
          <c:dPt>
            <c:idx val="4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B-B617-4EA9-9A0B-AAE7EB3D8CBA}"/>
              </c:ext>
            </c:extLst>
          </c:dPt>
          <c:dPt>
            <c:idx val="4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D-B617-4EA9-9A0B-AAE7EB3D8CBA}"/>
              </c:ext>
            </c:extLst>
          </c:dPt>
          <c:dPt>
            <c:idx val="4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7F-B617-4EA9-9A0B-AAE7EB3D8CBA}"/>
              </c:ext>
            </c:extLst>
          </c:dPt>
          <c:dPt>
            <c:idx val="4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1-B617-4EA9-9A0B-AAE7EB3D8CBA}"/>
              </c:ext>
            </c:extLst>
          </c:dPt>
          <c:dPt>
            <c:idx val="4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3-B617-4EA9-9A0B-AAE7EB3D8CBA}"/>
              </c:ext>
            </c:extLst>
          </c:dPt>
          <c:dPt>
            <c:idx val="4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5-B617-4EA9-9A0B-AAE7EB3D8CBA}"/>
              </c:ext>
            </c:extLst>
          </c:dPt>
          <c:dPt>
            <c:idx val="4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7-B617-4EA9-9A0B-AAE7EB3D8CBA}"/>
              </c:ext>
            </c:extLst>
          </c:dPt>
          <c:dPt>
            <c:idx val="4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9-B617-4EA9-9A0B-AAE7EB3D8CBA}"/>
              </c:ext>
            </c:extLst>
          </c:dPt>
          <c:dPt>
            <c:idx val="5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B-B617-4EA9-9A0B-AAE7EB3D8CBA}"/>
              </c:ext>
            </c:extLst>
          </c:dPt>
          <c:dPt>
            <c:idx val="5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D-B617-4EA9-9A0B-AAE7EB3D8CBA}"/>
              </c:ext>
            </c:extLst>
          </c:dPt>
          <c:dPt>
            <c:idx val="5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8F-B617-4EA9-9A0B-AAE7EB3D8CBA}"/>
              </c:ext>
            </c:extLst>
          </c:dPt>
          <c:dPt>
            <c:idx val="5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1-B617-4EA9-9A0B-AAE7EB3D8CBA}"/>
              </c:ext>
            </c:extLst>
          </c:dPt>
          <c:dPt>
            <c:idx val="5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3-B617-4EA9-9A0B-AAE7EB3D8CBA}"/>
              </c:ext>
            </c:extLst>
          </c:dPt>
          <c:dPt>
            <c:idx val="5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5-B617-4EA9-9A0B-AAE7EB3D8CBA}"/>
              </c:ext>
            </c:extLst>
          </c:dPt>
          <c:dPt>
            <c:idx val="5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7-B617-4EA9-9A0B-AAE7EB3D8CBA}"/>
              </c:ext>
            </c:extLst>
          </c:dPt>
          <c:dPt>
            <c:idx val="57"/>
            <c:invertIfNegative val="0"/>
            <c:bubble3D val="0"/>
            <c:spPr>
              <a:solidFill>
                <a:srgbClr val="0080FF"/>
              </a:solidFill>
              <a:ln w="25400">
                <a:solidFill>
                  <a:srgbClr val="000000"/>
                </a:solidFill>
                <a:prstDash val="solid"/>
              </a:ln>
              <a:effectLst/>
            </c:spPr>
            <c:extLst>
              <c:ext xmlns:c16="http://schemas.microsoft.com/office/drawing/2014/chart" uri="{C3380CC4-5D6E-409C-BE32-E72D297353CC}">
                <c16:uniqueId val="{00000499-B617-4EA9-9A0B-AAE7EB3D8CBA}"/>
              </c:ext>
            </c:extLst>
          </c:dPt>
          <c:dPt>
            <c:idx val="5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B-B617-4EA9-9A0B-AAE7EB3D8CBA}"/>
              </c:ext>
            </c:extLst>
          </c:dPt>
          <c:dPt>
            <c:idx val="5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D-B617-4EA9-9A0B-AAE7EB3D8CBA}"/>
              </c:ext>
            </c:extLst>
          </c:dPt>
          <c:dPt>
            <c:idx val="6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9F-B617-4EA9-9A0B-AAE7EB3D8CBA}"/>
              </c:ext>
            </c:extLst>
          </c:dPt>
          <c:dPt>
            <c:idx val="6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1-B617-4EA9-9A0B-AAE7EB3D8CBA}"/>
              </c:ext>
            </c:extLst>
          </c:dPt>
          <c:dPt>
            <c:idx val="6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3-B617-4EA9-9A0B-AAE7EB3D8CBA}"/>
              </c:ext>
            </c:extLst>
          </c:dPt>
          <c:dPt>
            <c:idx val="6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5-B617-4EA9-9A0B-AAE7EB3D8CBA}"/>
              </c:ext>
            </c:extLst>
          </c:dPt>
          <c:dPt>
            <c:idx val="6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7-B617-4EA9-9A0B-AAE7EB3D8CBA}"/>
              </c:ext>
            </c:extLst>
          </c:dPt>
          <c:dPt>
            <c:idx val="6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9-B617-4EA9-9A0B-AAE7EB3D8CBA}"/>
              </c:ext>
            </c:extLst>
          </c:dPt>
          <c:dPt>
            <c:idx val="6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B-B617-4EA9-9A0B-AAE7EB3D8CBA}"/>
              </c:ext>
            </c:extLst>
          </c:dPt>
          <c:dPt>
            <c:idx val="6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D-B617-4EA9-9A0B-AAE7EB3D8CBA}"/>
              </c:ext>
            </c:extLst>
          </c:dPt>
          <c:dPt>
            <c:idx val="6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AF-B617-4EA9-9A0B-AAE7EB3D8CBA}"/>
              </c:ext>
            </c:extLst>
          </c:dPt>
          <c:dPt>
            <c:idx val="6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1-B617-4EA9-9A0B-AAE7EB3D8CBA}"/>
              </c:ext>
            </c:extLst>
          </c:dPt>
          <c:dPt>
            <c:idx val="7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3-B617-4EA9-9A0B-AAE7EB3D8CBA}"/>
              </c:ext>
            </c:extLst>
          </c:dPt>
          <c:dPt>
            <c:idx val="7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5-B617-4EA9-9A0B-AAE7EB3D8CBA}"/>
              </c:ext>
            </c:extLst>
          </c:dPt>
          <c:dPt>
            <c:idx val="7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7-B617-4EA9-9A0B-AAE7EB3D8CBA}"/>
              </c:ext>
            </c:extLst>
          </c:dPt>
          <c:dPt>
            <c:idx val="7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9-B617-4EA9-9A0B-AAE7EB3D8CBA}"/>
              </c:ext>
            </c:extLst>
          </c:dPt>
          <c:dPt>
            <c:idx val="7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B-B617-4EA9-9A0B-AAE7EB3D8CBA}"/>
              </c:ext>
            </c:extLst>
          </c:dPt>
          <c:dPt>
            <c:idx val="7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D-B617-4EA9-9A0B-AAE7EB3D8CBA}"/>
              </c:ext>
            </c:extLst>
          </c:dPt>
          <c:dPt>
            <c:idx val="7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BF-B617-4EA9-9A0B-AAE7EB3D8CBA}"/>
              </c:ext>
            </c:extLst>
          </c:dPt>
          <c:dPt>
            <c:idx val="7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1-B617-4EA9-9A0B-AAE7EB3D8CBA}"/>
              </c:ext>
            </c:extLst>
          </c:dPt>
          <c:dPt>
            <c:idx val="78"/>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3-B617-4EA9-9A0B-AAE7EB3D8CBA}"/>
              </c:ext>
            </c:extLst>
          </c:dPt>
          <c:dPt>
            <c:idx val="79"/>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5-B617-4EA9-9A0B-AAE7EB3D8CBA}"/>
              </c:ext>
            </c:extLst>
          </c:dPt>
          <c:dPt>
            <c:idx val="80"/>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7-B617-4EA9-9A0B-AAE7EB3D8CBA}"/>
              </c:ext>
            </c:extLst>
          </c:dPt>
          <c:dPt>
            <c:idx val="81"/>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9-B617-4EA9-9A0B-AAE7EB3D8CBA}"/>
              </c:ext>
            </c:extLst>
          </c:dPt>
          <c:dPt>
            <c:idx val="82"/>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B-B617-4EA9-9A0B-AAE7EB3D8CBA}"/>
              </c:ext>
            </c:extLst>
          </c:dPt>
          <c:dPt>
            <c:idx val="83"/>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D-B617-4EA9-9A0B-AAE7EB3D8CBA}"/>
              </c:ext>
            </c:extLst>
          </c:dPt>
          <c:dPt>
            <c:idx val="84"/>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CF-B617-4EA9-9A0B-AAE7EB3D8CBA}"/>
              </c:ext>
            </c:extLst>
          </c:dPt>
          <c:dPt>
            <c:idx val="85"/>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1-B617-4EA9-9A0B-AAE7EB3D8CBA}"/>
              </c:ext>
            </c:extLst>
          </c:dPt>
          <c:dPt>
            <c:idx val="86"/>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3-B617-4EA9-9A0B-AAE7EB3D8CBA}"/>
              </c:ext>
            </c:extLst>
          </c:dPt>
          <c:dPt>
            <c:idx val="87"/>
            <c:invertIfNegative val="0"/>
            <c:bubble3D val="0"/>
            <c:spPr>
              <a:solidFill>
                <a:srgbClr val="0080FF"/>
              </a:solidFill>
              <a:ln w="12700">
                <a:solidFill>
                  <a:srgbClr val="FFFFFF"/>
                </a:solidFill>
                <a:prstDash val="solid"/>
              </a:ln>
              <a:effectLst/>
            </c:spPr>
            <c:extLst>
              <c:ext xmlns:c16="http://schemas.microsoft.com/office/drawing/2014/chart" uri="{C3380CC4-5D6E-409C-BE32-E72D297353CC}">
                <c16:uniqueId val="{000004D5-B617-4EA9-9A0B-AAE7EB3D8CBA}"/>
              </c:ext>
            </c:extLst>
          </c:dPt>
          <c:cat>
            <c:strLit>
              <c:ptCount val="88"/>
              <c:pt idx="0">
                <c:v>Pornainen</c:v>
              </c:pt>
              <c:pt idx="1">
                <c:v>Kuhmoinen</c:v>
              </c:pt>
              <c:pt idx="2">
                <c:v>Kauniainen</c:v>
              </c:pt>
              <c:pt idx="3">
                <c:v>Padasjoki</c:v>
              </c:pt>
              <c:pt idx="4">
                <c:v>Sauvo</c:v>
              </c:pt>
              <c:pt idx="5">
                <c:v>Ilomantsi</c:v>
              </c:pt>
              <c:pt idx="6">
                <c:v>Nousiainen</c:v>
              </c:pt>
              <c:pt idx="7">
                <c:v>Hanko</c:v>
              </c:pt>
              <c:pt idx="8">
                <c:v>Aura</c:v>
              </c:pt>
              <c:pt idx="9">
                <c:v>Rusko</c:v>
              </c:pt>
              <c:pt idx="10">
                <c:v>Oripää</c:v>
              </c:pt>
              <c:pt idx="11">
                <c:v>Kemiönsaari</c:v>
              </c:pt>
              <c:pt idx="12">
                <c:v>Masku</c:v>
              </c:pt>
              <c:pt idx="13">
                <c:v>Suomussalmi</c:v>
              </c:pt>
              <c:pt idx="14">
                <c:v>Punkalaidun</c:v>
              </c:pt>
              <c:pt idx="15">
                <c:v>Jokioinen</c:v>
              </c:pt>
              <c:pt idx="16">
                <c:v>Karkkila</c:v>
              </c:pt>
              <c:pt idx="17">
                <c:v>Hausjärvi</c:v>
              </c:pt>
              <c:pt idx="18">
                <c:v>Luumäki</c:v>
              </c:pt>
              <c:pt idx="19">
                <c:v>Suonenjoki</c:v>
              </c:pt>
              <c:pt idx="20">
                <c:v>Naantali</c:v>
              </c:pt>
              <c:pt idx="21">
                <c:v>Iitti</c:v>
              </c:pt>
              <c:pt idx="22">
                <c:v>Parainen</c:v>
              </c:pt>
              <c:pt idx="23">
                <c:v>Uusikaupunki</c:v>
              </c:pt>
              <c:pt idx="24">
                <c:v>Imatra</c:v>
              </c:pt>
              <c:pt idx="25">
                <c:v>Ikaalinen</c:v>
              </c:pt>
              <c:pt idx="26">
                <c:v>Forssa</c:v>
              </c:pt>
              <c:pt idx="27">
                <c:v>Orivesi</c:v>
              </c:pt>
              <c:pt idx="28">
                <c:v>Kemi</c:v>
              </c:pt>
              <c:pt idx="29">
                <c:v>Paimio</c:v>
              </c:pt>
              <c:pt idx="30">
                <c:v>Mynämäki</c:v>
              </c:pt>
              <c:pt idx="31">
                <c:v>Hämeenkyrö</c:v>
              </c:pt>
              <c:pt idx="32">
                <c:v>Pirkkala</c:v>
              </c:pt>
              <c:pt idx="33">
                <c:v>Ylivieska</c:v>
              </c:pt>
              <c:pt idx="34">
                <c:v>Laitila</c:v>
              </c:pt>
              <c:pt idx="35">
                <c:v>Raisio</c:v>
              </c:pt>
              <c:pt idx="36">
                <c:v>Somero</c:v>
              </c:pt>
              <c:pt idx="37">
                <c:v>Lieto</c:v>
              </c:pt>
              <c:pt idx="38">
                <c:v>Varkaus</c:v>
              </c:pt>
              <c:pt idx="39">
                <c:v>Loviisa</c:v>
              </c:pt>
              <c:pt idx="40">
                <c:v>Äänekoski</c:v>
              </c:pt>
              <c:pt idx="41">
                <c:v>Iisalmi</c:v>
              </c:pt>
              <c:pt idx="42">
                <c:v>Kerava</c:v>
              </c:pt>
              <c:pt idx="43">
                <c:v>Hamina</c:v>
              </c:pt>
              <c:pt idx="44">
                <c:v>Nokia</c:v>
              </c:pt>
              <c:pt idx="45">
                <c:v>Järvenpää</c:v>
              </c:pt>
              <c:pt idx="46">
                <c:v>Sipoo</c:v>
              </c:pt>
              <c:pt idx="47">
                <c:v>Janakkala</c:v>
              </c:pt>
              <c:pt idx="48">
                <c:v>Kaarina</c:v>
              </c:pt>
              <c:pt idx="49">
                <c:v>Hollola</c:v>
              </c:pt>
              <c:pt idx="50">
                <c:v>Lapua</c:v>
              </c:pt>
              <c:pt idx="51">
                <c:v>Ilmajoki</c:v>
              </c:pt>
              <c:pt idx="52">
                <c:v>Savonlinna</c:v>
              </c:pt>
              <c:pt idx="53">
                <c:v>Riihimäki</c:v>
              </c:pt>
              <c:pt idx="54">
                <c:v>Ylöjärvi</c:v>
              </c:pt>
              <c:pt idx="55">
                <c:v>Orimattila</c:v>
              </c:pt>
              <c:pt idx="56">
                <c:v>Kirkkonummi</c:v>
              </c:pt>
              <c:pt idx="57">
                <c:v>--&gt;  Rauma</c:v>
              </c:pt>
              <c:pt idx="58">
                <c:v>Lempäälä</c:v>
              </c:pt>
              <c:pt idx="59">
                <c:v>Vihti</c:v>
              </c:pt>
              <c:pt idx="60">
                <c:v>Kangasala</c:v>
              </c:pt>
              <c:pt idx="61">
                <c:v>Tuusula</c:v>
              </c:pt>
              <c:pt idx="62">
                <c:v>Kajaani</c:v>
              </c:pt>
              <c:pt idx="63">
                <c:v>Nurmijärvi</c:v>
              </c:pt>
              <c:pt idx="64">
                <c:v>Mäntsälä</c:v>
              </c:pt>
              <c:pt idx="65">
                <c:v>Loimaa</c:v>
              </c:pt>
              <c:pt idx="66">
                <c:v>Sastamala</c:v>
              </c:pt>
              <c:pt idx="67">
                <c:v>Hyvinkää</c:v>
              </c:pt>
              <c:pt idx="68">
                <c:v>Vaasa</c:v>
              </c:pt>
              <c:pt idx="69">
                <c:v>Kotka</c:v>
              </c:pt>
              <c:pt idx="70">
                <c:v>Kokkola</c:v>
              </c:pt>
              <c:pt idx="71">
                <c:v>Lohja</c:v>
              </c:pt>
              <c:pt idx="72">
                <c:v>Joensuu</c:v>
              </c:pt>
              <c:pt idx="73">
                <c:v>Mikkeli</c:v>
              </c:pt>
              <c:pt idx="74">
                <c:v>Lappeenranta</c:v>
              </c:pt>
              <c:pt idx="75">
                <c:v>Hämeenlinna</c:v>
              </c:pt>
              <c:pt idx="76">
                <c:v>Seinäjoki</c:v>
              </c:pt>
              <c:pt idx="77">
                <c:v>Lahti</c:v>
              </c:pt>
              <c:pt idx="78">
                <c:v>Salo</c:v>
              </c:pt>
              <c:pt idx="79">
                <c:v>Kouvola</c:v>
              </c:pt>
              <c:pt idx="80">
                <c:v>Turku</c:v>
              </c:pt>
              <c:pt idx="81">
                <c:v>Jyväskylä</c:v>
              </c:pt>
              <c:pt idx="82">
                <c:v>Kuopio</c:v>
              </c:pt>
              <c:pt idx="83">
                <c:v>Oulu</c:v>
              </c:pt>
              <c:pt idx="84">
                <c:v>Tampere</c:v>
              </c:pt>
              <c:pt idx="85">
                <c:v>Espoo</c:v>
              </c:pt>
              <c:pt idx="86">
                <c:v>Vantaa</c:v>
              </c:pt>
              <c:pt idx="87">
                <c:v>Helsinki</c:v>
              </c:pt>
            </c:strLit>
          </c:cat>
          <c:val>
            <c:numLit>
              <c:formatCode>General</c:formatCode>
              <c:ptCount val="88"/>
              <c:pt idx="0">
                <c:v>5.492825984954834</c:v>
              </c:pt>
              <c:pt idx="1">
                <c:v>4.2199721336364746</c:v>
              </c:pt>
              <c:pt idx="2">
                <c:v>9.1175809502601624E-2</c:v>
              </c:pt>
              <c:pt idx="3">
                <c:v>5.8477311134338379</c:v>
              </c:pt>
              <c:pt idx="4">
                <c:v>10.743703842163086</c:v>
              </c:pt>
              <c:pt idx="5">
                <c:v>3.5480866432189941</c:v>
              </c:pt>
              <c:pt idx="6">
                <c:v>9.5553131103515625</c:v>
              </c:pt>
              <c:pt idx="7">
                <c:v>0.40416178107261658</c:v>
              </c:pt>
              <c:pt idx="8">
                <c:v>9.6028871536254883</c:v>
              </c:pt>
              <c:pt idx="9">
                <c:v>15.199356079101563</c:v>
              </c:pt>
              <c:pt idx="10">
                <c:v>19.584814071655273</c:v>
              </c:pt>
              <c:pt idx="11">
                <c:v>11.401666641235352</c:v>
              </c:pt>
              <c:pt idx="12">
                <c:v>6.3977360725402832</c:v>
              </c:pt>
              <c:pt idx="13">
                <c:v>8.2657318115234375</c:v>
              </c:pt>
              <c:pt idx="14">
                <c:v>26.230108261108398</c:v>
              </c:pt>
              <c:pt idx="15">
                <c:v>15.356448173522949</c:v>
              </c:pt>
              <c:pt idx="16">
                <c:v>3.5827820301055908</c:v>
              </c:pt>
              <c:pt idx="17">
                <c:v>14.927140235900879</c:v>
              </c:pt>
              <c:pt idx="18">
                <c:v>8.2210912704467773</c:v>
              </c:pt>
              <c:pt idx="19">
                <c:v>8.9538402557373047</c:v>
              </c:pt>
              <c:pt idx="20">
                <c:v>6.2950549125671387</c:v>
              </c:pt>
              <c:pt idx="21">
                <c:v>15.577576637268066</c:v>
              </c:pt>
              <c:pt idx="22">
                <c:v>14.717930793762207</c:v>
              </c:pt>
              <c:pt idx="23">
                <c:v>16.325090408325195</c:v>
              </c:pt>
              <c:pt idx="24">
                <c:v>1.9968152046203613</c:v>
              </c:pt>
              <c:pt idx="25">
                <c:v>20.036663055419922</c:v>
              </c:pt>
              <c:pt idx="26">
                <c:v>12.946103096008301</c:v>
              </c:pt>
              <c:pt idx="27">
                <c:v>13.875951766967773</c:v>
              </c:pt>
              <c:pt idx="28">
                <c:v>0.24601754546165466</c:v>
              </c:pt>
              <c:pt idx="29">
                <c:v>11.416386604309082</c:v>
              </c:pt>
              <c:pt idx="30">
                <c:v>31.076421737670898</c:v>
              </c:pt>
              <c:pt idx="31">
                <c:v>19.820180892944336</c:v>
              </c:pt>
              <c:pt idx="32">
                <c:v>0.73524463176727295</c:v>
              </c:pt>
              <c:pt idx="33">
                <c:v>17.337440490722656</c:v>
              </c:pt>
              <c:pt idx="34">
                <c:v>27.416448593139648</c:v>
              </c:pt>
              <c:pt idx="35">
                <c:v>0.5351635217666626</c:v>
              </c:pt>
              <c:pt idx="36">
                <c:v>45.618671417236328</c:v>
              </c:pt>
              <c:pt idx="37">
                <c:v>17.543380737304688</c:v>
              </c:pt>
              <c:pt idx="38">
                <c:v>1.7876608371734619</c:v>
              </c:pt>
              <c:pt idx="39">
                <c:v>17.400354385375977</c:v>
              </c:pt>
              <c:pt idx="40">
                <c:v>7.9107332229614258</c:v>
              </c:pt>
              <c:pt idx="41">
                <c:v>26.717391967773438</c:v>
              </c:pt>
              <c:pt idx="42">
                <c:v>0.30386078357696533</c:v>
              </c:pt>
              <c:pt idx="43">
                <c:v>10.889249801635742</c:v>
              </c:pt>
              <c:pt idx="44">
                <c:v>6.7072443962097168</c:v>
              </c:pt>
              <c:pt idx="45">
                <c:v>0.76305246353149414</c:v>
              </c:pt>
              <c:pt idx="46">
                <c:v>8.9818334579467773</c:v>
              </c:pt>
              <c:pt idx="47">
                <c:v>18.719175338745117</c:v>
              </c:pt>
              <c:pt idx="48">
                <c:v>3.7986471652984619</c:v>
              </c:pt>
              <c:pt idx="49">
                <c:v>24.448936462402344</c:v>
              </c:pt>
              <c:pt idx="50">
                <c:v>51.854366302490234</c:v>
              </c:pt>
              <c:pt idx="51">
                <c:v>55.980560302734375</c:v>
              </c:pt>
              <c:pt idx="52">
                <c:v>24.051820755004883</c:v>
              </c:pt>
              <c:pt idx="53">
                <c:v>3.8824529647827148</c:v>
              </c:pt>
              <c:pt idx="54">
                <c:v>14.51702880859375</c:v>
              </c:pt>
              <c:pt idx="55">
                <c:v>38.057826995849609</c:v>
              </c:pt>
              <c:pt idx="56">
                <c:v>6.2491216659545898</c:v>
              </c:pt>
              <c:pt idx="57">
                <c:v>9.7164411544799805</c:v>
              </c:pt>
              <c:pt idx="58">
                <c:v>6.8208236694335938</c:v>
              </c:pt>
              <c:pt idx="59">
                <c:v>14.856172561645508</c:v>
              </c:pt>
              <c:pt idx="60">
                <c:v>27.788480758666992</c:v>
              </c:pt>
              <c:pt idx="61">
                <c:v>6.7569589614868164</c:v>
              </c:pt>
              <c:pt idx="62">
                <c:v>7.8365645408630371</c:v>
              </c:pt>
              <c:pt idx="63">
                <c:v>12.938112258911133</c:v>
              </c:pt>
              <c:pt idx="64">
                <c:v>19.713808059692383</c:v>
              </c:pt>
              <c:pt idx="65">
                <c:v>79.187446594238281</c:v>
              </c:pt>
              <c:pt idx="66">
                <c:v>52.375995635986328</c:v>
              </c:pt>
              <c:pt idx="67">
                <c:v>7.7475743293762207</c:v>
              </c:pt>
              <c:pt idx="68">
                <c:v>9.3052778244018555</c:v>
              </c:pt>
              <c:pt idx="69">
                <c:v>4.0014185905456543</c:v>
              </c:pt>
              <c:pt idx="70">
                <c:v>55.580852508544922</c:v>
              </c:pt>
              <c:pt idx="71">
                <c:v>21.562656402587891</c:v>
              </c:pt>
              <c:pt idx="72">
                <c:v>17.400924682617188</c:v>
              </c:pt>
              <c:pt idx="73">
                <c:v>27.75279426574707</c:v>
              </c:pt>
              <c:pt idx="74">
                <c:v>30.912200927734375</c:v>
              </c:pt>
              <c:pt idx="75">
                <c:v>47.69317626953125</c:v>
              </c:pt>
              <c:pt idx="76">
                <c:v>92.91851806640625</c:v>
              </c:pt>
              <c:pt idx="77">
                <c:v>7.307030200958252</c:v>
              </c:pt>
              <c:pt idx="78">
                <c:v>77.980575561523438</c:v>
              </c:pt>
              <c:pt idx="79">
                <c:v>62.314220428466797</c:v>
              </c:pt>
              <c:pt idx="80">
                <c:v>5.5183124542236328</c:v>
              </c:pt>
              <c:pt idx="81">
                <c:v>11.328739166259766</c:v>
              </c:pt>
              <c:pt idx="82">
                <c:v>92.729606628417969</c:v>
              </c:pt>
              <c:pt idx="83">
                <c:v>18.811126708984375</c:v>
              </c:pt>
              <c:pt idx="84">
                <c:v>7.0110378265380859</c:v>
              </c:pt>
              <c:pt idx="85">
                <c:v>3.4115152359008789</c:v>
              </c:pt>
              <c:pt idx="86">
                <c:v>4.1092920303344727</c:v>
              </c:pt>
              <c:pt idx="87">
                <c:v>3.4270319938659668</c:v>
              </c:pt>
            </c:numLit>
          </c:val>
          <c:extLst>
            <c:ext xmlns:c16="http://schemas.microsoft.com/office/drawing/2014/chart" uri="{C3380CC4-5D6E-409C-BE32-E72D297353CC}">
              <c16:uniqueId val="{000004D6-B617-4EA9-9A0B-AAE7EB3D8CBA}"/>
            </c:ext>
          </c:extLst>
        </c:ser>
        <c:ser>
          <c:idx val="7"/>
          <c:order val="7"/>
          <c:tx>
            <c:v>Jätehuolto</c:v>
          </c:tx>
          <c:spPr>
            <a:solidFill>
              <a:srgbClr val="004C99"/>
            </a:solidFill>
          </c:spPr>
          <c:invertIfNegative val="0"/>
          <c:dPt>
            <c:idx val="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8-B617-4EA9-9A0B-AAE7EB3D8CBA}"/>
              </c:ext>
            </c:extLst>
          </c:dPt>
          <c:dPt>
            <c:idx val="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A-B617-4EA9-9A0B-AAE7EB3D8CBA}"/>
              </c:ext>
            </c:extLst>
          </c:dPt>
          <c:dPt>
            <c:idx val="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C-B617-4EA9-9A0B-AAE7EB3D8CBA}"/>
              </c:ext>
            </c:extLst>
          </c:dPt>
          <c:dPt>
            <c:idx val="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DE-B617-4EA9-9A0B-AAE7EB3D8CBA}"/>
              </c:ext>
            </c:extLst>
          </c:dPt>
          <c:dPt>
            <c:idx val="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0-B617-4EA9-9A0B-AAE7EB3D8CBA}"/>
              </c:ext>
            </c:extLst>
          </c:dPt>
          <c:dPt>
            <c:idx val="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2-B617-4EA9-9A0B-AAE7EB3D8CBA}"/>
              </c:ext>
            </c:extLst>
          </c:dPt>
          <c:dPt>
            <c:idx val="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4-B617-4EA9-9A0B-AAE7EB3D8CBA}"/>
              </c:ext>
            </c:extLst>
          </c:dPt>
          <c:dPt>
            <c:idx val="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6-B617-4EA9-9A0B-AAE7EB3D8CBA}"/>
              </c:ext>
            </c:extLst>
          </c:dPt>
          <c:dPt>
            <c:idx val="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8-B617-4EA9-9A0B-AAE7EB3D8CBA}"/>
              </c:ext>
            </c:extLst>
          </c:dPt>
          <c:dPt>
            <c:idx val="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A-B617-4EA9-9A0B-AAE7EB3D8CBA}"/>
              </c:ext>
            </c:extLst>
          </c:dPt>
          <c:dPt>
            <c:idx val="1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C-B617-4EA9-9A0B-AAE7EB3D8CBA}"/>
              </c:ext>
            </c:extLst>
          </c:dPt>
          <c:dPt>
            <c:idx val="1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EE-B617-4EA9-9A0B-AAE7EB3D8CBA}"/>
              </c:ext>
            </c:extLst>
          </c:dPt>
          <c:dPt>
            <c:idx val="1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0-B617-4EA9-9A0B-AAE7EB3D8CBA}"/>
              </c:ext>
            </c:extLst>
          </c:dPt>
          <c:dPt>
            <c:idx val="1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2-B617-4EA9-9A0B-AAE7EB3D8CBA}"/>
              </c:ext>
            </c:extLst>
          </c:dPt>
          <c:dPt>
            <c:idx val="1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4-B617-4EA9-9A0B-AAE7EB3D8CBA}"/>
              </c:ext>
            </c:extLst>
          </c:dPt>
          <c:dPt>
            <c:idx val="1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6-B617-4EA9-9A0B-AAE7EB3D8CBA}"/>
              </c:ext>
            </c:extLst>
          </c:dPt>
          <c:dPt>
            <c:idx val="1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8-B617-4EA9-9A0B-AAE7EB3D8CBA}"/>
              </c:ext>
            </c:extLst>
          </c:dPt>
          <c:dPt>
            <c:idx val="1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A-B617-4EA9-9A0B-AAE7EB3D8CBA}"/>
              </c:ext>
            </c:extLst>
          </c:dPt>
          <c:dPt>
            <c:idx val="1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C-B617-4EA9-9A0B-AAE7EB3D8CBA}"/>
              </c:ext>
            </c:extLst>
          </c:dPt>
          <c:dPt>
            <c:idx val="1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4FE-B617-4EA9-9A0B-AAE7EB3D8CBA}"/>
              </c:ext>
            </c:extLst>
          </c:dPt>
          <c:dPt>
            <c:idx val="2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0-B617-4EA9-9A0B-AAE7EB3D8CBA}"/>
              </c:ext>
            </c:extLst>
          </c:dPt>
          <c:dPt>
            <c:idx val="2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2-B617-4EA9-9A0B-AAE7EB3D8CBA}"/>
              </c:ext>
            </c:extLst>
          </c:dPt>
          <c:dPt>
            <c:idx val="2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4-B617-4EA9-9A0B-AAE7EB3D8CBA}"/>
              </c:ext>
            </c:extLst>
          </c:dPt>
          <c:dPt>
            <c:idx val="2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6-B617-4EA9-9A0B-AAE7EB3D8CBA}"/>
              </c:ext>
            </c:extLst>
          </c:dPt>
          <c:dPt>
            <c:idx val="2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8-B617-4EA9-9A0B-AAE7EB3D8CBA}"/>
              </c:ext>
            </c:extLst>
          </c:dPt>
          <c:dPt>
            <c:idx val="2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A-B617-4EA9-9A0B-AAE7EB3D8CBA}"/>
              </c:ext>
            </c:extLst>
          </c:dPt>
          <c:dPt>
            <c:idx val="2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C-B617-4EA9-9A0B-AAE7EB3D8CBA}"/>
              </c:ext>
            </c:extLst>
          </c:dPt>
          <c:dPt>
            <c:idx val="2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0E-B617-4EA9-9A0B-AAE7EB3D8CBA}"/>
              </c:ext>
            </c:extLst>
          </c:dPt>
          <c:dPt>
            <c:idx val="2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0-B617-4EA9-9A0B-AAE7EB3D8CBA}"/>
              </c:ext>
            </c:extLst>
          </c:dPt>
          <c:dPt>
            <c:idx val="2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2-B617-4EA9-9A0B-AAE7EB3D8CBA}"/>
              </c:ext>
            </c:extLst>
          </c:dPt>
          <c:dPt>
            <c:idx val="3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4-B617-4EA9-9A0B-AAE7EB3D8CBA}"/>
              </c:ext>
            </c:extLst>
          </c:dPt>
          <c:dPt>
            <c:idx val="3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6-B617-4EA9-9A0B-AAE7EB3D8CBA}"/>
              </c:ext>
            </c:extLst>
          </c:dPt>
          <c:dPt>
            <c:idx val="3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8-B617-4EA9-9A0B-AAE7EB3D8CBA}"/>
              </c:ext>
            </c:extLst>
          </c:dPt>
          <c:dPt>
            <c:idx val="3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A-B617-4EA9-9A0B-AAE7EB3D8CBA}"/>
              </c:ext>
            </c:extLst>
          </c:dPt>
          <c:dPt>
            <c:idx val="3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C-B617-4EA9-9A0B-AAE7EB3D8CBA}"/>
              </c:ext>
            </c:extLst>
          </c:dPt>
          <c:dPt>
            <c:idx val="3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1E-B617-4EA9-9A0B-AAE7EB3D8CBA}"/>
              </c:ext>
            </c:extLst>
          </c:dPt>
          <c:dPt>
            <c:idx val="3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0-B617-4EA9-9A0B-AAE7EB3D8CBA}"/>
              </c:ext>
            </c:extLst>
          </c:dPt>
          <c:dPt>
            <c:idx val="3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2-B617-4EA9-9A0B-AAE7EB3D8CBA}"/>
              </c:ext>
            </c:extLst>
          </c:dPt>
          <c:dPt>
            <c:idx val="3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4-B617-4EA9-9A0B-AAE7EB3D8CBA}"/>
              </c:ext>
            </c:extLst>
          </c:dPt>
          <c:dPt>
            <c:idx val="3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6-B617-4EA9-9A0B-AAE7EB3D8CBA}"/>
              </c:ext>
            </c:extLst>
          </c:dPt>
          <c:dPt>
            <c:idx val="4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8-B617-4EA9-9A0B-AAE7EB3D8CBA}"/>
              </c:ext>
            </c:extLst>
          </c:dPt>
          <c:dPt>
            <c:idx val="4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A-B617-4EA9-9A0B-AAE7EB3D8CBA}"/>
              </c:ext>
            </c:extLst>
          </c:dPt>
          <c:dPt>
            <c:idx val="4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C-B617-4EA9-9A0B-AAE7EB3D8CBA}"/>
              </c:ext>
            </c:extLst>
          </c:dPt>
          <c:dPt>
            <c:idx val="4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2E-B617-4EA9-9A0B-AAE7EB3D8CBA}"/>
              </c:ext>
            </c:extLst>
          </c:dPt>
          <c:dPt>
            <c:idx val="4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0-B617-4EA9-9A0B-AAE7EB3D8CBA}"/>
              </c:ext>
            </c:extLst>
          </c:dPt>
          <c:dPt>
            <c:idx val="4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2-B617-4EA9-9A0B-AAE7EB3D8CBA}"/>
              </c:ext>
            </c:extLst>
          </c:dPt>
          <c:dPt>
            <c:idx val="4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4-B617-4EA9-9A0B-AAE7EB3D8CBA}"/>
              </c:ext>
            </c:extLst>
          </c:dPt>
          <c:dPt>
            <c:idx val="4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6-B617-4EA9-9A0B-AAE7EB3D8CBA}"/>
              </c:ext>
            </c:extLst>
          </c:dPt>
          <c:dPt>
            <c:idx val="4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8-B617-4EA9-9A0B-AAE7EB3D8CBA}"/>
              </c:ext>
            </c:extLst>
          </c:dPt>
          <c:dPt>
            <c:idx val="4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A-B617-4EA9-9A0B-AAE7EB3D8CBA}"/>
              </c:ext>
            </c:extLst>
          </c:dPt>
          <c:dPt>
            <c:idx val="5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C-B617-4EA9-9A0B-AAE7EB3D8CBA}"/>
              </c:ext>
            </c:extLst>
          </c:dPt>
          <c:dPt>
            <c:idx val="5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3E-B617-4EA9-9A0B-AAE7EB3D8CBA}"/>
              </c:ext>
            </c:extLst>
          </c:dPt>
          <c:dPt>
            <c:idx val="5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0-B617-4EA9-9A0B-AAE7EB3D8CBA}"/>
              </c:ext>
            </c:extLst>
          </c:dPt>
          <c:dPt>
            <c:idx val="5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2-B617-4EA9-9A0B-AAE7EB3D8CBA}"/>
              </c:ext>
            </c:extLst>
          </c:dPt>
          <c:dPt>
            <c:idx val="5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4-B617-4EA9-9A0B-AAE7EB3D8CBA}"/>
              </c:ext>
            </c:extLst>
          </c:dPt>
          <c:dPt>
            <c:idx val="5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6-B617-4EA9-9A0B-AAE7EB3D8CBA}"/>
              </c:ext>
            </c:extLst>
          </c:dPt>
          <c:dPt>
            <c:idx val="5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8-B617-4EA9-9A0B-AAE7EB3D8CBA}"/>
              </c:ext>
            </c:extLst>
          </c:dPt>
          <c:dPt>
            <c:idx val="57"/>
            <c:invertIfNegative val="0"/>
            <c:bubble3D val="0"/>
            <c:spPr>
              <a:solidFill>
                <a:srgbClr val="004C99"/>
              </a:solidFill>
              <a:ln w="25400">
                <a:solidFill>
                  <a:srgbClr val="000000"/>
                </a:solidFill>
                <a:prstDash val="solid"/>
              </a:ln>
              <a:effectLst/>
            </c:spPr>
            <c:extLst>
              <c:ext xmlns:c16="http://schemas.microsoft.com/office/drawing/2014/chart" uri="{C3380CC4-5D6E-409C-BE32-E72D297353CC}">
                <c16:uniqueId val="{0000054A-B617-4EA9-9A0B-AAE7EB3D8CBA}"/>
              </c:ext>
            </c:extLst>
          </c:dPt>
          <c:dPt>
            <c:idx val="5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C-B617-4EA9-9A0B-AAE7EB3D8CBA}"/>
              </c:ext>
            </c:extLst>
          </c:dPt>
          <c:dPt>
            <c:idx val="5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4E-B617-4EA9-9A0B-AAE7EB3D8CBA}"/>
              </c:ext>
            </c:extLst>
          </c:dPt>
          <c:dPt>
            <c:idx val="6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0-B617-4EA9-9A0B-AAE7EB3D8CBA}"/>
              </c:ext>
            </c:extLst>
          </c:dPt>
          <c:dPt>
            <c:idx val="6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2-B617-4EA9-9A0B-AAE7EB3D8CBA}"/>
              </c:ext>
            </c:extLst>
          </c:dPt>
          <c:dPt>
            <c:idx val="6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4-B617-4EA9-9A0B-AAE7EB3D8CBA}"/>
              </c:ext>
            </c:extLst>
          </c:dPt>
          <c:dPt>
            <c:idx val="6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6-B617-4EA9-9A0B-AAE7EB3D8CBA}"/>
              </c:ext>
            </c:extLst>
          </c:dPt>
          <c:dPt>
            <c:idx val="6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8-B617-4EA9-9A0B-AAE7EB3D8CBA}"/>
              </c:ext>
            </c:extLst>
          </c:dPt>
          <c:dPt>
            <c:idx val="6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A-B617-4EA9-9A0B-AAE7EB3D8CBA}"/>
              </c:ext>
            </c:extLst>
          </c:dPt>
          <c:dPt>
            <c:idx val="6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C-B617-4EA9-9A0B-AAE7EB3D8CBA}"/>
              </c:ext>
            </c:extLst>
          </c:dPt>
          <c:dPt>
            <c:idx val="6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5E-B617-4EA9-9A0B-AAE7EB3D8CBA}"/>
              </c:ext>
            </c:extLst>
          </c:dPt>
          <c:dPt>
            <c:idx val="6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0-B617-4EA9-9A0B-AAE7EB3D8CBA}"/>
              </c:ext>
            </c:extLst>
          </c:dPt>
          <c:dPt>
            <c:idx val="6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2-B617-4EA9-9A0B-AAE7EB3D8CBA}"/>
              </c:ext>
            </c:extLst>
          </c:dPt>
          <c:dPt>
            <c:idx val="7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4-B617-4EA9-9A0B-AAE7EB3D8CBA}"/>
              </c:ext>
            </c:extLst>
          </c:dPt>
          <c:dPt>
            <c:idx val="7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6-B617-4EA9-9A0B-AAE7EB3D8CBA}"/>
              </c:ext>
            </c:extLst>
          </c:dPt>
          <c:dPt>
            <c:idx val="7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8-B617-4EA9-9A0B-AAE7EB3D8CBA}"/>
              </c:ext>
            </c:extLst>
          </c:dPt>
          <c:dPt>
            <c:idx val="7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A-B617-4EA9-9A0B-AAE7EB3D8CBA}"/>
              </c:ext>
            </c:extLst>
          </c:dPt>
          <c:dPt>
            <c:idx val="7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C-B617-4EA9-9A0B-AAE7EB3D8CBA}"/>
              </c:ext>
            </c:extLst>
          </c:dPt>
          <c:dPt>
            <c:idx val="7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6E-B617-4EA9-9A0B-AAE7EB3D8CBA}"/>
              </c:ext>
            </c:extLst>
          </c:dPt>
          <c:dPt>
            <c:idx val="7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0-B617-4EA9-9A0B-AAE7EB3D8CBA}"/>
              </c:ext>
            </c:extLst>
          </c:dPt>
          <c:dPt>
            <c:idx val="7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2-B617-4EA9-9A0B-AAE7EB3D8CBA}"/>
              </c:ext>
            </c:extLst>
          </c:dPt>
          <c:dPt>
            <c:idx val="78"/>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4-B617-4EA9-9A0B-AAE7EB3D8CBA}"/>
              </c:ext>
            </c:extLst>
          </c:dPt>
          <c:dPt>
            <c:idx val="79"/>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6-B617-4EA9-9A0B-AAE7EB3D8CBA}"/>
              </c:ext>
            </c:extLst>
          </c:dPt>
          <c:dPt>
            <c:idx val="80"/>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8-B617-4EA9-9A0B-AAE7EB3D8CBA}"/>
              </c:ext>
            </c:extLst>
          </c:dPt>
          <c:dPt>
            <c:idx val="81"/>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A-B617-4EA9-9A0B-AAE7EB3D8CBA}"/>
              </c:ext>
            </c:extLst>
          </c:dPt>
          <c:dPt>
            <c:idx val="82"/>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C-B617-4EA9-9A0B-AAE7EB3D8CBA}"/>
              </c:ext>
            </c:extLst>
          </c:dPt>
          <c:dPt>
            <c:idx val="83"/>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7E-B617-4EA9-9A0B-AAE7EB3D8CBA}"/>
              </c:ext>
            </c:extLst>
          </c:dPt>
          <c:dPt>
            <c:idx val="84"/>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0-B617-4EA9-9A0B-AAE7EB3D8CBA}"/>
              </c:ext>
            </c:extLst>
          </c:dPt>
          <c:dPt>
            <c:idx val="85"/>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2-B617-4EA9-9A0B-AAE7EB3D8CBA}"/>
              </c:ext>
            </c:extLst>
          </c:dPt>
          <c:dPt>
            <c:idx val="86"/>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4-B617-4EA9-9A0B-AAE7EB3D8CBA}"/>
              </c:ext>
            </c:extLst>
          </c:dPt>
          <c:dPt>
            <c:idx val="87"/>
            <c:invertIfNegative val="0"/>
            <c:bubble3D val="0"/>
            <c:spPr>
              <a:solidFill>
                <a:srgbClr val="004C99"/>
              </a:solidFill>
              <a:ln w="12700">
                <a:solidFill>
                  <a:srgbClr val="FFFFFF"/>
                </a:solidFill>
                <a:prstDash val="solid"/>
              </a:ln>
              <a:effectLst/>
            </c:spPr>
            <c:extLst>
              <c:ext xmlns:c16="http://schemas.microsoft.com/office/drawing/2014/chart" uri="{C3380CC4-5D6E-409C-BE32-E72D297353CC}">
                <c16:uniqueId val="{00000586-B617-4EA9-9A0B-AAE7EB3D8CBA}"/>
              </c:ext>
            </c:extLst>
          </c:dPt>
          <c:cat>
            <c:strLit>
              <c:ptCount val="88"/>
              <c:pt idx="0">
                <c:v>Pornainen</c:v>
              </c:pt>
              <c:pt idx="1">
                <c:v>Kuhmoinen</c:v>
              </c:pt>
              <c:pt idx="2">
                <c:v>Kauniainen</c:v>
              </c:pt>
              <c:pt idx="3">
                <c:v>Padasjoki</c:v>
              </c:pt>
              <c:pt idx="4">
                <c:v>Sauvo</c:v>
              </c:pt>
              <c:pt idx="5">
                <c:v>Ilomantsi</c:v>
              </c:pt>
              <c:pt idx="6">
                <c:v>Nousiainen</c:v>
              </c:pt>
              <c:pt idx="7">
                <c:v>Hanko</c:v>
              </c:pt>
              <c:pt idx="8">
                <c:v>Aura</c:v>
              </c:pt>
              <c:pt idx="9">
                <c:v>Rusko</c:v>
              </c:pt>
              <c:pt idx="10">
                <c:v>Oripää</c:v>
              </c:pt>
              <c:pt idx="11">
                <c:v>Kemiönsaari</c:v>
              </c:pt>
              <c:pt idx="12">
                <c:v>Masku</c:v>
              </c:pt>
              <c:pt idx="13">
                <c:v>Suomussalmi</c:v>
              </c:pt>
              <c:pt idx="14">
                <c:v>Punkalaidun</c:v>
              </c:pt>
              <c:pt idx="15">
                <c:v>Jokioinen</c:v>
              </c:pt>
              <c:pt idx="16">
                <c:v>Karkkila</c:v>
              </c:pt>
              <c:pt idx="17">
                <c:v>Hausjärvi</c:v>
              </c:pt>
              <c:pt idx="18">
                <c:v>Luumäki</c:v>
              </c:pt>
              <c:pt idx="19">
                <c:v>Suonenjoki</c:v>
              </c:pt>
              <c:pt idx="20">
                <c:v>Naantali</c:v>
              </c:pt>
              <c:pt idx="21">
                <c:v>Iitti</c:v>
              </c:pt>
              <c:pt idx="22">
                <c:v>Parainen</c:v>
              </c:pt>
              <c:pt idx="23">
                <c:v>Uusikaupunki</c:v>
              </c:pt>
              <c:pt idx="24">
                <c:v>Imatra</c:v>
              </c:pt>
              <c:pt idx="25">
                <c:v>Ikaalinen</c:v>
              </c:pt>
              <c:pt idx="26">
                <c:v>Forssa</c:v>
              </c:pt>
              <c:pt idx="27">
                <c:v>Orivesi</c:v>
              </c:pt>
              <c:pt idx="28">
                <c:v>Kemi</c:v>
              </c:pt>
              <c:pt idx="29">
                <c:v>Paimio</c:v>
              </c:pt>
              <c:pt idx="30">
                <c:v>Mynämäki</c:v>
              </c:pt>
              <c:pt idx="31">
                <c:v>Hämeenkyrö</c:v>
              </c:pt>
              <c:pt idx="32">
                <c:v>Pirkkala</c:v>
              </c:pt>
              <c:pt idx="33">
                <c:v>Ylivieska</c:v>
              </c:pt>
              <c:pt idx="34">
                <c:v>Laitila</c:v>
              </c:pt>
              <c:pt idx="35">
                <c:v>Raisio</c:v>
              </c:pt>
              <c:pt idx="36">
                <c:v>Somero</c:v>
              </c:pt>
              <c:pt idx="37">
                <c:v>Lieto</c:v>
              </c:pt>
              <c:pt idx="38">
                <c:v>Varkaus</c:v>
              </c:pt>
              <c:pt idx="39">
                <c:v>Loviisa</c:v>
              </c:pt>
              <c:pt idx="40">
                <c:v>Äänekoski</c:v>
              </c:pt>
              <c:pt idx="41">
                <c:v>Iisalmi</c:v>
              </c:pt>
              <c:pt idx="42">
                <c:v>Kerava</c:v>
              </c:pt>
              <c:pt idx="43">
                <c:v>Hamina</c:v>
              </c:pt>
              <c:pt idx="44">
                <c:v>Nokia</c:v>
              </c:pt>
              <c:pt idx="45">
                <c:v>Järvenpää</c:v>
              </c:pt>
              <c:pt idx="46">
                <c:v>Sipoo</c:v>
              </c:pt>
              <c:pt idx="47">
                <c:v>Janakkala</c:v>
              </c:pt>
              <c:pt idx="48">
                <c:v>Kaarina</c:v>
              </c:pt>
              <c:pt idx="49">
                <c:v>Hollola</c:v>
              </c:pt>
              <c:pt idx="50">
                <c:v>Lapua</c:v>
              </c:pt>
              <c:pt idx="51">
                <c:v>Ilmajoki</c:v>
              </c:pt>
              <c:pt idx="52">
                <c:v>Savonlinna</c:v>
              </c:pt>
              <c:pt idx="53">
                <c:v>Riihimäki</c:v>
              </c:pt>
              <c:pt idx="54">
                <c:v>Ylöjärvi</c:v>
              </c:pt>
              <c:pt idx="55">
                <c:v>Orimattila</c:v>
              </c:pt>
              <c:pt idx="56">
                <c:v>Kirkkonummi</c:v>
              </c:pt>
              <c:pt idx="57">
                <c:v>--&gt;  Rauma</c:v>
              </c:pt>
              <c:pt idx="58">
                <c:v>Lempäälä</c:v>
              </c:pt>
              <c:pt idx="59">
                <c:v>Vihti</c:v>
              </c:pt>
              <c:pt idx="60">
                <c:v>Kangasala</c:v>
              </c:pt>
              <c:pt idx="61">
                <c:v>Tuusula</c:v>
              </c:pt>
              <c:pt idx="62">
                <c:v>Kajaani</c:v>
              </c:pt>
              <c:pt idx="63">
                <c:v>Nurmijärvi</c:v>
              </c:pt>
              <c:pt idx="64">
                <c:v>Mäntsälä</c:v>
              </c:pt>
              <c:pt idx="65">
                <c:v>Loimaa</c:v>
              </c:pt>
              <c:pt idx="66">
                <c:v>Sastamala</c:v>
              </c:pt>
              <c:pt idx="67">
                <c:v>Hyvinkää</c:v>
              </c:pt>
              <c:pt idx="68">
                <c:v>Vaasa</c:v>
              </c:pt>
              <c:pt idx="69">
                <c:v>Kotka</c:v>
              </c:pt>
              <c:pt idx="70">
                <c:v>Kokkola</c:v>
              </c:pt>
              <c:pt idx="71">
                <c:v>Lohja</c:v>
              </c:pt>
              <c:pt idx="72">
                <c:v>Joensuu</c:v>
              </c:pt>
              <c:pt idx="73">
                <c:v>Mikkeli</c:v>
              </c:pt>
              <c:pt idx="74">
                <c:v>Lappeenranta</c:v>
              </c:pt>
              <c:pt idx="75">
                <c:v>Hämeenlinna</c:v>
              </c:pt>
              <c:pt idx="76">
                <c:v>Seinäjoki</c:v>
              </c:pt>
              <c:pt idx="77">
                <c:v>Lahti</c:v>
              </c:pt>
              <c:pt idx="78">
                <c:v>Salo</c:v>
              </c:pt>
              <c:pt idx="79">
                <c:v>Kouvola</c:v>
              </c:pt>
              <c:pt idx="80">
                <c:v>Turku</c:v>
              </c:pt>
              <c:pt idx="81">
                <c:v>Jyväskylä</c:v>
              </c:pt>
              <c:pt idx="82">
                <c:v>Kuopio</c:v>
              </c:pt>
              <c:pt idx="83">
                <c:v>Oulu</c:v>
              </c:pt>
              <c:pt idx="84">
                <c:v>Tampere</c:v>
              </c:pt>
              <c:pt idx="85">
                <c:v>Espoo</c:v>
              </c:pt>
              <c:pt idx="86">
                <c:v>Vantaa</c:v>
              </c:pt>
              <c:pt idx="87">
                <c:v>Helsinki</c:v>
              </c:pt>
            </c:strLit>
          </c:cat>
          <c:val>
            <c:numLit>
              <c:formatCode>General</c:formatCode>
              <c:ptCount val="88"/>
              <c:pt idx="0">
                <c:v>0.72373980283737183</c:v>
              </c:pt>
              <c:pt idx="1">
                <c:v>0.40485793352127075</c:v>
              </c:pt>
              <c:pt idx="2">
                <c:v>0.23222997784614563</c:v>
              </c:pt>
              <c:pt idx="3">
                <c:v>0.64583593606948853</c:v>
              </c:pt>
              <c:pt idx="4">
                <c:v>0.52527779340744019</c:v>
              </c:pt>
              <c:pt idx="5">
                <c:v>0.93062102794647217</c:v>
              </c:pt>
              <c:pt idx="6">
                <c:v>0.46853455901145935</c:v>
              </c:pt>
              <c:pt idx="7">
                <c:v>0.75661933422088623</c:v>
              </c:pt>
              <c:pt idx="8">
                <c:v>0.38576531410217285</c:v>
              </c:pt>
              <c:pt idx="9">
                <c:v>0.53377836942672729</c:v>
              </c:pt>
              <c:pt idx="10">
                <c:v>0.2222260981798172</c:v>
              </c:pt>
              <c:pt idx="11">
                <c:v>1.3371927738189697</c:v>
              </c:pt>
              <c:pt idx="12">
                <c:v>0.77911043167114258</c:v>
              </c:pt>
              <c:pt idx="13">
                <c:v>2.4942073822021484</c:v>
              </c:pt>
              <c:pt idx="14">
                <c:v>0.48767292499542236</c:v>
              </c:pt>
              <c:pt idx="15">
                <c:v>1.5880148410797119</c:v>
              </c:pt>
              <c:pt idx="16">
                <c:v>0.9373815655708313</c:v>
              </c:pt>
              <c:pt idx="17">
                <c:v>1.4882000684738159</c:v>
              </c:pt>
              <c:pt idx="18">
                <c:v>0.5866013765335083</c:v>
              </c:pt>
              <c:pt idx="19">
                <c:v>1.6561776399612427</c:v>
              </c:pt>
              <c:pt idx="20">
                <c:v>1.5185402631759644</c:v>
              </c:pt>
              <c:pt idx="21">
                <c:v>0.98985874652862549</c:v>
              </c:pt>
              <c:pt idx="22">
                <c:v>1.8957526683807373</c:v>
              </c:pt>
              <c:pt idx="23">
                <c:v>3.6561951637268066</c:v>
              </c:pt>
              <c:pt idx="24">
                <c:v>6.0017518997192383</c:v>
              </c:pt>
              <c:pt idx="25">
                <c:v>1.3860613107681274</c:v>
              </c:pt>
              <c:pt idx="26">
                <c:v>3.684819221496582</c:v>
              </c:pt>
              <c:pt idx="27">
                <c:v>1.7215771675109863</c:v>
              </c:pt>
              <c:pt idx="28">
                <c:v>6.644066333770752</c:v>
              </c:pt>
              <c:pt idx="29">
                <c:v>1.40625</c:v>
              </c:pt>
              <c:pt idx="30">
                <c:v>0.77604764699935913</c:v>
              </c:pt>
              <c:pt idx="31">
                <c:v>2.1480798721313477</c:v>
              </c:pt>
              <c:pt idx="32">
                <c:v>3.2083852291107178</c:v>
              </c:pt>
              <c:pt idx="33">
                <c:v>0.86467021703720093</c:v>
              </c:pt>
              <c:pt idx="34">
                <c:v>1.9840496778488159</c:v>
              </c:pt>
              <c:pt idx="35">
                <c:v>1.5426789522171021</c:v>
              </c:pt>
              <c:pt idx="36">
                <c:v>2.766387939453125</c:v>
              </c:pt>
              <c:pt idx="37">
                <c:v>1.6146547794342041</c:v>
              </c:pt>
              <c:pt idx="38">
                <c:v>14.949142456054688</c:v>
              </c:pt>
              <c:pt idx="39">
                <c:v>2.0984699726104736</c:v>
              </c:pt>
              <c:pt idx="40">
                <c:v>13.222921371459961</c:v>
              </c:pt>
              <c:pt idx="41">
                <c:v>3.8532536029815674</c:v>
              </c:pt>
              <c:pt idx="42">
                <c:v>7.1889815330505371</c:v>
              </c:pt>
              <c:pt idx="43">
                <c:v>5.0559267997741699</c:v>
              </c:pt>
              <c:pt idx="44">
                <c:v>6.4483537673950195</c:v>
              </c:pt>
              <c:pt idx="45">
                <c:v>17.302509307861328</c:v>
              </c:pt>
              <c:pt idx="46">
                <c:v>3.0835762023925781</c:v>
              </c:pt>
              <c:pt idx="47">
                <c:v>2.8316125869750977</c:v>
              </c:pt>
              <c:pt idx="48">
                <c:v>2.2961790561676025</c:v>
              </c:pt>
              <c:pt idx="49">
                <c:v>3.4249789714813232</c:v>
              </c:pt>
              <c:pt idx="50">
                <c:v>1.0483301877975464</c:v>
              </c:pt>
              <c:pt idx="51">
                <c:v>1.1236221790313721</c:v>
              </c:pt>
              <c:pt idx="52">
                <c:v>4.7180709838867188</c:v>
              </c:pt>
              <c:pt idx="53">
                <c:v>4.2059202194213867</c:v>
              </c:pt>
              <c:pt idx="54">
                <c:v>7.5289158821105957</c:v>
              </c:pt>
              <c:pt idx="55">
                <c:v>3.1444737911224365</c:v>
              </c:pt>
              <c:pt idx="56">
                <c:v>1.4538062810897827</c:v>
              </c:pt>
              <c:pt idx="57">
                <c:v>9.262303352355957</c:v>
              </c:pt>
              <c:pt idx="58">
                <c:v>3.9233593940734863</c:v>
              </c:pt>
              <c:pt idx="59">
                <c:v>5.157496452331543</c:v>
              </c:pt>
              <c:pt idx="60">
                <c:v>5.4629993438720703</c:v>
              </c:pt>
              <c:pt idx="61">
                <c:v>6.8233847618103027</c:v>
              </c:pt>
              <c:pt idx="62">
                <c:v>11.957712173461914</c:v>
              </c:pt>
              <c:pt idx="63">
                <c:v>5.7088789939880371</c:v>
              </c:pt>
              <c:pt idx="64">
                <c:v>3.6711275577545166</c:v>
              </c:pt>
              <c:pt idx="65">
                <c:v>2.3092043399810791</c:v>
              </c:pt>
              <c:pt idx="66">
                <c:v>3.5527603626251221</c:v>
              </c:pt>
              <c:pt idx="67">
                <c:v>6.9493613243103027</c:v>
              </c:pt>
              <c:pt idx="68">
                <c:v>5.0312986373901367</c:v>
              </c:pt>
              <c:pt idx="69">
                <c:v>20.425491333007813</c:v>
              </c:pt>
              <c:pt idx="70">
                <c:v>4.3325910568237305</c:v>
              </c:pt>
              <c:pt idx="71">
                <c:v>5.7729787826538086</c:v>
              </c:pt>
              <c:pt idx="72">
                <c:v>13.859326362609863</c:v>
              </c:pt>
              <c:pt idx="73">
                <c:v>12.047919273376465</c:v>
              </c:pt>
              <c:pt idx="74">
                <c:v>14.414152145385742</c:v>
              </c:pt>
              <c:pt idx="75">
                <c:v>10.935105323791504</c:v>
              </c:pt>
              <c:pt idx="76">
                <c:v>11.200944900512695</c:v>
              </c:pt>
              <c:pt idx="77">
                <c:v>21.987550735473633</c:v>
              </c:pt>
              <c:pt idx="78">
                <c:v>6.7293429374694824</c:v>
              </c:pt>
              <c:pt idx="79">
                <c:v>19.094675064086914</c:v>
              </c:pt>
              <c:pt idx="80">
                <c:v>12.209817886352539</c:v>
              </c:pt>
              <c:pt idx="81">
                <c:v>15.130060195922852</c:v>
              </c:pt>
              <c:pt idx="82">
                <c:v>19.595375061035156</c:v>
              </c:pt>
              <c:pt idx="83">
                <c:v>58.328483581542969</c:v>
              </c:pt>
              <c:pt idx="84">
                <c:v>40.41259765625</c:v>
              </c:pt>
              <c:pt idx="85">
                <c:v>7.8432164192199707</c:v>
              </c:pt>
              <c:pt idx="86">
                <c:v>6.175511360168457</c:v>
              </c:pt>
              <c:pt idx="87">
                <c:v>17.129528045654297</c:v>
              </c:pt>
            </c:numLit>
          </c:val>
          <c:extLst>
            <c:ext xmlns:c16="http://schemas.microsoft.com/office/drawing/2014/chart" uri="{C3380CC4-5D6E-409C-BE32-E72D297353CC}">
              <c16:uniqueId val="{00000587-B617-4EA9-9A0B-AAE7EB3D8CBA}"/>
            </c:ext>
          </c:extLst>
        </c:ser>
        <c:dLbls>
          <c:showLegendKey val="0"/>
          <c:showVal val="0"/>
          <c:showCatName val="0"/>
          <c:showSerName val="0"/>
          <c:showPercent val="0"/>
          <c:showBubbleSize val="0"/>
        </c:dLbls>
        <c:gapWidth val="75"/>
        <c:overlap val="100"/>
        <c:axId val="234314752"/>
        <c:axId val="234332928"/>
      </c:barChart>
      <c:catAx>
        <c:axId val="234314752"/>
        <c:scaling>
          <c:orientation val="minMax"/>
        </c:scaling>
        <c:delete val="0"/>
        <c:axPos val="b"/>
        <c:numFmt formatCode="General" sourceLinked="0"/>
        <c:majorTickMark val="none"/>
        <c:minorTickMark val="none"/>
        <c:tickLblPos val="nextTo"/>
        <c:txPr>
          <a:bodyPr/>
          <a:lstStyle/>
          <a:p>
            <a:pPr>
              <a:defRPr sz="800" b="0">
                <a:latin typeface="Abadi Extra Light"/>
                <a:ea typeface="Abadi Extra Light"/>
                <a:cs typeface="Abadi Extra Light"/>
              </a:defRPr>
            </a:pPr>
            <a:endParaRPr lang="fi-FI"/>
          </a:p>
        </c:txPr>
        <c:crossAx val="234332928"/>
        <c:crosses val="autoZero"/>
        <c:auto val="1"/>
        <c:lblAlgn val="ctr"/>
        <c:lblOffset val="100"/>
        <c:tickLblSkip val="1"/>
        <c:noMultiLvlLbl val="0"/>
      </c:catAx>
      <c:valAx>
        <c:axId val="234332928"/>
        <c:scaling>
          <c:orientation val="minMax"/>
        </c:scaling>
        <c:delete val="0"/>
        <c:axPos val="l"/>
        <c:majorGridlines>
          <c:spPr>
            <a:ln>
              <a:solidFill>
                <a:srgbClr val="D2D2D2"/>
              </a:solidFill>
              <a:prstDash val="solid"/>
            </a:ln>
          </c:spPr>
        </c:majorGridlines>
        <c:numFmt formatCode="General" sourceLinked="1"/>
        <c:majorTickMark val="none"/>
        <c:minorTickMark val="none"/>
        <c:tickLblPos val="nextTo"/>
        <c:spPr>
          <a:ln w="9525">
            <a:noFill/>
          </a:ln>
        </c:spPr>
        <c:txPr>
          <a:bodyPr/>
          <a:lstStyle/>
          <a:p>
            <a:pPr>
              <a:defRPr sz="1000" b="0">
                <a:latin typeface="Abadi Extra Light"/>
                <a:ea typeface="Abadi Extra Light"/>
                <a:cs typeface="Abadi Extra Light"/>
              </a:defRPr>
            </a:pPr>
            <a:endParaRPr lang="fi-FI"/>
          </a:p>
        </c:txPr>
        <c:crossAx val="234314752"/>
        <c:crosses val="autoZero"/>
        <c:crossBetween val="between"/>
      </c:valAx>
    </c:plotArea>
    <c:legend>
      <c:legendPos val="t"/>
      <c:legendEntry>
        <c:idx val="0"/>
        <c:txPr>
          <a:bodyPr/>
          <a:lstStyle/>
          <a:p>
            <a:pPr>
              <a:defRPr sz="1000" b="0" baseline="0">
                <a:latin typeface="Abadi Extra Light"/>
                <a:ea typeface="Abadi Extra Light"/>
                <a:cs typeface="Abadi Extra Light"/>
              </a:defRPr>
            </a:pPr>
            <a:endParaRPr lang="fi-FI"/>
          </a:p>
        </c:txPr>
      </c:legendEntry>
      <c:legendEntry>
        <c:idx val="1"/>
        <c:txPr>
          <a:bodyPr/>
          <a:lstStyle/>
          <a:p>
            <a:pPr>
              <a:defRPr sz="1000" b="0" baseline="0">
                <a:latin typeface="Abadi Extra Light"/>
                <a:ea typeface="Abadi Extra Light"/>
                <a:cs typeface="Abadi Extra Light"/>
              </a:defRPr>
            </a:pPr>
            <a:endParaRPr lang="fi-FI"/>
          </a:p>
        </c:txPr>
      </c:legendEntry>
      <c:legendEntry>
        <c:idx val="2"/>
        <c:txPr>
          <a:bodyPr/>
          <a:lstStyle/>
          <a:p>
            <a:pPr>
              <a:defRPr sz="1000" b="0" baseline="0">
                <a:latin typeface="Abadi Extra Light"/>
                <a:ea typeface="Abadi Extra Light"/>
                <a:cs typeface="Abadi Extra Light"/>
              </a:defRPr>
            </a:pPr>
            <a:endParaRPr lang="fi-FI"/>
          </a:p>
        </c:txPr>
      </c:legendEntry>
      <c:legendEntry>
        <c:idx val="3"/>
        <c:txPr>
          <a:bodyPr/>
          <a:lstStyle/>
          <a:p>
            <a:pPr>
              <a:defRPr sz="1000" b="0" baseline="0">
                <a:latin typeface="Abadi Extra Light"/>
                <a:ea typeface="Abadi Extra Light"/>
                <a:cs typeface="Abadi Extra Light"/>
              </a:defRPr>
            </a:pPr>
            <a:endParaRPr lang="fi-FI"/>
          </a:p>
        </c:txPr>
      </c:legendEntry>
      <c:legendEntry>
        <c:idx val="4"/>
        <c:txPr>
          <a:bodyPr/>
          <a:lstStyle/>
          <a:p>
            <a:pPr>
              <a:defRPr sz="1000" b="0" baseline="0">
                <a:latin typeface="Abadi Extra Light"/>
                <a:ea typeface="Abadi Extra Light"/>
                <a:cs typeface="Abadi Extra Light"/>
              </a:defRPr>
            </a:pPr>
            <a:endParaRPr lang="fi-FI"/>
          </a:p>
        </c:txPr>
      </c:legendEntry>
      <c:legendEntry>
        <c:idx val="5"/>
        <c:txPr>
          <a:bodyPr/>
          <a:lstStyle/>
          <a:p>
            <a:pPr>
              <a:defRPr sz="1000" b="0" baseline="0">
                <a:latin typeface="Abadi Extra Light"/>
                <a:ea typeface="Abadi Extra Light"/>
                <a:cs typeface="Abadi Extra Light"/>
              </a:defRPr>
            </a:pPr>
            <a:endParaRPr lang="fi-FI"/>
          </a:p>
        </c:txPr>
      </c:legendEntry>
      <c:legendEntry>
        <c:idx val="6"/>
        <c:txPr>
          <a:bodyPr/>
          <a:lstStyle/>
          <a:p>
            <a:pPr>
              <a:defRPr sz="1000" b="0" baseline="0">
                <a:latin typeface="Abadi Extra Light"/>
                <a:ea typeface="Abadi Extra Light"/>
                <a:cs typeface="Abadi Extra Light"/>
              </a:defRPr>
            </a:pPr>
            <a:endParaRPr lang="fi-FI"/>
          </a:p>
        </c:txPr>
      </c:legendEntry>
      <c:legendEntry>
        <c:idx val="7"/>
        <c:txPr>
          <a:bodyPr/>
          <a:lstStyle/>
          <a:p>
            <a:pPr>
              <a:defRPr sz="1000" b="0" baseline="0">
                <a:latin typeface="Abadi Extra Light"/>
                <a:ea typeface="Abadi Extra Light"/>
                <a:cs typeface="Abadi Extra Light"/>
              </a:defRPr>
            </a:pPr>
            <a:endParaRPr lang="fi-FI"/>
          </a:p>
        </c:txPr>
      </c:legendEntry>
      <c:layout>
        <c:manualLayout>
          <c:xMode val="edge"/>
          <c:yMode val="edge"/>
          <c:x val="6.1797752808988762E-2"/>
          <c:y val="2.6829268292682926E-2"/>
          <c:w val="0.7471910112359551"/>
          <c:h val="2.4390243902439025E-2"/>
        </c:manualLayout>
      </c:layout>
      <c:overlay val="0"/>
      <c:txPr>
        <a:bodyPr/>
        <a:lstStyle/>
        <a:p>
          <a:pPr>
            <a:defRPr sz="1200" baseline="0"/>
          </a:pPr>
          <a:endParaRPr lang="fi-FI"/>
        </a:p>
      </c:txPr>
    </c:legend>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txPr>
    <a:bodyPr/>
    <a:lstStyle/>
    <a:p>
      <a:pPr>
        <a:defRPr sz="1070" baseline="0"/>
      </a:pPr>
      <a:endParaRPr lang="fi-FI"/>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1318957737285"/>
          <c:y val="7.9176729920856601E-2"/>
          <c:w val="0.77893200714299426"/>
          <c:h val="0.80845808684744969"/>
        </c:manualLayout>
      </c:layout>
      <c:lineChart>
        <c:grouping val="standard"/>
        <c:varyColors val="0"/>
        <c:ser>
          <c:idx val="1"/>
          <c:order val="1"/>
          <c:spPr>
            <a:ln>
              <a:solidFill>
                <a:srgbClr val="4C0099"/>
              </a:solidFill>
              <a:prstDash val="solid"/>
            </a:ln>
          </c:spPr>
          <c:marker>
            <c:symbol val="circle"/>
            <c:size val="7"/>
            <c:spPr>
              <a:ln>
                <a:solidFill>
                  <a:srgbClr val="4C0099"/>
                </a:solidFill>
              </a:ln>
            </c:spPr>
          </c:marker>
          <c:dPt>
            <c:idx val="0"/>
            <c:marker>
              <c:spPr>
                <a:solidFill>
                  <a:srgbClr val="4C0099"/>
                </a:solidFill>
                <a:ln>
                  <a:solidFill>
                    <a:srgbClr val="4C0099"/>
                  </a:solidFill>
                  <a:prstDash val="solid"/>
                </a:ln>
              </c:spPr>
            </c:marker>
            <c:bubble3D val="0"/>
            <c:extLst>
              <c:ext xmlns:c16="http://schemas.microsoft.com/office/drawing/2014/chart" uri="{C3380CC4-5D6E-409C-BE32-E72D297353CC}">
                <c16:uniqueId val="{00000000-D4C3-4819-B569-6F97AB32AB7D}"/>
              </c:ext>
            </c:extLst>
          </c:dPt>
          <c:dPt>
            <c:idx val="1"/>
            <c:marker>
              <c:spPr>
                <a:solidFill>
                  <a:srgbClr val="4C0099"/>
                </a:solidFill>
                <a:ln>
                  <a:solidFill>
                    <a:srgbClr val="4C0099"/>
                  </a:solidFill>
                  <a:prstDash val="solid"/>
                </a:ln>
              </c:spPr>
            </c:marker>
            <c:bubble3D val="0"/>
            <c:extLst>
              <c:ext xmlns:c16="http://schemas.microsoft.com/office/drawing/2014/chart" uri="{C3380CC4-5D6E-409C-BE32-E72D297353CC}">
                <c16:uniqueId val="{00000001-D4C3-4819-B569-6F97AB32AB7D}"/>
              </c:ext>
            </c:extLst>
          </c:dPt>
          <c:dPt>
            <c:idx val="2"/>
            <c:marker>
              <c:spPr>
                <a:solidFill>
                  <a:srgbClr val="4C0099"/>
                </a:solidFill>
                <a:ln>
                  <a:solidFill>
                    <a:srgbClr val="4C0099"/>
                  </a:solidFill>
                  <a:prstDash val="solid"/>
                </a:ln>
              </c:spPr>
            </c:marker>
            <c:bubble3D val="0"/>
            <c:extLst>
              <c:ext xmlns:c16="http://schemas.microsoft.com/office/drawing/2014/chart" uri="{C3380CC4-5D6E-409C-BE32-E72D297353CC}">
                <c16:uniqueId val="{00000002-D4C3-4819-B569-6F97AB32AB7D}"/>
              </c:ext>
            </c:extLst>
          </c:dPt>
          <c:dPt>
            <c:idx val="3"/>
            <c:marker>
              <c:spPr>
                <a:solidFill>
                  <a:srgbClr val="4C0099"/>
                </a:solidFill>
                <a:ln>
                  <a:solidFill>
                    <a:srgbClr val="4C0099"/>
                  </a:solidFill>
                  <a:prstDash val="solid"/>
                </a:ln>
              </c:spPr>
            </c:marker>
            <c:bubble3D val="0"/>
            <c:extLst>
              <c:ext xmlns:c16="http://schemas.microsoft.com/office/drawing/2014/chart" uri="{C3380CC4-5D6E-409C-BE32-E72D297353CC}">
                <c16:uniqueId val="{00000003-D4C3-4819-B569-6F97AB32AB7D}"/>
              </c:ext>
            </c:extLst>
          </c:dPt>
          <c:dPt>
            <c:idx val="4"/>
            <c:marker>
              <c:spPr>
                <a:solidFill>
                  <a:srgbClr val="4C0099"/>
                </a:solidFill>
                <a:ln>
                  <a:solidFill>
                    <a:srgbClr val="4C0099"/>
                  </a:solidFill>
                  <a:prstDash val="solid"/>
                </a:ln>
              </c:spPr>
            </c:marker>
            <c:bubble3D val="0"/>
            <c:extLst>
              <c:ext xmlns:c16="http://schemas.microsoft.com/office/drawing/2014/chart" uri="{C3380CC4-5D6E-409C-BE32-E72D297353CC}">
                <c16:uniqueId val="{00000004-D4C3-4819-B569-6F97AB32AB7D}"/>
              </c:ext>
            </c:extLst>
          </c:dPt>
          <c:dPt>
            <c:idx val="5"/>
            <c:marker>
              <c:spPr>
                <a:solidFill>
                  <a:srgbClr val="4C0099"/>
                </a:solidFill>
                <a:ln>
                  <a:solidFill>
                    <a:srgbClr val="4C0099"/>
                  </a:solidFill>
                  <a:prstDash val="solid"/>
                </a:ln>
              </c:spPr>
            </c:marker>
            <c:bubble3D val="0"/>
            <c:extLst>
              <c:ext xmlns:c16="http://schemas.microsoft.com/office/drawing/2014/chart" uri="{C3380CC4-5D6E-409C-BE32-E72D297353CC}">
                <c16:uniqueId val="{00000005-D4C3-4819-B569-6F97AB32AB7D}"/>
              </c:ext>
            </c:extLst>
          </c:dPt>
          <c:dPt>
            <c:idx val="6"/>
            <c:marker>
              <c:spPr>
                <a:solidFill>
                  <a:srgbClr val="4C0099"/>
                </a:solidFill>
                <a:ln>
                  <a:solidFill>
                    <a:srgbClr val="4C0099"/>
                  </a:solidFill>
                  <a:prstDash val="solid"/>
                </a:ln>
              </c:spPr>
            </c:marker>
            <c:bubble3D val="0"/>
            <c:extLst>
              <c:ext xmlns:c16="http://schemas.microsoft.com/office/drawing/2014/chart" uri="{C3380CC4-5D6E-409C-BE32-E72D297353CC}">
                <c16:uniqueId val="{00000006-D4C3-4819-B569-6F97AB32AB7D}"/>
              </c:ext>
            </c:extLst>
          </c:dPt>
          <c:dPt>
            <c:idx val="7"/>
            <c:marker>
              <c:spPr>
                <a:solidFill>
                  <a:srgbClr val="4C0099"/>
                </a:solidFill>
                <a:ln>
                  <a:solidFill>
                    <a:srgbClr val="4C0099"/>
                  </a:solidFill>
                  <a:prstDash val="solid"/>
                </a:ln>
              </c:spPr>
            </c:marker>
            <c:bubble3D val="0"/>
            <c:extLst>
              <c:ext xmlns:c16="http://schemas.microsoft.com/office/drawing/2014/chart" uri="{C3380CC4-5D6E-409C-BE32-E72D297353CC}">
                <c16:uniqueId val="{00000007-D4C3-4819-B569-6F97AB32AB7D}"/>
              </c:ext>
            </c:extLst>
          </c:dPt>
          <c:dPt>
            <c:idx val="8"/>
            <c:marker>
              <c:spPr>
                <a:solidFill>
                  <a:srgbClr val="4C0099"/>
                </a:solidFill>
                <a:ln>
                  <a:solidFill>
                    <a:srgbClr val="4C0099"/>
                  </a:solidFill>
                  <a:prstDash val="solid"/>
                </a:ln>
              </c:spPr>
            </c:marker>
            <c:bubble3D val="0"/>
            <c:extLst>
              <c:ext xmlns:c16="http://schemas.microsoft.com/office/drawing/2014/chart" uri="{C3380CC4-5D6E-409C-BE32-E72D297353CC}">
                <c16:uniqueId val="{00000008-D4C3-4819-B569-6F97AB32AB7D}"/>
              </c:ext>
            </c:extLst>
          </c:dPt>
          <c:dPt>
            <c:idx val="9"/>
            <c:marker>
              <c:spPr>
                <a:solidFill>
                  <a:srgbClr val="B54441"/>
                </a:solidFill>
                <a:ln>
                  <a:solidFill>
                    <a:srgbClr val="4C0099"/>
                  </a:solidFill>
                  <a:prstDash val="solid"/>
                </a:ln>
              </c:spPr>
            </c:marker>
            <c:bubble3D val="0"/>
            <c:extLst>
              <c:ext xmlns:c16="http://schemas.microsoft.com/office/drawing/2014/chart" uri="{C3380CC4-5D6E-409C-BE32-E72D297353CC}">
                <c16:uniqueId val="{00000009-D4C3-4819-B569-6F97AB32AB7D}"/>
              </c:ext>
            </c:extLst>
          </c:dPt>
          <c:dPt>
            <c:idx val="10"/>
            <c:marker>
              <c:spPr>
                <a:solidFill>
                  <a:srgbClr val="B54441"/>
                </a:solidFill>
                <a:ln>
                  <a:solidFill>
                    <a:srgbClr val="4C0099"/>
                  </a:solidFill>
                  <a:prstDash val="solid"/>
                </a:ln>
              </c:spPr>
            </c:marker>
            <c:bubble3D val="0"/>
            <c:extLst>
              <c:ext xmlns:c16="http://schemas.microsoft.com/office/drawing/2014/chart" uri="{C3380CC4-5D6E-409C-BE32-E72D297353CC}">
                <c16:uniqueId val="{0000000A-D4C3-4819-B569-6F97AB32AB7D}"/>
              </c:ext>
            </c:extLst>
          </c:dPt>
          <c:dPt>
            <c:idx val="11"/>
            <c:bubble3D val="0"/>
            <c:extLst>
              <c:ext xmlns:c16="http://schemas.microsoft.com/office/drawing/2014/chart" uri="{C3380CC4-5D6E-409C-BE32-E72D297353CC}">
                <c16:uniqueId val="{0000000B-D4C3-4819-B569-6F97AB32AB7D}"/>
              </c:ext>
            </c:extLst>
          </c:dPt>
          <c:dPt>
            <c:idx val="12"/>
            <c:bubble3D val="0"/>
            <c:extLst>
              <c:ext xmlns:c16="http://schemas.microsoft.com/office/drawing/2014/chart" uri="{C3380CC4-5D6E-409C-BE32-E72D297353CC}">
                <c16:uniqueId val="{0000000C-D4C3-4819-B569-6F97AB32AB7D}"/>
              </c:ext>
            </c:extLst>
          </c:dPt>
          <c:dPt>
            <c:idx val="13"/>
            <c:bubble3D val="0"/>
            <c:extLst>
              <c:ext xmlns:c16="http://schemas.microsoft.com/office/drawing/2014/chart" uri="{C3380CC4-5D6E-409C-BE32-E72D297353CC}">
                <c16:uniqueId val="{0000000D-D4C3-4819-B569-6F97AB32AB7D}"/>
              </c:ext>
            </c:extLst>
          </c:dPt>
          <c:dPt>
            <c:idx val="14"/>
            <c:bubble3D val="0"/>
            <c:extLst>
              <c:ext xmlns:c16="http://schemas.microsoft.com/office/drawing/2014/chart" uri="{C3380CC4-5D6E-409C-BE32-E72D297353CC}">
                <c16:uniqueId val="{0000000E-D4C3-4819-B569-6F97AB32AB7D}"/>
              </c:ext>
            </c:extLst>
          </c:dPt>
          <c:dPt>
            <c:idx val="15"/>
            <c:bubble3D val="0"/>
            <c:extLst>
              <c:ext xmlns:c16="http://schemas.microsoft.com/office/drawing/2014/chart" uri="{C3380CC4-5D6E-409C-BE32-E72D297353CC}">
                <c16:uniqueId val="{0000000F-D4C3-4819-B569-6F97AB32AB7D}"/>
              </c:ext>
            </c:extLst>
          </c:dPt>
          <c:cat>
            <c:strLit>
              <c:ptCount val="9"/>
              <c:pt idx="0">
                <c:v>2015</c:v>
              </c:pt>
              <c:pt idx="1">
                <c:v>2016</c:v>
              </c:pt>
              <c:pt idx="2">
                <c:v>2017</c:v>
              </c:pt>
              <c:pt idx="3">
                <c:v>2018</c:v>
              </c:pt>
              <c:pt idx="4">
                <c:v>2019</c:v>
              </c:pt>
              <c:pt idx="5">
                <c:v>2020</c:v>
              </c:pt>
              <c:pt idx="6">
                <c:v>2021</c:v>
              </c:pt>
              <c:pt idx="7">
                <c:v>2022</c:v>
              </c:pt>
              <c:pt idx="8">
                <c:v>2023</c:v>
              </c:pt>
            </c:strLit>
          </c:cat>
          <c:val>
            <c:numLit>
              <c:formatCode>General</c:formatCode>
              <c:ptCount val="9"/>
              <c:pt idx="0">
                <c:v>7112.5810546875</c:v>
              </c:pt>
              <c:pt idx="1">
                <c:v>7195.4287109375</c:v>
              </c:pt>
              <c:pt idx="2">
                <c:v>6974.88037109375</c:v>
              </c:pt>
              <c:pt idx="3">
                <c:v>7320.5</c:v>
              </c:pt>
              <c:pt idx="4">
                <c:v>7017.85205078125</c:v>
              </c:pt>
              <c:pt idx="5">
                <c:v>6346.34228515625</c:v>
              </c:pt>
              <c:pt idx="6">
                <c:v>6778.546875</c:v>
              </c:pt>
              <c:pt idx="7">
                <c:v>5988.50732421875</c:v>
              </c:pt>
              <c:pt idx="8">
                <c:v>6540.509765625</c:v>
              </c:pt>
            </c:numLit>
          </c:val>
          <c:smooth val="0"/>
          <c:extLst>
            <c:ext xmlns:c15="http://schemas.microsoft.com/office/drawing/2012/chart" uri="{02D57815-91ED-43cb-92C2-25804820EDAC}">
              <c15:filteredSeriesTitle>
                <c15:tx>
                  <c:v>Sarja1</c:v>
                </c15:tx>
              </c15:filteredSeriesTitle>
            </c:ext>
            <c:ext xmlns:c16="http://schemas.microsoft.com/office/drawing/2014/chart" uri="{C3380CC4-5D6E-409C-BE32-E72D297353CC}">
              <c16:uniqueId val="{00000010-D4C3-4819-B569-6F97AB32AB7D}"/>
            </c:ext>
          </c:extLst>
        </c:ser>
        <c:dLbls>
          <c:showLegendKey val="0"/>
          <c:showVal val="0"/>
          <c:showCatName val="0"/>
          <c:showSerName val="0"/>
          <c:showPercent val="0"/>
          <c:showBubbleSize val="0"/>
        </c:dLbls>
        <c:marker val="1"/>
        <c:smooth val="0"/>
        <c:axId val="233998208"/>
        <c:axId val="233999744"/>
        <c:extLst>
          <c:ext xmlns:c15="http://schemas.microsoft.com/office/drawing/2012/chart" uri="{02D57815-91ED-43cb-92C2-25804820EDAC}">
            <c15:filteredLineSeries>
              <c15:ser>
                <c:idx val="0"/>
                <c:order val="0"/>
                <c:spPr>
                  <a:ln>
                    <a:solidFill>
                      <a:srgbClr val="4C0099"/>
                    </a:solidFill>
                  </a:ln>
                </c:spPr>
                <c:marker>
                  <c:spPr>
                    <a:ln>
                      <a:solidFill>
                        <a:srgbClr val="4C0099"/>
                      </a:solidFill>
                    </a:ln>
                  </c:spPr>
                </c:marker>
                <c:cat>
                  <c:strLit>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Lit>
                </c:cat>
                <c:val>
                  <c:numRef>
                    <c:extLst>
                      <c:ext uri="{02D57815-91ED-43cb-92C2-25804820EDAC}">
                        <c15:formulaRef>
                          <c15:sqref>([1]Lähtödata!$B$655,[1]Lähtödata!$B$694,[1]Lähtödata!$B$707,[1]Lähtödata!$B$720,[1]Lähtödata!$B$733,[1]Lähtödata!$B$746,[1]Lähtödata!$B$759,[1]Lähtödata!$B$772,[1]Lähtödata!$B$785,[1]Lähtödata!$B$798,[1]Lähtödata!$B$811,[1]Lähtödata!$B$824,[1]Lähtödata!$B$837)</c15:sqref>
                        </c15:formulaRef>
                      </c:ext>
                    </c:extLst>
                    <c:numCache>
                      <c:formatCode>General</c:formatCode>
                      <c:ptCount val="13"/>
                    </c:numCache>
                  </c:numRef>
                </c:val>
                <c:smooth val="0"/>
                <c:extLst>
                  <c:ext uri="{02D57815-91ED-43cb-92C2-25804820EDAC}">
                    <c15:filteredSeriesTitle>
                      <c15:tx>
                        <c:v> Kaukolämpö</c:v>
                      </c15:tx>
                    </c15:filteredSeriesTitle>
                  </c:ext>
                  <c:ext xmlns:c16="http://schemas.microsoft.com/office/drawing/2014/chart" uri="{C3380CC4-5D6E-409C-BE32-E72D297353CC}">
                    <c16:uniqueId val="{00000011-D4C3-4819-B569-6F97AB32AB7D}"/>
                  </c:ext>
                </c:extLst>
              </c15:ser>
            </c15:filteredLineSeries>
          </c:ext>
        </c:extLst>
      </c:lineChart>
      <c:catAx>
        <c:axId val="233998208"/>
        <c:scaling>
          <c:orientation val="minMax"/>
        </c:scaling>
        <c:delete val="0"/>
        <c:axPos val="b"/>
        <c:numFmt formatCode="General" sourceLinked="1"/>
        <c:majorTickMark val="out"/>
        <c:minorTickMark val="none"/>
        <c:tickLblPos val="nextTo"/>
        <c:txPr>
          <a:bodyPr/>
          <a:lstStyle/>
          <a:p>
            <a:pPr>
              <a:defRPr sz="900" b="0">
                <a:latin typeface="Abadi Extra Light"/>
                <a:ea typeface="Abadi Extra Light"/>
                <a:cs typeface="Abadi Extra Light"/>
              </a:defRPr>
            </a:pPr>
            <a:endParaRPr lang="fi-FI"/>
          </a:p>
        </c:txPr>
        <c:crossAx val="233999744"/>
        <c:crosses val="autoZero"/>
        <c:auto val="1"/>
        <c:lblAlgn val="ctr"/>
        <c:lblOffset val="100"/>
        <c:noMultiLvlLbl val="0"/>
      </c:catAx>
      <c:valAx>
        <c:axId val="233999744"/>
        <c:scaling>
          <c:orientation val="minMax"/>
          <c:min val="0"/>
        </c:scaling>
        <c:delete val="0"/>
        <c:axPos val="l"/>
        <c:majorGridlines>
          <c:spPr>
            <a:ln>
              <a:solidFill>
                <a:srgbClr val="000000"/>
              </a:solidFill>
              <a:prstDash val="solid"/>
            </a:ln>
          </c:spPr>
        </c:majorGridlines>
        <c:numFmt formatCode="0" sourceLinked="0"/>
        <c:majorTickMark val="out"/>
        <c:minorTickMark val="none"/>
        <c:tickLblPos val="nextTo"/>
        <c:txPr>
          <a:bodyPr/>
          <a:lstStyle/>
          <a:p>
            <a:pPr>
              <a:defRPr sz="900" b="0">
                <a:latin typeface="Abadi Extra Light"/>
                <a:ea typeface="Abadi Extra Light"/>
                <a:cs typeface="Abadi Extra Light"/>
              </a:defRPr>
            </a:pPr>
            <a:endParaRPr lang="fi-FI"/>
          </a:p>
        </c:txPr>
        <c:crossAx val="233998208"/>
        <c:crosses val="autoZero"/>
        <c:crossBetween val="between"/>
      </c:valAx>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44827586206897"/>
          <c:y val="3.2198051514747097E-2"/>
          <c:w val="0.8045977011494253"/>
          <c:h val="0.83589743589743593"/>
        </c:manualLayout>
      </c:layout>
      <c:barChart>
        <c:barDir val="col"/>
        <c:grouping val="clustered"/>
        <c:varyColors val="0"/>
        <c:ser>
          <c:idx val="0"/>
          <c:order val="0"/>
          <c:tx>
            <c:v>Päästöt yhteensä</c:v>
          </c:tx>
          <c:spPr>
            <a:solidFill>
              <a:srgbClr val="00CCCC"/>
            </a:solidFill>
          </c:spPr>
          <c:invertIfNegative val="0"/>
          <c:dPt>
            <c:idx val="0"/>
            <c:invertIfNegative val="0"/>
            <c:bubble3D val="0"/>
            <c:extLst>
              <c:ext xmlns:c16="http://schemas.microsoft.com/office/drawing/2014/chart" uri="{C3380CC4-5D6E-409C-BE32-E72D297353CC}">
                <c16:uniqueId val="{00000000-7172-431C-8489-933603796C9B}"/>
              </c:ext>
            </c:extLst>
          </c:dPt>
          <c:dPt>
            <c:idx val="1"/>
            <c:invertIfNegative val="0"/>
            <c:bubble3D val="0"/>
            <c:extLst>
              <c:ext xmlns:c16="http://schemas.microsoft.com/office/drawing/2014/chart" uri="{C3380CC4-5D6E-409C-BE32-E72D297353CC}">
                <c16:uniqueId val="{00000001-7172-431C-8489-933603796C9B}"/>
              </c:ext>
            </c:extLst>
          </c:dPt>
          <c:dPt>
            <c:idx val="2"/>
            <c:invertIfNegative val="0"/>
            <c:bubble3D val="0"/>
            <c:extLst>
              <c:ext xmlns:c16="http://schemas.microsoft.com/office/drawing/2014/chart" uri="{C3380CC4-5D6E-409C-BE32-E72D297353CC}">
                <c16:uniqueId val="{00000002-7172-431C-8489-933603796C9B}"/>
              </c:ext>
            </c:extLst>
          </c:dPt>
          <c:dPt>
            <c:idx val="3"/>
            <c:invertIfNegative val="0"/>
            <c:bubble3D val="0"/>
            <c:extLst>
              <c:ext xmlns:c16="http://schemas.microsoft.com/office/drawing/2014/chart" uri="{C3380CC4-5D6E-409C-BE32-E72D297353CC}">
                <c16:uniqueId val="{00000003-7172-431C-8489-933603796C9B}"/>
              </c:ext>
            </c:extLst>
          </c:dPt>
          <c:dPt>
            <c:idx val="4"/>
            <c:invertIfNegative val="0"/>
            <c:bubble3D val="0"/>
            <c:extLst>
              <c:ext xmlns:c16="http://schemas.microsoft.com/office/drawing/2014/chart" uri="{C3380CC4-5D6E-409C-BE32-E72D297353CC}">
                <c16:uniqueId val="{00000004-7172-431C-8489-933603796C9B}"/>
              </c:ext>
            </c:extLst>
          </c:dPt>
          <c:dPt>
            <c:idx val="5"/>
            <c:invertIfNegative val="0"/>
            <c:bubble3D val="0"/>
            <c:extLst>
              <c:ext xmlns:c16="http://schemas.microsoft.com/office/drawing/2014/chart" uri="{C3380CC4-5D6E-409C-BE32-E72D297353CC}">
                <c16:uniqueId val="{00000005-7172-431C-8489-933603796C9B}"/>
              </c:ext>
            </c:extLst>
          </c:dPt>
          <c:dPt>
            <c:idx val="6"/>
            <c:invertIfNegative val="0"/>
            <c:bubble3D val="0"/>
            <c:extLst>
              <c:ext xmlns:c16="http://schemas.microsoft.com/office/drawing/2014/chart" uri="{C3380CC4-5D6E-409C-BE32-E72D297353CC}">
                <c16:uniqueId val="{00000006-7172-431C-8489-933603796C9B}"/>
              </c:ext>
            </c:extLst>
          </c:dPt>
          <c:dPt>
            <c:idx val="7"/>
            <c:invertIfNegative val="0"/>
            <c:bubble3D val="0"/>
            <c:extLst>
              <c:ext xmlns:c16="http://schemas.microsoft.com/office/drawing/2014/chart" uri="{C3380CC4-5D6E-409C-BE32-E72D297353CC}">
                <c16:uniqueId val="{00000007-7172-431C-8489-933603796C9B}"/>
              </c:ext>
            </c:extLst>
          </c:dPt>
          <c:dPt>
            <c:idx val="8"/>
            <c:invertIfNegative val="0"/>
            <c:bubble3D val="0"/>
            <c:extLst>
              <c:ext xmlns:c16="http://schemas.microsoft.com/office/drawing/2014/chart" uri="{C3380CC4-5D6E-409C-BE32-E72D297353CC}">
                <c16:uniqueId val="{00000008-7172-431C-8489-933603796C9B}"/>
              </c:ext>
            </c:extLst>
          </c:dPt>
          <c:dPt>
            <c:idx val="9"/>
            <c:invertIfNegative val="0"/>
            <c:bubble3D val="0"/>
            <c:extLst>
              <c:ext xmlns:c16="http://schemas.microsoft.com/office/drawing/2014/chart" uri="{C3380CC4-5D6E-409C-BE32-E72D297353CC}">
                <c16:uniqueId val="{00000009-7172-431C-8489-933603796C9B}"/>
              </c:ext>
            </c:extLst>
          </c:dPt>
          <c:dPt>
            <c:idx val="10"/>
            <c:invertIfNegative val="0"/>
            <c:bubble3D val="0"/>
            <c:extLst>
              <c:ext xmlns:c16="http://schemas.microsoft.com/office/drawing/2014/chart" uri="{C3380CC4-5D6E-409C-BE32-E72D297353CC}">
                <c16:uniqueId val="{0000000A-7172-431C-8489-933603796C9B}"/>
              </c:ext>
            </c:extLst>
          </c:dPt>
          <c:dPt>
            <c:idx val="11"/>
            <c:invertIfNegative val="0"/>
            <c:bubble3D val="0"/>
            <c:extLst>
              <c:ext xmlns:c16="http://schemas.microsoft.com/office/drawing/2014/chart" uri="{C3380CC4-5D6E-409C-BE32-E72D297353CC}">
                <c16:uniqueId val="{0000000B-7172-431C-8489-933603796C9B}"/>
              </c:ext>
            </c:extLst>
          </c:dPt>
          <c:dPt>
            <c:idx val="12"/>
            <c:invertIfNegative val="0"/>
            <c:bubble3D val="0"/>
            <c:extLst>
              <c:ext xmlns:c16="http://schemas.microsoft.com/office/drawing/2014/chart" uri="{C3380CC4-5D6E-409C-BE32-E72D297353CC}">
                <c16:uniqueId val="{0000000C-7172-431C-8489-933603796C9B}"/>
              </c:ext>
            </c:extLst>
          </c:dPt>
          <c:dPt>
            <c:idx val="13"/>
            <c:invertIfNegative val="0"/>
            <c:bubble3D val="0"/>
            <c:extLst>
              <c:ext xmlns:c16="http://schemas.microsoft.com/office/drawing/2014/chart" uri="{C3380CC4-5D6E-409C-BE32-E72D297353CC}">
                <c16:uniqueId val="{0000000D-7172-431C-8489-933603796C9B}"/>
              </c:ext>
            </c:extLst>
          </c:dPt>
          <c:dPt>
            <c:idx val="14"/>
            <c:invertIfNegative val="0"/>
            <c:bubble3D val="0"/>
            <c:extLst>
              <c:ext xmlns:c16="http://schemas.microsoft.com/office/drawing/2014/chart" uri="{C3380CC4-5D6E-409C-BE32-E72D297353CC}">
                <c16:uniqueId val="{0000000E-7172-431C-8489-933603796C9B}"/>
              </c:ext>
            </c:extLst>
          </c:dPt>
          <c:dPt>
            <c:idx val="15"/>
            <c:invertIfNegative val="0"/>
            <c:bubble3D val="0"/>
            <c:extLst>
              <c:ext xmlns:c16="http://schemas.microsoft.com/office/drawing/2014/chart" uri="{C3380CC4-5D6E-409C-BE32-E72D297353CC}">
                <c16:uniqueId val="{0000000F-7172-431C-8489-933603796C9B}"/>
              </c:ext>
            </c:extLst>
          </c:dPt>
          <c:dPt>
            <c:idx val="16"/>
            <c:invertIfNegative val="0"/>
            <c:bubble3D val="0"/>
            <c:spPr>
              <a:solidFill>
                <a:srgbClr val="00CCCC">
                  <a:alpha val="50000"/>
                </a:srgbClr>
              </a:solidFill>
            </c:spPr>
            <c:extLst>
              <c:ext xmlns:c16="http://schemas.microsoft.com/office/drawing/2014/chart" uri="{C3380CC4-5D6E-409C-BE32-E72D297353CC}">
                <c16:uniqueId val="{00000011-7172-431C-8489-933603796C9B}"/>
              </c:ext>
            </c:extLst>
          </c:dPt>
          <c:cat>
            <c:multiLvlStrRef>
              <c:f>#REF!</c:f>
            </c:multiLvlStrRef>
          </c:cat>
          <c:val>
            <c:numRef>
              <c:f>[1]Lähtödata!$AG$986:$AG$1002</c:f>
              <c:numCache>
                <c:formatCode>0.0</c:formatCode>
                <c:ptCount val="17"/>
                <c:pt idx="0">
                  <c:v>178.09550226168585</c:v>
                </c:pt>
                <c:pt idx="1">
                  <c:v>196.00742524233402</c:v>
                </c:pt>
                <c:pt idx="2">
                  <c:v>216.94307474917753</c:v>
                </c:pt>
                <c:pt idx="3">
                  <c:v>179.47629135136111</c:v>
                </c:pt>
                <c:pt idx="4">
                  <c:v>164.73787893895545</c:v>
                </c:pt>
                <c:pt idx="5">
                  <c:v>158.2212209850583</c:v>
                </c:pt>
                <c:pt idx="6">
                  <c:v>152.63121627270658</c:v>
                </c:pt>
                <c:pt idx="7">
                  <c:v>140.85036922879982</c:v>
                </c:pt>
                <c:pt idx="8">
                  <c:v>148.64528034488177</c:v>
                </c:pt>
                <c:pt idx="9">
                  <c:v>142.13955335970607</c:v>
                </c:pt>
                <c:pt idx="10">
                  <c:v>153.36559078658459</c:v>
                </c:pt>
                <c:pt idx="11">
                  <c:v>144.59294321232488</c:v>
                </c:pt>
                <c:pt idx="12">
                  <c:v>124.98724747673617</c:v>
                </c:pt>
                <c:pt idx="13">
                  <c:v>126.13761737546807</c:v>
                </c:pt>
                <c:pt idx="14">
                  <c:v>123.78328906977794</c:v>
                </c:pt>
                <c:pt idx="15">
                  <c:v>108.58115497993603</c:v>
                </c:pt>
                <c:pt idx="16">
                  <c:v>109.0161328596167</c:v>
                </c:pt>
              </c:numCache>
            </c:numRef>
          </c:val>
          <c:extLst>
            <c:ext xmlns:c16="http://schemas.microsoft.com/office/drawing/2014/chart" uri="{C3380CC4-5D6E-409C-BE32-E72D297353CC}">
              <c16:uniqueId val="{00000012-7172-431C-8489-933603796C9B}"/>
            </c:ext>
          </c:extLst>
        </c:ser>
        <c:dLbls>
          <c:showLegendKey val="0"/>
          <c:showVal val="0"/>
          <c:showCatName val="0"/>
          <c:showSerName val="0"/>
          <c:showPercent val="0"/>
          <c:showBubbleSize val="0"/>
        </c:dLbls>
        <c:gapWidth val="20"/>
        <c:axId val="234023552"/>
        <c:axId val="234022016"/>
      </c:barChart>
      <c:lineChart>
        <c:grouping val="standard"/>
        <c:varyColors val="0"/>
        <c:ser>
          <c:idx val="1"/>
          <c:order val="1"/>
          <c:tx>
            <c:v>Päästöt as. kohden</c:v>
          </c:tx>
          <c:spPr>
            <a:ln>
              <a:solidFill>
                <a:srgbClr val="4C0099"/>
              </a:solidFill>
              <a:prstDash val="solid"/>
            </a:ln>
          </c:spPr>
          <c:marker>
            <c:spPr>
              <a:solidFill>
                <a:srgbClr val="4C0099"/>
              </a:solidFill>
              <a:ln>
                <a:solidFill>
                  <a:srgbClr val="4C0099"/>
                </a:solidFill>
              </a:ln>
            </c:spPr>
          </c:marker>
          <c:dPt>
            <c:idx val="0"/>
            <c:marker>
              <c:spPr>
                <a:solidFill>
                  <a:srgbClr val="4C0099"/>
                </a:solidFill>
                <a:ln>
                  <a:solidFill>
                    <a:srgbClr val="4C0099"/>
                  </a:solidFill>
                  <a:prstDash val="solid"/>
                </a:ln>
              </c:spPr>
            </c:marker>
            <c:bubble3D val="0"/>
            <c:extLst>
              <c:ext xmlns:c16="http://schemas.microsoft.com/office/drawing/2014/chart" uri="{C3380CC4-5D6E-409C-BE32-E72D297353CC}">
                <c16:uniqueId val="{00000013-7172-431C-8489-933603796C9B}"/>
              </c:ext>
            </c:extLst>
          </c:dPt>
          <c:dPt>
            <c:idx val="1"/>
            <c:marker>
              <c:spPr>
                <a:solidFill>
                  <a:srgbClr val="4C0099"/>
                </a:solidFill>
                <a:ln>
                  <a:solidFill>
                    <a:srgbClr val="4C0099"/>
                  </a:solidFill>
                  <a:prstDash val="solid"/>
                </a:ln>
              </c:spPr>
            </c:marker>
            <c:bubble3D val="0"/>
            <c:extLst>
              <c:ext xmlns:c16="http://schemas.microsoft.com/office/drawing/2014/chart" uri="{C3380CC4-5D6E-409C-BE32-E72D297353CC}">
                <c16:uniqueId val="{00000014-7172-431C-8489-933603796C9B}"/>
              </c:ext>
            </c:extLst>
          </c:dPt>
          <c:dPt>
            <c:idx val="2"/>
            <c:marker>
              <c:spPr>
                <a:solidFill>
                  <a:srgbClr val="4C0099"/>
                </a:solidFill>
                <a:ln>
                  <a:solidFill>
                    <a:srgbClr val="4C0099"/>
                  </a:solidFill>
                  <a:prstDash val="solid"/>
                </a:ln>
              </c:spPr>
            </c:marker>
            <c:bubble3D val="0"/>
            <c:extLst>
              <c:ext xmlns:c16="http://schemas.microsoft.com/office/drawing/2014/chart" uri="{C3380CC4-5D6E-409C-BE32-E72D297353CC}">
                <c16:uniqueId val="{00000015-7172-431C-8489-933603796C9B}"/>
              </c:ext>
            </c:extLst>
          </c:dPt>
          <c:dPt>
            <c:idx val="3"/>
            <c:marker>
              <c:spPr>
                <a:solidFill>
                  <a:srgbClr val="4C0099"/>
                </a:solidFill>
                <a:ln>
                  <a:solidFill>
                    <a:srgbClr val="4C0099"/>
                  </a:solidFill>
                  <a:prstDash val="solid"/>
                </a:ln>
              </c:spPr>
            </c:marker>
            <c:bubble3D val="0"/>
            <c:extLst>
              <c:ext xmlns:c16="http://schemas.microsoft.com/office/drawing/2014/chart" uri="{C3380CC4-5D6E-409C-BE32-E72D297353CC}">
                <c16:uniqueId val="{00000016-7172-431C-8489-933603796C9B}"/>
              </c:ext>
            </c:extLst>
          </c:dPt>
          <c:dPt>
            <c:idx val="4"/>
            <c:marker>
              <c:spPr>
                <a:solidFill>
                  <a:srgbClr val="4C0099"/>
                </a:solidFill>
                <a:ln>
                  <a:solidFill>
                    <a:srgbClr val="4C0099"/>
                  </a:solidFill>
                  <a:prstDash val="solid"/>
                </a:ln>
              </c:spPr>
            </c:marker>
            <c:bubble3D val="0"/>
            <c:extLst>
              <c:ext xmlns:c16="http://schemas.microsoft.com/office/drawing/2014/chart" uri="{C3380CC4-5D6E-409C-BE32-E72D297353CC}">
                <c16:uniqueId val="{00000017-7172-431C-8489-933603796C9B}"/>
              </c:ext>
            </c:extLst>
          </c:dPt>
          <c:dPt>
            <c:idx val="5"/>
            <c:marker>
              <c:spPr>
                <a:solidFill>
                  <a:srgbClr val="4C0099"/>
                </a:solidFill>
                <a:ln>
                  <a:solidFill>
                    <a:srgbClr val="4C0099"/>
                  </a:solidFill>
                  <a:prstDash val="solid"/>
                </a:ln>
              </c:spPr>
            </c:marker>
            <c:bubble3D val="0"/>
            <c:extLst>
              <c:ext xmlns:c16="http://schemas.microsoft.com/office/drawing/2014/chart" uri="{C3380CC4-5D6E-409C-BE32-E72D297353CC}">
                <c16:uniqueId val="{00000018-7172-431C-8489-933603796C9B}"/>
              </c:ext>
            </c:extLst>
          </c:dPt>
          <c:dPt>
            <c:idx val="6"/>
            <c:marker>
              <c:spPr>
                <a:solidFill>
                  <a:srgbClr val="4C0099"/>
                </a:solidFill>
                <a:ln>
                  <a:solidFill>
                    <a:srgbClr val="4C0099"/>
                  </a:solidFill>
                  <a:prstDash val="solid"/>
                </a:ln>
              </c:spPr>
            </c:marker>
            <c:bubble3D val="0"/>
            <c:extLst>
              <c:ext xmlns:c16="http://schemas.microsoft.com/office/drawing/2014/chart" uri="{C3380CC4-5D6E-409C-BE32-E72D297353CC}">
                <c16:uniqueId val="{00000019-7172-431C-8489-933603796C9B}"/>
              </c:ext>
            </c:extLst>
          </c:dPt>
          <c:dPt>
            <c:idx val="7"/>
            <c:marker>
              <c:spPr>
                <a:solidFill>
                  <a:srgbClr val="4C0099"/>
                </a:solidFill>
                <a:ln>
                  <a:solidFill>
                    <a:srgbClr val="4C0099"/>
                  </a:solidFill>
                  <a:prstDash val="solid"/>
                </a:ln>
              </c:spPr>
            </c:marker>
            <c:bubble3D val="0"/>
            <c:extLst>
              <c:ext xmlns:c16="http://schemas.microsoft.com/office/drawing/2014/chart" uri="{C3380CC4-5D6E-409C-BE32-E72D297353CC}">
                <c16:uniqueId val="{0000001A-7172-431C-8489-933603796C9B}"/>
              </c:ext>
            </c:extLst>
          </c:dPt>
          <c:dPt>
            <c:idx val="8"/>
            <c:marker>
              <c:spPr>
                <a:solidFill>
                  <a:srgbClr val="4C0099"/>
                </a:solidFill>
                <a:ln>
                  <a:solidFill>
                    <a:srgbClr val="4C0099"/>
                  </a:solidFill>
                  <a:prstDash val="solid"/>
                </a:ln>
              </c:spPr>
            </c:marker>
            <c:bubble3D val="0"/>
            <c:extLst>
              <c:ext xmlns:c16="http://schemas.microsoft.com/office/drawing/2014/chart" uri="{C3380CC4-5D6E-409C-BE32-E72D297353CC}">
                <c16:uniqueId val="{0000001B-7172-431C-8489-933603796C9B}"/>
              </c:ext>
            </c:extLst>
          </c:dPt>
          <c:dPt>
            <c:idx val="9"/>
            <c:marker>
              <c:spPr>
                <a:solidFill>
                  <a:srgbClr val="4C0099"/>
                </a:solidFill>
                <a:ln>
                  <a:solidFill>
                    <a:srgbClr val="4C0099"/>
                  </a:solidFill>
                  <a:prstDash val="solid"/>
                </a:ln>
              </c:spPr>
            </c:marker>
            <c:bubble3D val="0"/>
            <c:extLst>
              <c:ext xmlns:c16="http://schemas.microsoft.com/office/drawing/2014/chart" uri="{C3380CC4-5D6E-409C-BE32-E72D297353CC}">
                <c16:uniqueId val="{0000001C-7172-431C-8489-933603796C9B}"/>
              </c:ext>
            </c:extLst>
          </c:dPt>
          <c:dPt>
            <c:idx val="10"/>
            <c:marker>
              <c:spPr>
                <a:solidFill>
                  <a:srgbClr val="4C0099"/>
                </a:solidFill>
                <a:ln>
                  <a:solidFill>
                    <a:srgbClr val="4C0099"/>
                  </a:solidFill>
                  <a:prstDash val="solid"/>
                </a:ln>
              </c:spPr>
            </c:marker>
            <c:bubble3D val="0"/>
            <c:extLst>
              <c:ext xmlns:c16="http://schemas.microsoft.com/office/drawing/2014/chart" uri="{C3380CC4-5D6E-409C-BE32-E72D297353CC}">
                <c16:uniqueId val="{0000001D-7172-431C-8489-933603796C9B}"/>
              </c:ext>
            </c:extLst>
          </c:dPt>
          <c:dPt>
            <c:idx val="11"/>
            <c:marker>
              <c:spPr>
                <a:solidFill>
                  <a:srgbClr val="4C0099"/>
                </a:solidFill>
                <a:ln>
                  <a:solidFill>
                    <a:srgbClr val="4C0099"/>
                  </a:solidFill>
                  <a:prstDash val="solid"/>
                </a:ln>
              </c:spPr>
            </c:marker>
            <c:bubble3D val="0"/>
            <c:extLst>
              <c:ext xmlns:c16="http://schemas.microsoft.com/office/drawing/2014/chart" uri="{C3380CC4-5D6E-409C-BE32-E72D297353CC}">
                <c16:uniqueId val="{0000001E-7172-431C-8489-933603796C9B}"/>
              </c:ext>
            </c:extLst>
          </c:dPt>
          <c:dPt>
            <c:idx val="12"/>
            <c:marker>
              <c:spPr>
                <a:solidFill>
                  <a:srgbClr val="4C0099"/>
                </a:solidFill>
                <a:ln>
                  <a:solidFill>
                    <a:srgbClr val="4C0099"/>
                  </a:solidFill>
                  <a:prstDash val="solid"/>
                </a:ln>
              </c:spPr>
            </c:marker>
            <c:bubble3D val="0"/>
            <c:extLst>
              <c:ext xmlns:c16="http://schemas.microsoft.com/office/drawing/2014/chart" uri="{C3380CC4-5D6E-409C-BE32-E72D297353CC}">
                <c16:uniqueId val="{0000001F-7172-431C-8489-933603796C9B}"/>
              </c:ext>
            </c:extLst>
          </c:dPt>
          <c:dPt>
            <c:idx val="13"/>
            <c:marker>
              <c:spPr>
                <a:solidFill>
                  <a:srgbClr val="4C0099"/>
                </a:solidFill>
                <a:ln>
                  <a:solidFill>
                    <a:srgbClr val="4C0099"/>
                  </a:solidFill>
                  <a:prstDash val="solid"/>
                </a:ln>
              </c:spPr>
            </c:marker>
            <c:bubble3D val="0"/>
            <c:extLst>
              <c:ext xmlns:c16="http://schemas.microsoft.com/office/drawing/2014/chart" uri="{C3380CC4-5D6E-409C-BE32-E72D297353CC}">
                <c16:uniqueId val="{00000020-7172-431C-8489-933603796C9B}"/>
              </c:ext>
            </c:extLst>
          </c:dPt>
          <c:dPt>
            <c:idx val="14"/>
            <c:marker>
              <c:spPr>
                <a:solidFill>
                  <a:srgbClr val="4C0099"/>
                </a:solidFill>
                <a:ln>
                  <a:solidFill>
                    <a:srgbClr val="4C0099"/>
                  </a:solidFill>
                  <a:prstDash val="solid"/>
                </a:ln>
              </c:spPr>
            </c:marker>
            <c:bubble3D val="0"/>
            <c:extLst>
              <c:ext xmlns:c16="http://schemas.microsoft.com/office/drawing/2014/chart" uri="{C3380CC4-5D6E-409C-BE32-E72D297353CC}">
                <c16:uniqueId val="{00000021-7172-431C-8489-933603796C9B}"/>
              </c:ext>
            </c:extLst>
          </c:dPt>
          <c:dPt>
            <c:idx val="15"/>
            <c:marker>
              <c:spPr>
                <a:solidFill>
                  <a:srgbClr val="4C0099"/>
                </a:solidFill>
                <a:ln>
                  <a:solidFill>
                    <a:srgbClr val="4C0099"/>
                  </a:solidFill>
                  <a:prstDash val="solid"/>
                </a:ln>
              </c:spPr>
            </c:marker>
            <c:bubble3D val="0"/>
            <c:extLst>
              <c:ext xmlns:c16="http://schemas.microsoft.com/office/drawing/2014/chart" uri="{C3380CC4-5D6E-409C-BE32-E72D297353CC}">
                <c16:uniqueId val="{00000022-7172-431C-8489-933603796C9B}"/>
              </c:ext>
            </c:extLst>
          </c:dPt>
          <c:dPt>
            <c:idx val="16"/>
            <c:marker>
              <c:spPr>
                <a:solidFill>
                  <a:srgbClr val="4C0099"/>
                </a:solidFill>
                <a:ln>
                  <a:solidFill>
                    <a:srgbClr val="4C0099"/>
                  </a:solidFill>
                  <a:prstDash val="solid"/>
                </a:ln>
              </c:spPr>
            </c:marker>
            <c:bubble3D val="0"/>
            <c:extLst>
              <c:ext xmlns:c16="http://schemas.microsoft.com/office/drawing/2014/chart" uri="{C3380CC4-5D6E-409C-BE32-E72D297353CC}">
                <c16:uniqueId val="{00000023-7172-431C-8489-933603796C9B}"/>
              </c:ext>
            </c:extLst>
          </c:dPt>
          <c:dPt>
            <c:idx val="17"/>
            <c:marker>
              <c:spPr>
                <a:solidFill>
                  <a:srgbClr val="4C0099"/>
                </a:solidFill>
                <a:ln>
                  <a:solidFill>
                    <a:srgbClr val="4C0099"/>
                  </a:solidFill>
                  <a:prstDash val="solid"/>
                </a:ln>
              </c:spPr>
            </c:marker>
            <c:bubble3D val="0"/>
            <c:extLst>
              <c:ext xmlns:c16="http://schemas.microsoft.com/office/drawing/2014/chart" uri="{C3380CC4-5D6E-409C-BE32-E72D297353CC}">
                <c16:uniqueId val="{00000024-7172-431C-8489-933603796C9B}"/>
              </c:ext>
            </c:extLst>
          </c:dPt>
          <c:dPt>
            <c:idx val="18"/>
            <c:marker>
              <c:spPr>
                <a:solidFill>
                  <a:srgbClr val="4C0099"/>
                </a:solidFill>
                <a:ln>
                  <a:solidFill>
                    <a:srgbClr val="4C0099"/>
                  </a:solidFill>
                  <a:prstDash val="solid"/>
                </a:ln>
              </c:spPr>
            </c:marker>
            <c:bubble3D val="0"/>
            <c:extLst>
              <c:ext xmlns:c16="http://schemas.microsoft.com/office/drawing/2014/chart" uri="{C3380CC4-5D6E-409C-BE32-E72D297353CC}">
                <c16:uniqueId val="{00000025-7172-431C-8489-933603796C9B}"/>
              </c:ext>
            </c:extLst>
          </c:dPt>
          <c:dPt>
            <c:idx val="19"/>
            <c:marker>
              <c:spPr>
                <a:solidFill>
                  <a:srgbClr val="4C0099"/>
                </a:solidFill>
                <a:ln>
                  <a:solidFill>
                    <a:srgbClr val="4C0099"/>
                  </a:solidFill>
                  <a:prstDash val="solid"/>
                </a:ln>
              </c:spPr>
            </c:marker>
            <c:bubble3D val="0"/>
            <c:extLst>
              <c:ext xmlns:c16="http://schemas.microsoft.com/office/drawing/2014/chart" uri="{C3380CC4-5D6E-409C-BE32-E72D297353CC}">
                <c16:uniqueId val="{00000026-7172-431C-8489-933603796C9B}"/>
              </c:ext>
            </c:extLst>
          </c:dPt>
          <c:dPt>
            <c:idx val="20"/>
            <c:marker>
              <c:spPr>
                <a:solidFill>
                  <a:srgbClr val="4C0099"/>
                </a:solidFill>
                <a:ln>
                  <a:solidFill>
                    <a:srgbClr val="4C0099"/>
                  </a:solidFill>
                  <a:prstDash val="solid"/>
                </a:ln>
              </c:spPr>
            </c:marker>
            <c:bubble3D val="0"/>
            <c:extLst>
              <c:ext xmlns:c16="http://schemas.microsoft.com/office/drawing/2014/chart" uri="{C3380CC4-5D6E-409C-BE32-E72D297353CC}">
                <c16:uniqueId val="{00000027-7172-431C-8489-933603796C9B}"/>
              </c:ext>
            </c:extLst>
          </c:dPt>
          <c:cat>
            <c:strLit>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Lit>
          </c:cat>
          <c:val>
            <c:numRef>
              <c:f>[1]Lähtödata!$AG$1009:$AG$1025</c:f>
              <c:numCache>
                <c:formatCode>0.0</c:formatCode>
                <c:ptCount val="17"/>
                <c:pt idx="0">
                  <c:v>4.4807281621678579</c:v>
                </c:pt>
                <c:pt idx="1">
                  <c:v>4.9256760043810219</c:v>
                </c:pt>
                <c:pt idx="2">
                  <c:v>5.4624971610015747</c:v>
                </c:pt>
                <c:pt idx="3">
                  <c:v>4.5071896371512086</c:v>
                </c:pt>
                <c:pt idx="4">
                  <c:v>4.1347793519139469</c:v>
                </c:pt>
                <c:pt idx="5">
                  <c:v>3.957608268967665</c:v>
                </c:pt>
                <c:pt idx="6">
                  <c:v>3.8186443901102471</c:v>
                </c:pt>
                <c:pt idx="7">
                  <c:v>3.5381539156673072</c:v>
                </c:pt>
                <c:pt idx="8">
                  <c:v>3.7523421099833838</c:v>
                </c:pt>
                <c:pt idx="9">
                  <c:v>3.5875707561763268</c:v>
                </c:pt>
                <c:pt idx="10">
                  <c:v>3.8964835057567226</c:v>
                </c:pt>
                <c:pt idx="11">
                  <c:v>3.6881250659947677</c:v>
                </c:pt>
                <c:pt idx="12">
                  <c:v>3.2015176095475453</c:v>
                </c:pt>
                <c:pt idx="13">
                  <c:v>3.2377016190217422</c:v>
                </c:pt>
                <c:pt idx="14">
                  <c:v>3.2012643615945882</c:v>
                </c:pt>
                <c:pt idx="15">
                  <c:v>2.7961772502043685</c:v>
                </c:pt>
                <c:pt idx="16">
                  <c:v>2.807378781922556</c:v>
                </c:pt>
              </c:numCache>
            </c:numRef>
          </c:val>
          <c:smooth val="0"/>
          <c:extLst>
            <c:ext xmlns:c16="http://schemas.microsoft.com/office/drawing/2014/chart" uri="{C3380CC4-5D6E-409C-BE32-E72D297353CC}">
              <c16:uniqueId val="{00000028-7172-431C-8489-933603796C9B}"/>
            </c:ext>
          </c:extLst>
        </c:ser>
        <c:dLbls>
          <c:showLegendKey val="0"/>
          <c:showVal val="0"/>
          <c:showCatName val="0"/>
          <c:showSerName val="0"/>
          <c:showPercent val="0"/>
          <c:showBubbleSize val="0"/>
        </c:dLbls>
        <c:marker val="1"/>
        <c:smooth val="0"/>
        <c:axId val="233998208"/>
        <c:axId val="233999744"/>
      </c:lineChart>
      <c:catAx>
        <c:axId val="233998208"/>
        <c:scaling>
          <c:orientation val="minMax"/>
        </c:scaling>
        <c:delete val="0"/>
        <c:axPos val="b"/>
        <c:numFmt formatCode="General" sourceLinked="1"/>
        <c:majorTickMark val="out"/>
        <c:minorTickMark val="none"/>
        <c:tickLblPos val="nextTo"/>
        <c:txPr>
          <a:bodyPr/>
          <a:lstStyle/>
          <a:p>
            <a:pPr>
              <a:defRPr sz="800"/>
            </a:pPr>
            <a:endParaRPr lang="fi-FI"/>
          </a:p>
        </c:txPr>
        <c:crossAx val="233999744"/>
        <c:crosses val="autoZero"/>
        <c:auto val="1"/>
        <c:lblAlgn val="ctr"/>
        <c:lblOffset val="100"/>
        <c:noMultiLvlLbl val="0"/>
      </c:catAx>
      <c:valAx>
        <c:axId val="233999744"/>
        <c:scaling>
          <c:orientation val="minMax"/>
          <c:max val="8"/>
          <c:min val="0"/>
        </c:scaling>
        <c:delete val="0"/>
        <c:axPos val="l"/>
        <c:majorGridlines/>
        <c:numFmt formatCode="General" sourceLinked="0"/>
        <c:majorTickMark val="out"/>
        <c:minorTickMark val="none"/>
        <c:tickLblPos val="nextTo"/>
        <c:txPr>
          <a:bodyPr/>
          <a:lstStyle/>
          <a:p>
            <a:pPr>
              <a:defRPr sz="900" b="0" baseline="0">
                <a:latin typeface="Abadi Extra Light"/>
                <a:ea typeface="Abadi Extra Light"/>
                <a:cs typeface="Abadi Extra Light"/>
              </a:defRPr>
            </a:pPr>
            <a:endParaRPr lang="fi-FI"/>
          </a:p>
        </c:txPr>
        <c:crossAx val="233998208"/>
        <c:crosses val="autoZero"/>
        <c:crossBetween val="between"/>
        <c:majorUnit val="2"/>
      </c:valAx>
      <c:valAx>
        <c:axId val="234022016"/>
        <c:scaling>
          <c:orientation val="minMax"/>
          <c:max val="250"/>
          <c:min val="0"/>
        </c:scaling>
        <c:delete val="0"/>
        <c:axPos val="r"/>
        <c:numFmt formatCode="0" sourceLinked="0"/>
        <c:majorTickMark val="out"/>
        <c:minorTickMark val="none"/>
        <c:tickLblPos val="high"/>
        <c:txPr>
          <a:bodyPr/>
          <a:lstStyle/>
          <a:p>
            <a:pPr>
              <a:defRPr sz="900" b="0">
                <a:latin typeface="Abadi Extra Light"/>
                <a:ea typeface="Abadi Extra Light"/>
                <a:cs typeface="Abadi Extra Light"/>
              </a:defRPr>
            </a:pPr>
            <a:endParaRPr lang="fi-FI"/>
          </a:p>
        </c:txPr>
        <c:crossAx val="234023552"/>
        <c:crosses val="max"/>
        <c:crossBetween val="between"/>
        <c:majorUnit val="50"/>
      </c:valAx>
      <c:catAx>
        <c:axId val="234023552"/>
        <c:scaling>
          <c:orientation val="minMax"/>
        </c:scaling>
        <c:delete val="1"/>
        <c:axPos val="b"/>
        <c:numFmt formatCode="General" sourceLinked="1"/>
        <c:majorTickMark val="out"/>
        <c:minorTickMark val="none"/>
        <c:tickLblPos val="none"/>
        <c:crossAx val="234022016"/>
        <c:crosses val="autoZero"/>
        <c:auto val="1"/>
        <c:lblAlgn val="ctr"/>
        <c:lblOffset val="100"/>
        <c:noMultiLvlLbl val="0"/>
      </c:cat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44827586206897"/>
          <c:y val="3.8258684720445191E-2"/>
          <c:w val="0.8045977011494253"/>
          <c:h val="0.82820512820512815"/>
        </c:manualLayout>
      </c:layout>
      <c:barChart>
        <c:barDir val="col"/>
        <c:grouping val="clustered"/>
        <c:varyColors val="0"/>
        <c:ser>
          <c:idx val="0"/>
          <c:order val="0"/>
          <c:tx>
            <c:v>Päästöt yhteensä</c:v>
          </c:tx>
          <c:spPr>
            <a:solidFill>
              <a:srgbClr val="00CCCC"/>
            </a:solidFill>
          </c:spPr>
          <c:invertIfNegative val="0"/>
          <c:dPt>
            <c:idx val="0"/>
            <c:invertIfNegative val="0"/>
            <c:bubble3D val="0"/>
            <c:extLst>
              <c:ext xmlns:c16="http://schemas.microsoft.com/office/drawing/2014/chart" uri="{C3380CC4-5D6E-409C-BE32-E72D297353CC}">
                <c16:uniqueId val="{00000000-1F53-4098-8E5E-32A6754D5DDC}"/>
              </c:ext>
            </c:extLst>
          </c:dPt>
          <c:dPt>
            <c:idx val="1"/>
            <c:invertIfNegative val="0"/>
            <c:bubble3D val="0"/>
            <c:extLst>
              <c:ext xmlns:c16="http://schemas.microsoft.com/office/drawing/2014/chart" uri="{C3380CC4-5D6E-409C-BE32-E72D297353CC}">
                <c16:uniqueId val="{00000001-1F53-4098-8E5E-32A6754D5DDC}"/>
              </c:ext>
            </c:extLst>
          </c:dPt>
          <c:dPt>
            <c:idx val="2"/>
            <c:invertIfNegative val="0"/>
            <c:bubble3D val="0"/>
            <c:extLst>
              <c:ext xmlns:c16="http://schemas.microsoft.com/office/drawing/2014/chart" uri="{C3380CC4-5D6E-409C-BE32-E72D297353CC}">
                <c16:uniqueId val="{00000002-1F53-4098-8E5E-32A6754D5DDC}"/>
              </c:ext>
            </c:extLst>
          </c:dPt>
          <c:dPt>
            <c:idx val="3"/>
            <c:invertIfNegative val="0"/>
            <c:bubble3D val="0"/>
            <c:extLst>
              <c:ext xmlns:c16="http://schemas.microsoft.com/office/drawing/2014/chart" uri="{C3380CC4-5D6E-409C-BE32-E72D297353CC}">
                <c16:uniqueId val="{00000003-1F53-4098-8E5E-32A6754D5DDC}"/>
              </c:ext>
            </c:extLst>
          </c:dPt>
          <c:dPt>
            <c:idx val="4"/>
            <c:invertIfNegative val="0"/>
            <c:bubble3D val="0"/>
            <c:extLst>
              <c:ext xmlns:c16="http://schemas.microsoft.com/office/drawing/2014/chart" uri="{C3380CC4-5D6E-409C-BE32-E72D297353CC}">
                <c16:uniqueId val="{00000004-1F53-4098-8E5E-32A6754D5DDC}"/>
              </c:ext>
            </c:extLst>
          </c:dPt>
          <c:dPt>
            <c:idx val="5"/>
            <c:invertIfNegative val="0"/>
            <c:bubble3D val="0"/>
            <c:extLst>
              <c:ext xmlns:c16="http://schemas.microsoft.com/office/drawing/2014/chart" uri="{C3380CC4-5D6E-409C-BE32-E72D297353CC}">
                <c16:uniqueId val="{00000005-1F53-4098-8E5E-32A6754D5DDC}"/>
              </c:ext>
            </c:extLst>
          </c:dPt>
          <c:dPt>
            <c:idx val="6"/>
            <c:invertIfNegative val="0"/>
            <c:bubble3D val="0"/>
            <c:extLst>
              <c:ext xmlns:c16="http://schemas.microsoft.com/office/drawing/2014/chart" uri="{C3380CC4-5D6E-409C-BE32-E72D297353CC}">
                <c16:uniqueId val="{00000006-1F53-4098-8E5E-32A6754D5DDC}"/>
              </c:ext>
            </c:extLst>
          </c:dPt>
          <c:dPt>
            <c:idx val="7"/>
            <c:invertIfNegative val="0"/>
            <c:bubble3D val="0"/>
            <c:extLst>
              <c:ext xmlns:c16="http://schemas.microsoft.com/office/drawing/2014/chart" uri="{C3380CC4-5D6E-409C-BE32-E72D297353CC}">
                <c16:uniqueId val="{00000007-1F53-4098-8E5E-32A6754D5DDC}"/>
              </c:ext>
            </c:extLst>
          </c:dPt>
          <c:dPt>
            <c:idx val="8"/>
            <c:invertIfNegative val="0"/>
            <c:bubble3D val="0"/>
            <c:extLst>
              <c:ext xmlns:c16="http://schemas.microsoft.com/office/drawing/2014/chart" uri="{C3380CC4-5D6E-409C-BE32-E72D297353CC}">
                <c16:uniqueId val="{00000008-1F53-4098-8E5E-32A6754D5DDC}"/>
              </c:ext>
            </c:extLst>
          </c:dPt>
          <c:dPt>
            <c:idx val="9"/>
            <c:invertIfNegative val="0"/>
            <c:bubble3D val="0"/>
            <c:extLst>
              <c:ext xmlns:c16="http://schemas.microsoft.com/office/drawing/2014/chart" uri="{C3380CC4-5D6E-409C-BE32-E72D297353CC}">
                <c16:uniqueId val="{00000009-1F53-4098-8E5E-32A6754D5DDC}"/>
              </c:ext>
            </c:extLst>
          </c:dPt>
          <c:dPt>
            <c:idx val="10"/>
            <c:invertIfNegative val="0"/>
            <c:bubble3D val="0"/>
            <c:extLst>
              <c:ext xmlns:c16="http://schemas.microsoft.com/office/drawing/2014/chart" uri="{C3380CC4-5D6E-409C-BE32-E72D297353CC}">
                <c16:uniqueId val="{0000000A-1F53-4098-8E5E-32A6754D5DDC}"/>
              </c:ext>
            </c:extLst>
          </c:dPt>
          <c:dPt>
            <c:idx val="11"/>
            <c:invertIfNegative val="0"/>
            <c:bubble3D val="0"/>
            <c:extLst>
              <c:ext xmlns:c16="http://schemas.microsoft.com/office/drawing/2014/chart" uri="{C3380CC4-5D6E-409C-BE32-E72D297353CC}">
                <c16:uniqueId val="{0000000B-1F53-4098-8E5E-32A6754D5DDC}"/>
              </c:ext>
            </c:extLst>
          </c:dPt>
          <c:dPt>
            <c:idx val="12"/>
            <c:invertIfNegative val="0"/>
            <c:bubble3D val="0"/>
            <c:extLst>
              <c:ext xmlns:c16="http://schemas.microsoft.com/office/drawing/2014/chart" uri="{C3380CC4-5D6E-409C-BE32-E72D297353CC}">
                <c16:uniqueId val="{0000000C-1F53-4098-8E5E-32A6754D5DDC}"/>
              </c:ext>
            </c:extLst>
          </c:dPt>
          <c:dPt>
            <c:idx val="13"/>
            <c:invertIfNegative val="0"/>
            <c:bubble3D val="0"/>
            <c:extLst>
              <c:ext xmlns:c16="http://schemas.microsoft.com/office/drawing/2014/chart" uri="{C3380CC4-5D6E-409C-BE32-E72D297353CC}">
                <c16:uniqueId val="{0000000D-1F53-4098-8E5E-32A6754D5DDC}"/>
              </c:ext>
            </c:extLst>
          </c:dPt>
          <c:dPt>
            <c:idx val="14"/>
            <c:invertIfNegative val="0"/>
            <c:bubble3D val="0"/>
            <c:extLst>
              <c:ext xmlns:c16="http://schemas.microsoft.com/office/drawing/2014/chart" uri="{C3380CC4-5D6E-409C-BE32-E72D297353CC}">
                <c16:uniqueId val="{0000000E-1F53-4098-8E5E-32A6754D5DDC}"/>
              </c:ext>
            </c:extLst>
          </c:dPt>
          <c:cat>
            <c:multiLvlStrRef>
              <c:f>#REF!</c:f>
            </c:multiLvlStrRef>
          </c:cat>
          <c:val>
            <c:numRef>
              <c:f>([1]Lähtödata!$AG$757,[1]Lähtödata!$AG$770,[1]Lähtödata!$AG$783,[1]Lähtödata!$AG$796,[1]Lähtödata!$AG$809,[1]Lähtödata!$AG$822,[1]Lähtödata!$AG$835,[1]Lähtödata!$AG$848,[1]Lähtödata!$AG$861,[1]Lähtödata!$AG$874,[1]Lähtödata!$AG$887,[1]Lähtödata!$AG$900,[1]Lähtödata!$AG$913,[1]Lähtödata!$AG$926,[1]Lähtödata!$AG$939,[1]Lähtödata!$AG$952)</c:f>
              <c:numCache>
                <c:formatCode>0.0</c:formatCode>
                <c:ptCount val="16"/>
                <c:pt idx="0">
                  <c:v>690.80957085823968</c:v>
                </c:pt>
                <c:pt idx="1">
                  <c:v>680.05395253148311</c:v>
                </c:pt>
                <c:pt idx="2">
                  <c:v>856.01163474343252</c:v>
                </c:pt>
                <c:pt idx="3">
                  <c:v>708.24740627712879</c:v>
                </c:pt>
                <c:pt idx="4">
                  <c:v>577.48035767942167</c:v>
                </c:pt>
                <c:pt idx="5">
                  <c:v>603.57923734155486</c:v>
                </c:pt>
                <c:pt idx="6">
                  <c:v>505.82232710081587</c:v>
                </c:pt>
                <c:pt idx="7">
                  <c:v>501.68034536310495</c:v>
                </c:pt>
                <c:pt idx="8">
                  <c:v>511.20524124939078</c:v>
                </c:pt>
                <c:pt idx="9">
                  <c:v>493.15010252875055</c:v>
                </c:pt>
                <c:pt idx="10">
                  <c:v>561.5312839953026</c:v>
                </c:pt>
                <c:pt idx="11">
                  <c:v>493.22723045653055</c:v>
                </c:pt>
                <c:pt idx="12">
                  <c:v>427.53319957484194</c:v>
                </c:pt>
                <c:pt idx="13">
                  <c:v>416.76452769513674</c:v>
                </c:pt>
                <c:pt idx="14">
                  <c:v>350.88493683449502</c:v>
                </c:pt>
                <c:pt idx="15">
                  <c:v>311.32658754270631</c:v>
                </c:pt>
              </c:numCache>
            </c:numRef>
          </c:val>
          <c:extLst>
            <c:ext xmlns:c16="http://schemas.microsoft.com/office/drawing/2014/chart" uri="{C3380CC4-5D6E-409C-BE32-E72D297353CC}">
              <c16:uniqueId val="{0000000F-1F53-4098-8E5E-32A6754D5DDC}"/>
            </c:ext>
          </c:extLst>
        </c:ser>
        <c:dLbls>
          <c:showLegendKey val="0"/>
          <c:showVal val="0"/>
          <c:showCatName val="0"/>
          <c:showSerName val="0"/>
          <c:showPercent val="0"/>
          <c:showBubbleSize val="0"/>
        </c:dLbls>
        <c:gapWidth val="15"/>
        <c:axId val="234162816"/>
        <c:axId val="234161280"/>
      </c:barChart>
      <c:lineChart>
        <c:grouping val="standard"/>
        <c:varyColors val="0"/>
        <c:ser>
          <c:idx val="1"/>
          <c:order val="1"/>
          <c:tx>
            <c:v>Päästöt as. kohden</c:v>
          </c:tx>
          <c:spPr>
            <a:ln>
              <a:solidFill>
                <a:srgbClr val="4C0099"/>
              </a:solidFill>
              <a:prstDash val="solid"/>
            </a:ln>
          </c:spPr>
          <c:marker>
            <c:spPr>
              <a:solidFill>
                <a:srgbClr val="4C0099"/>
              </a:solidFill>
              <a:ln>
                <a:solidFill>
                  <a:srgbClr val="4C0099"/>
                </a:solidFill>
              </a:ln>
            </c:spPr>
          </c:marker>
          <c:dPt>
            <c:idx val="0"/>
            <c:marker>
              <c:spPr>
                <a:solidFill>
                  <a:srgbClr val="4C0099"/>
                </a:solidFill>
                <a:ln>
                  <a:solidFill>
                    <a:srgbClr val="4C0099"/>
                  </a:solidFill>
                  <a:prstDash val="solid"/>
                </a:ln>
              </c:spPr>
            </c:marker>
            <c:bubble3D val="0"/>
            <c:extLst>
              <c:ext xmlns:c16="http://schemas.microsoft.com/office/drawing/2014/chart" uri="{C3380CC4-5D6E-409C-BE32-E72D297353CC}">
                <c16:uniqueId val="{00000010-1F53-4098-8E5E-32A6754D5DDC}"/>
              </c:ext>
            </c:extLst>
          </c:dPt>
          <c:dPt>
            <c:idx val="1"/>
            <c:marker>
              <c:spPr>
                <a:solidFill>
                  <a:srgbClr val="4C0099"/>
                </a:solidFill>
                <a:ln>
                  <a:solidFill>
                    <a:srgbClr val="4C0099"/>
                  </a:solidFill>
                  <a:prstDash val="solid"/>
                </a:ln>
              </c:spPr>
            </c:marker>
            <c:bubble3D val="0"/>
            <c:extLst>
              <c:ext xmlns:c16="http://schemas.microsoft.com/office/drawing/2014/chart" uri="{C3380CC4-5D6E-409C-BE32-E72D297353CC}">
                <c16:uniqueId val="{00000011-1F53-4098-8E5E-32A6754D5DDC}"/>
              </c:ext>
            </c:extLst>
          </c:dPt>
          <c:dPt>
            <c:idx val="2"/>
            <c:marker>
              <c:spPr>
                <a:solidFill>
                  <a:srgbClr val="4C0099"/>
                </a:solidFill>
                <a:ln>
                  <a:solidFill>
                    <a:srgbClr val="4C0099"/>
                  </a:solidFill>
                  <a:prstDash val="solid"/>
                </a:ln>
              </c:spPr>
            </c:marker>
            <c:bubble3D val="0"/>
            <c:extLst>
              <c:ext xmlns:c16="http://schemas.microsoft.com/office/drawing/2014/chart" uri="{C3380CC4-5D6E-409C-BE32-E72D297353CC}">
                <c16:uniqueId val="{00000012-1F53-4098-8E5E-32A6754D5DDC}"/>
              </c:ext>
            </c:extLst>
          </c:dPt>
          <c:dPt>
            <c:idx val="3"/>
            <c:marker>
              <c:spPr>
                <a:solidFill>
                  <a:srgbClr val="4C0099"/>
                </a:solidFill>
                <a:ln>
                  <a:solidFill>
                    <a:srgbClr val="4C0099"/>
                  </a:solidFill>
                  <a:prstDash val="solid"/>
                </a:ln>
              </c:spPr>
            </c:marker>
            <c:bubble3D val="0"/>
            <c:extLst>
              <c:ext xmlns:c16="http://schemas.microsoft.com/office/drawing/2014/chart" uri="{C3380CC4-5D6E-409C-BE32-E72D297353CC}">
                <c16:uniqueId val="{00000013-1F53-4098-8E5E-32A6754D5DDC}"/>
              </c:ext>
            </c:extLst>
          </c:dPt>
          <c:dPt>
            <c:idx val="4"/>
            <c:marker>
              <c:spPr>
                <a:solidFill>
                  <a:srgbClr val="4C0099"/>
                </a:solidFill>
                <a:ln>
                  <a:solidFill>
                    <a:srgbClr val="4C0099"/>
                  </a:solidFill>
                  <a:prstDash val="solid"/>
                </a:ln>
              </c:spPr>
            </c:marker>
            <c:bubble3D val="0"/>
            <c:extLst>
              <c:ext xmlns:c16="http://schemas.microsoft.com/office/drawing/2014/chart" uri="{C3380CC4-5D6E-409C-BE32-E72D297353CC}">
                <c16:uniqueId val="{00000014-1F53-4098-8E5E-32A6754D5DDC}"/>
              </c:ext>
            </c:extLst>
          </c:dPt>
          <c:dPt>
            <c:idx val="5"/>
            <c:marker>
              <c:spPr>
                <a:solidFill>
                  <a:srgbClr val="4C0099"/>
                </a:solidFill>
                <a:ln>
                  <a:solidFill>
                    <a:srgbClr val="4C0099"/>
                  </a:solidFill>
                  <a:prstDash val="solid"/>
                </a:ln>
              </c:spPr>
            </c:marker>
            <c:bubble3D val="0"/>
            <c:extLst>
              <c:ext xmlns:c16="http://schemas.microsoft.com/office/drawing/2014/chart" uri="{C3380CC4-5D6E-409C-BE32-E72D297353CC}">
                <c16:uniqueId val="{00000015-1F53-4098-8E5E-32A6754D5DDC}"/>
              </c:ext>
            </c:extLst>
          </c:dPt>
          <c:dPt>
            <c:idx val="6"/>
            <c:marker>
              <c:spPr>
                <a:solidFill>
                  <a:srgbClr val="4C0099"/>
                </a:solidFill>
                <a:ln>
                  <a:solidFill>
                    <a:srgbClr val="4C0099"/>
                  </a:solidFill>
                  <a:prstDash val="solid"/>
                </a:ln>
              </c:spPr>
            </c:marker>
            <c:bubble3D val="0"/>
            <c:extLst>
              <c:ext xmlns:c16="http://schemas.microsoft.com/office/drawing/2014/chart" uri="{C3380CC4-5D6E-409C-BE32-E72D297353CC}">
                <c16:uniqueId val="{00000016-1F53-4098-8E5E-32A6754D5DDC}"/>
              </c:ext>
            </c:extLst>
          </c:dPt>
          <c:dPt>
            <c:idx val="7"/>
            <c:marker>
              <c:spPr>
                <a:solidFill>
                  <a:srgbClr val="4C0099"/>
                </a:solidFill>
                <a:ln>
                  <a:solidFill>
                    <a:srgbClr val="4C0099"/>
                  </a:solidFill>
                  <a:prstDash val="solid"/>
                </a:ln>
              </c:spPr>
            </c:marker>
            <c:bubble3D val="0"/>
            <c:extLst>
              <c:ext xmlns:c16="http://schemas.microsoft.com/office/drawing/2014/chart" uri="{C3380CC4-5D6E-409C-BE32-E72D297353CC}">
                <c16:uniqueId val="{00000017-1F53-4098-8E5E-32A6754D5DDC}"/>
              </c:ext>
            </c:extLst>
          </c:dPt>
          <c:dPt>
            <c:idx val="8"/>
            <c:marker>
              <c:spPr>
                <a:solidFill>
                  <a:srgbClr val="4C0099"/>
                </a:solidFill>
                <a:ln>
                  <a:solidFill>
                    <a:srgbClr val="4C0099"/>
                  </a:solidFill>
                  <a:prstDash val="solid"/>
                </a:ln>
              </c:spPr>
            </c:marker>
            <c:bubble3D val="0"/>
            <c:extLst>
              <c:ext xmlns:c16="http://schemas.microsoft.com/office/drawing/2014/chart" uri="{C3380CC4-5D6E-409C-BE32-E72D297353CC}">
                <c16:uniqueId val="{00000018-1F53-4098-8E5E-32A6754D5DDC}"/>
              </c:ext>
            </c:extLst>
          </c:dPt>
          <c:dPt>
            <c:idx val="9"/>
            <c:marker>
              <c:spPr>
                <a:solidFill>
                  <a:srgbClr val="4C0099"/>
                </a:solidFill>
                <a:ln>
                  <a:solidFill>
                    <a:srgbClr val="4C0099"/>
                  </a:solidFill>
                  <a:prstDash val="solid"/>
                </a:ln>
              </c:spPr>
            </c:marker>
            <c:bubble3D val="0"/>
            <c:extLst>
              <c:ext xmlns:c16="http://schemas.microsoft.com/office/drawing/2014/chart" uri="{C3380CC4-5D6E-409C-BE32-E72D297353CC}">
                <c16:uniqueId val="{00000019-1F53-4098-8E5E-32A6754D5DDC}"/>
              </c:ext>
            </c:extLst>
          </c:dPt>
          <c:dPt>
            <c:idx val="10"/>
            <c:marker>
              <c:spPr>
                <a:solidFill>
                  <a:srgbClr val="4C0099"/>
                </a:solidFill>
                <a:ln>
                  <a:solidFill>
                    <a:srgbClr val="4C0099"/>
                  </a:solidFill>
                  <a:prstDash val="solid"/>
                </a:ln>
              </c:spPr>
            </c:marker>
            <c:bubble3D val="0"/>
            <c:extLst>
              <c:ext xmlns:c16="http://schemas.microsoft.com/office/drawing/2014/chart" uri="{C3380CC4-5D6E-409C-BE32-E72D297353CC}">
                <c16:uniqueId val="{0000001A-1F53-4098-8E5E-32A6754D5DDC}"/>
              </c:ext>
            </c:extLst>
          </c:dPt>
          <c:dPt>
            <c:idx val="11"/>
            <c:marker>
              <c:spPr>
                <a:solidFill>
                  <a:srgbClr val="4C0099"/>
                </a:solidFill>
                <a:ln>
                  <a:solidFill>
                    <a:srgbClr val="4C0099"/>
                  </a:solidFill>
                  <a:prstDash val="solid"/>
                </a:ln>
              </c:spPr>
            </c:marker>
            <c:bubble3D val="0"/>
            <c:extLst>
              <c:ext xmlns:c16="http://schemas.microsoft.com/office/drawing/2014/chart" uri="{C3380CC4-5D6E-409C-BE32-E72D297353CC}">
                <c16:uniqueId val="{0000001B-1F53-4098-8E5E-32A6754D5DDC}"/>
              </c:ext>
            </c:extLst>
          </c:dPt>
          <c:dPt>
            <c:idx val="12"/>
            <c:marker>
              <c:spPr>
                <a:solidFill>
                  <a:srgbClr val="4C0099"/>
                </a:solidFill>
                <a:ln>
                  <a:solidFill>
                    <a:srgbClr val="4C0099"/>
                  </a:solidFill>
                  <a:prstDash val="solid"/>
                </a:ln>
              </c:spPr>
            </c:marker>
            <c:bubble3D val="0"/>
            <c:extLst>
              <c:ext xmlns:c16="http://schemas.microsoft.com/office/drawing/2014/chart" uri="{C3380CC4-5D6E-409C-BE32-E72D297353CC}">
                <c16:uniqueId val="{0000001C-1F53-4098-8E5E-32A6754D5DDC}"/>
              </c:ext>
            </c:extLst>
          </c:dPt>
          <c:dPt>
            <c:idx val="13"/>
            <c:marker>
              <c:spPr>
                <a:solidFill>
                  <a:srgbClr val="4C0099"/>
                </a:solidFill>
                <a:ln>
                  <a:solidFill>
                    <a:srgbClr val="4C0099"/>
                  </a:solidFill>
                  <a:prstDash val="solid"/>
                </a:ln>
              </c:spPr>
            </c:marker>
            <c:bubble3D val="0"/>
            <c:extLst>
              <c:ext xmlns:c16="http://schemas.microsoft.com/office/drawing/2014/chart" uri="{C3380CC4-5D6E-409C-BE32-E72D297353CC}">
                <c16:uniqueId val="{0000001D-1F53-4098-8E5E-32A6754D5DDC}"/>
              </c:ext>
            </c:extLst>
          </c:dPt>
          <c:dPt>
            <c:idx val="14"/>
            <c:marker>
              <c:spPr>
                <a:solidFill>
                  <a:srgbClr val="4C0099"/>
                </a:solidFill>
                <a:ln>
                  <a:solidFill>
                    <a:srgbClr val="4C0099"/>
                  </a:solidFill>
                  <a:prstDash val="solid"/>
                </a:ln>
              </c:spPr>
            </c:marker>
            <c:bubble3D val="0"/>
            <c:extLst>
              <c:ext xmlns:c16="http://schemas.microsoft.com/office/drawing/2014/chart" uri="{C3380CC4-5D6E-409C-BE32-E72D297353CC}">
                <c16:uniqueId val="{0000001E-1F53-4098-8E5E-32A6754D5DDC}"/>
              </c:ext>
            </c:extLst>
          </c:dPt>
          <c:dPt>
            <c:idx val="15"/>
            <c:marker>
              <c:spPr>
                <a:solidFill>
                  <a:srgbClr val="4C0099"/>
                </a:solidFill>
                <a:ln>
                  <a:solidFill>
                    <a:srgbClr val="4C0099"/>
                  </a:solidFill>
                  <a:prstDash val="solid"/>
                </a:ln>
              </c:spPr>
            </c:marker>
            <c:bubble3D val="0"/>
            <c:extLst>
              <c:ext xmlns:c16="http://schemas.microsoft.com/office/drawing/2014/chart" uri="{C3380CC4-5D6E-409C-BE32-E72D297353CC}">
                <c16:uniqueId val="{0000001F-1F53-4098-8E5E-32A6754D5DDC}"/>
              </c:ext>
            </c:extLst>
          </c:dPt>
          <c:dPt>
            <c:idx val="16"/>
            <c:marker>
              <c:spPr>
                <a:solidFill>
                  <a:srgbClr val="4C0099"/>
                </a:solidFill>
                <a:ln>
                  <a:solidFill>
                    <a:srgbClr val="4C0099"/>
                  </a:solidFill>
                  <a:prstDash val="solid"/>
                </a:ln>
              </c:spPr>
            </c:marker>
            <c:bubble3D val="0"/>
            <c:extLst>
              <c:ext xmlns:c16="http://schemas.microsoft.com/office/drawing/2014/chart" uri="{C3380CC4-5D6E-409C-BE32-E72D297353CC}">
                <c16:uniqueId val="{00000020-1F53-4098-8E5E-32A6754D5DDC}"/>
              </c:ext>
            </c:extLst>
          </c:dPt>
          <c:dPt>
            <c:idx val="17"/>
            <c:marker>
              <c:spPr>
                <a:solidFill>
                  <a:srgbClr val="4C0099"/>
                </a:solidFill>
                <a:ln>
                  <a:solidFill>
                    <a:srgbClr val="4C0099"/>
                  </a:solidFill>
                  <a:prstDash val="solid"/>
                </a:ln>
              </c:spPr>
            </c:marker>
            <c:bubble3D val="0"/>
            <c:extLst>
              <c:ext xmlns:c16="http://schemas.microsoft.com/office/drawing/2014/chart" uri="{C3380CC4-5D6E-409C-BE32-E72D297353CC}">
                <c16:uniqueId val="{00000021-1F53-4098-8E5E-32A6754D5DDC}"/>
              </c:ext>
            </c:extLst>
          </c:dPt>
          <c:dPt>
            <c:idx val="18"/>
            <c:marker>
              <c:spPr>
                <a:solidFill>
                  <a:srgbClr val="4C0099"/>
                </a:solidFill>
                <a:ln>
                  <a:solidFill>
                    <a:srgbClr val="4C0099"/>
                  </a:solidFill>
                  <a:prstDash val="solid"/>
                </a:ln>
              </c:spPr>
            </c:marker>
            <c:bubble3D val="0"/>
            <c:extLst>
              <c:ext xmlns:c16="http://schemas.microsoft.com/office/drawing/2014/chart" uri="{C3380CC4-5D6E-409C-BE32-E72D297353CC}">
                <c16:uniqueId val="{00000022-1F53-4098-8E5E-32A6754D5DDC}"/>
              </c:ext>
            </c:extLst>
          </c:dPt>
          <c:dPt>
            <c:idx val="19"/>
            <c:marker>
              <c:spPr>
                <a:solidFill>
                  <a:srgbClr val="4C0099"/>
                </a:solidFill>
                <a:ln>
                  <a:solidFill>
                    <a:srgbClr val="4C0099"/>
                  </a:solidFill>
                  <a:prstDash val="solid"/>
                </a:ln>
              </c:spPr>
            </c:marker>
            <c:bubble3D val="0"/>
            <c:extLst>
              <c:ext xmlns:c16="http://schemas.microsoft.com/office/drawing/2014/chart" uri="{C3380CC4-5D6E-409C-BE32-E72D297353CC}">
                <c16:uniqueId val="{00000023-1F53-4098-8E5E-32A6754D5DDC}"/>
              </c:ext>
            </c:extLst>
          </c:dPt>
          <c:dPt>
            <c:idx val="20"/>
            <c:marker>
              <c:spPr>
                <a:solidFill>
                  <a:srgbClr val="4C0099"/>
                </a:solidFill>
                <a:ln>
                  <a:solidFill>
                    <a:srgbClr val="4C0099"/>
                  </a:solidFill>
                  <a:prstDash val="solid"/>
                </a:ln>
              </c:spPr>
            </c:marker>
            <c:bubble3D val="0"/>
            <c:extLst>
              <c:ext xmlns:c16="http://schemas.microsoft.com/office/drawing/2014/chart" uri="{C3380CC4-5D6E-409C-BE32-E72D297353CC}">
                <c16:uniqueId val="{00000024-1F53-4098-8E5E-32A6754D5DDC}"/>
              </c:ext>
            </c:extLst>
          </c:dPt>
          <c:cat>
            <c:strLit>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Lit>
          </c:cat>
          <c:val>
            <c:numRef>
              <c:f>[1]Lähtödata!$AG$1542:$AG$1557</c:f>
              <c:numCache>
                <c:formatCode>0.0</c:formatCode>
                <c:ptCount val="16"/>
                <c:pt idx="0">
                  <c:v>17.380168839364973</c:v>
                </c:pt>
                <c:pt idx="1">
                  <c:v>17.089788468612145</c:v>
                </c:pt>
                <c:pt idx="2">
                  <c:v>21.553862136307</c:v>
                </c:pt>
                <c:pt idx="3">
                  <c:v>17.786223161153412</c:v>
                </c:pt>
                <c:pt idx="4">
                  <c:v>14.494261274017912</c:v>
                </c:pt>
                <c:pt idx="5">
                  <c:v>15.097407072251803</c:v>
                </c:pt>
                <c:pt idx="6">
                  <c:v>12.655049464618861</c:v>
                </c:pt>
                <c:pt idx="7">
                  <c:v>12.602184062978345</c:v>
                </c:pt>
                <c:pt idx="8">
                  <c:v>12.904661009981087</c:v>
                </c:pt>
                <c:pt idx="9">
                  <c:v>12.446999054233986</c:v>
                </c:pt>
                <c:pt idx="10">
                  <c:v>14.266546849474151</c:v>
                </c:pt>
                <c:pt idx="11">
                  <c:v>12.580722623556447</c:v>
                </c:pt>
                <c:pt idx="12">
                  <c:v>10.951157775994927</c:v>
                </c:pt>
                <c:pt idx="13">
                  <c:v>10.697516047514997</c:v>
                </c:pt>
                <c:pt idx="14">
                  <c:v>9.0745322066489518</c:v>
                </c:pt>
                <c:pt idx="15">
                  <c:v>8.0172689416642537</c:v>
                </c:pt>
              </c:numCache>
            </c:numRef>
          </c:val>
          <c:smooth val="0"/>
          <c:extLst>
            <c:ext xmlns:c16="http://schemas.microsoft.com/office/drawing/2014/chart" uri="{C3380CC4-5D6E-409C-BE32-E72D297353CC}">
              <c16:uniqueId val="{00000025-1F53-4098-8E5E-32A6754D5DDC}"/>
            </c:ext>
          </c:extLst>
        </c:ser>
        <c:dLbls>
          <c:showLegendKey val="0"/>
          <c:showVal val="0"/>
          <c:showCatName val="0"/>
          <c:showSerName val="0"/>
          <c:showPercent val="0"/>
          <c:showBubbleSize val="0"/>
        </c:dLbls>
        <c:marker val="1"/>
        <c:smooth val="0"/>
        <c:axId val="234153856"/>
        <c:axId val="234155392"/>
      </c:lineChart>
      <c:catAx>
        <c:axId val="234153856"/>
        <c:scaling>
          <c:orientation val="minMax"/>
        </c:scaling>
        <c:delete val="0"/>
        <c:axPos val="b"/>
        <c:numFmt formatCode="General" sourceLinked="1"/>
        <c:majorTickMark val="out"/>
        <c:minorTickMark val="none"/>
        <c:tickLblPos val="nextTo"/>
        <c:txPr>
          <a:bodyPr/>
          <a:lstStyle/>
          <a:p>
            <a:pPr>
              <a:defRPr sz="800"/>
            </a:pPr>
            <a:endParaRPr lang="fi-FI"/>
          </a:p>
        </c:txPr>
        <c:crossAx val="234155392"/>
        <c:crosses val="autoZero"/>
        <c:auto val="1"/>
        <c:lblAlgn val="ctr"/>
        <c:lblOffset val="100"/>
        <c:noMultiLvlLbl val="0"/>
      </c:catAx>
      <c:valAx>
        <c:axId val="234155392"/>
        <c:scaling>
          <c:orientation val="minMax"/>
          <c:max val="25"/>
          <c:min val="0"/>
        </c:scaling>
        <c:delete val="0"/>
        <c:axPos val="l"/>
        <c:majorGridlines/>
        <c:numFmt formatCode="0" sourceLinked="0"/>
        <c:majorTickMark val="out"/>
        <c:minorTickMark val="none"/>
        <c:tickLblPos val="nextTo"/>
        <c:txPr>
          <a:bodyPr/>
          <a:lstStyle/>
          <a:p>
            <a:pPr>
              <a:defRPr sz="900" b="0" baseline="0">
                <a:latin typeface="Abadi Extra Light"/>
                <a:ea typeface="Abadi Extra Light"/>
                <a:cs typeface="Abadi Extra Light"/>
              </a:defRPr>
            </a:pPr>
            <a:endParaRPr lang="fi-FI"/>
          </a:p>
        </c:txPr>
        <c:crossAx val="234153856"/>
        <c:crosses val="autoZero"/>
        <c:crossBetween val="between"/>
        <c:majorUnit val="5"/>
      </c:valAx>
      <c:valAx>
        <c:axId val="234161280"/>
        <c:scaling>
          <c:orientation val="minMax"/>
          <c:max val="900"/>
          <c:min val="0"/>
        </c:scaling>
        <c:delete val="0"/>
        <c:axPos val="r"/>
        <c:numFmt formatCode="0" sourceLinked="0"/>
        <c:majorTickMark val="out"/>
        <c:minorTickMark val="none"/>
        <c:tickLblPos val="high"/>
        <c:txPr>
          <a:bodyPr/>
          <a:lstStyle/>
          <a:p>
            <a:pPr>
              <a:defRPr sz="900" b="0">
                <a:latin typeface="Abadi Extra Light"/>
                <a:ea typeface="Abadi Extra Light"/>
                <a:cs typeface="Abadi Extra Light"/>
              </a:defRPr>
            </a:pPr>
            <a:endParaRPr lang="fi-FI"/>
          </a:p>
        </c:txPr>
        <c:crossAx val="234162816"/>
        <c:crosses val="max"/>
        <c:crossBetween val="between"/>
        <c:majorUnit val="180"/>
      </c:valAx>
      <c:catAx>
        <c:axId val="234162816"/>
        <c:scaling>
          <c:orientation val="minMax"/>
        </c:scaling>
        <c:delete val="1"/>
        <c:axPos val="b"/>
        <c:numFmt formatCode="General" sourceLinked="1"/>
        <c:majorTickMark val="out"/>
        <c:minorTickMark val="none"/>
        <c:tickLblPos val="none"/>
        <c:crossAx val="234161280"/>
        <c:crosses val="autoZero"/>
        <c:auto val="1"/>
        <c:lblAlgn val="ctr"/>
        <c:lblOffset val="100"/>
        <c:noMultiLvlLbl val="0"/>
      </c:cat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7"/>
          <c:order val="2"/>
          <c:tx>
            <c:strRef>
              <c:f>'Normeeratut päästöt'!$A$97</c:f>
              <c:strCache>
                <c:ptCount val="1"/>
                <c:pt idx="0">
                  <c:v>Muut sektorit</c:v>
                </c:pt>
              </c:strCache>
            </c:strRef>
          </c:tx>
          <c:spPr>
            <a:solidFill>
              <a:srgbClr val="CCFF99"/>
            </a:solidFill>
            <a:ln>
              <a:noFill/>
            </a:ln>
            <a:effectLst/>
          </c:spPr>
          <c:invertIfNegative val="0"/>
          <c:cat>
            <c:numRef>
              <c:f>'Normeeratut päästöt'!$B$81:$Q$81</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'Normeeratut päästöt'!$B$97:$Q$97</c:f>
              <c:numCache>
                <c:formatCode>0.0</c:formatCode>
                <c:ptCount val="16"/>
                <c:pt idx="0">
                  <c:v>215.56610439289068</c:v>
                </c:pt>
                <c:pt idx="1">
                  <c:v>215.79155454268002</c:v>
                </c:pt>
                <c:pt idx="2">
                  <c:v>255.05730745195874</c:v>
                </c:pt>
                <c:pt idx="3">
                  <c:v>248.17881310370447</c:v>
                </c:pt>
                <c:pt idx="4">
                  <c:v>232.04696843536578</c:v>
                </c:pt>
                <c:pt idx="5">
                  <c:v>213.21646479175354</c:v>
                </c:pt>
                <c:pt idx="6">
                  <c:v>189.02225412214756</c:v>
                </c:pt>
                <c:pt idx="7">
                  <c:v>237.70598805258291</c:v>
                </c:pt>
                <c:pt idx="8">
                  <c:v>244.25487714538002</c:v>
                </c:pt>
                <c:pt idx="9">
                  <c:v>251.04281334823261</c:v>
                </c:pt>
                <c:pt idx="10">
                  <c:v>268.13594169150718</c:v>
                </c:pt>
                <c:pt idx="11">
                  <c:v>263.18937747080639</c:v>
                </c:pt>
                <c:pt idx="12">
                  <c:v>274.88509123887536</c:v>
                </c:pt>
                <c:pt idx="13">
                  <c:v>238.74431039681946</c:v>
                </c:pt>
                <c:pt idx="14">
                  <c:v>209.84375877920806</c:v>
                </c:pt>
                <c:pt idx="15">
                  <c:v>199.64037071371592</c:v>
                </c:pt>
              </c:numCache>
            </c:numRef>
          </c:val>
          <c:extLst>
            <c:ext xmlns:c16="http://schemas.microsoft.com/office/drawing/2014/chart" uri="{C3380CC4-5D6E-409C-BE32-E72D297353CC}">
              <c16:uniqueId val="{00000000-7D82-40B1-939E-1E18B9576336}"/>
            </c:ext>
          </c:extLst>
        </c:ser>
        <c:ser>
          <c:idx val="8"/>
          <c:order val="3"/>
          <c:tx>
            <c:strRef>
              <c:f>'Normeeratut päästöt'!$A$96</c:f>
              <c:strCache>
                <c:ptCount val="1"/>
                <c:pt idx="0">
                  <c:v>Lämmitys (normeerattu)</c:v>
                </c:pt>
              </c:strCache>
            </c:strRef>
          </c:tx>
          <c:spPr>
            <a:solidFill>
              <a:srgbClr val="66CC00"/>
            </a:solidFill>
            <a:ln>
              <a:noFill/>
            </a:ln>
            <a:effectLst/>
          </c:spPr>
          <c:invertIfNegative val="0"/>
          <c:cat>
            <c:numRef>
              <c:f>'Normeeratut päästöt'!$B$81:$Q$81</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'Normeeratut päästöt'!$B$96:$Q$96</c:f>
              <c:numCache>
                <c:formatCode>0.0</c:formatCode>
                <c:ptCount val="16"/>
                <c:pt idx="0">
                  <c:v>55.833799369038069</c:v>
                </c:pt>
                <c:pt idx="1">
                  <c:v>64.911042949787273</c:v>
                </c:pt>
                <c:pt idx="2">
                  <c:v>69.688616560463615</c:v>
                </c:pt>
                <c:pt idx="3">
                  <c:v>62.852650859027655</c:v>
                </c:pt>
                <c:pt idx="4">
                  <c:v>61.524508749250458</c:v>
                </c:pt>
                <c:pt idx="5">
                  <c:v>58.566623240801789</c:v>
                </c:pt>
                <c:pt idx="6">
                  <c:v>59.56774706822155</c:v>
                </c:pt>
                <c:pt idx="7">
                  <c:v>62.938559530554485</c:v>
                </c:pt>
                <c:pt idx="8">
                  <c:v>59.386189894019481</c:v>
                </c:pt>
                <c:pt idx="9">
                  <c:v>63.576602925027814</c:v>
                </c:pt>
                <c:pt idx="10">
                  <c:v>70.492588660073082</c:v>
                </c:pt>
                <c:pt idx="11">
                  <c:v>68.163661313137538</c:v>
                </c:pt>
                <c:pt idx="12">
                  <c:v>64.180765557265687</c:v>
                </c:pt>
                <c:pt idx="13">
                  <c:v>59.526613486261724</c:v>
                </c:pt>
                <c:pt idx="14">
                  <c:v>66.127795057438632</c:v>
                </c:pt>
                <c:pt idx="15">
                  <c:v>56.995243478374967</c:v>
                </c:pt>
              </c:numCache>
            </c:numRef>
          </c:val>
          <c:extLst>
            <c:ext xmlns:c16="http://schemas.microsoft.com/office/drawing/2014/chart" uri="{C3380CC4-5D6E-409C-BE32-E72D297353CC}">
              <c16:uniqueId val="{00000001-7D82-40B1-939E-1E18B9576336}"/>
            </c:ext>
          </c:extLst>
        </c:ser>
        <c:ser>
          <c:idx val="9"/>
          <c:order val="4"/>
          <c:tx>
            <c:strRef>
              <c:f>'Normeeratut päästöt'!$A$95</c:f>
              <c:strCache>
                <c:ptCount val="1"/>
                <c:pt idx="0">
                  <c:v>Kuluttajien ja teoll. sähkö (normeerattu)</c:v>
                </c:pt>
              </c:strCache>
            </c:strRef>
          </c:tx>
          <c:spPr>
            <a:solidFill>
              <a:srgbClr val="99CCFF"/>
            </a:solidFill>
            <a:ln>
              <a:noFill/>
            </a:ln>
            <a:effectLst/>
          </c:spPr>
          <c:invertIfNegative val="0"/>
          <c:cat>
            <c:numRef>
              <c:f>'Normeeratut päästöt'!$B$81:$Q$81</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'Normeeratut päästöt'!$B$95:$Q$95</c:f>
              <c:numCache>
                <c:formatCode>0.0</c:formatCode>
                <c:ptCount val="16"/>
                <c:pt idx="0">
                  <c:v>470.34452830995582</c:v>
                </c:pt>
                <c:pt idx="1">
                  <c:v>389.79573109799475</c:v>
                </c:pt>
                <c:pt idx="2">
                  <c:v>421.82734813248555</c:v>
                </c:pt>
                <c:pt idx="3">
                  <c:v>410.68120323146161</c:v>
                </c:pt>
                <c:pt idx="4">
                  <c:v>447.919847464344</c:v>
                </c:pt>
                <c:pt idx="5">
                  <c:v>417.89908275821966</c:v>
                </c:pt>
                <c:pt idx="6">
                  <c:v>395.37015733982889</c:v>
                </c:pt>
                <c:pt idx="7">
                  <c:v>421.84496131413772</c:v>
                </c:pt>
                <c:pt idx="8">
                  <c:v>413.0108438893688</c:v>
                </c:pt>
                <c:pt idx="9">
                  <c:v>402.99394494405544</c:v>
                </c:pt>
                <c:pt idx="10">
                  <c:v>425.44088484651462</c:v>
                </c:pt>
                <c:pt idx="11">
                  <c:v>390.29930303852541</c:v>
                </c:pt>
                <c:pt idx="12">
                  <c:v>302.26215589828968</c:v>
                </c:pt>
                <c:pt idx="13">
                  <c:v>369.15141978244753</c:v>
                </c:pt>
                <c:pt idx="14">
                  <c:v>276.73202053300031</c:v>
                </c:pt>
                <c:pt idx="15">
                  <c:v>341.55614805018365</c:v>
                </c:pt>
              </c:numCache>
            </c:numRef>
          </c:val>
          <c:extLst>
            <c:ext xmlns:c16="http://schemas.microsoft.com/office/drawing/2014/chart" uri="{C3380CC4-5D6E-409C-BE32-E72D297353CC}">
              <c16:uniqueId val="{00000002-7D82-40B1-939E-1E18B9576336}"/>
            </c:ext>
          </c:extLst>
        </c:ser>
        <c:dLbls>
          <c:showLegendKey val="0"/>
          <c:showVal val="0"/>
          <c:showCatName val="0"/>
          <c:showSerName val="0"/>
          <c:showPercent val="0"/>
          <c:showBubbleSize val="0"/>
        </c:dLbls>
        <c:gapWidth val="95"/>
        <c:overlap val="100"/>
        <c:axId val="38314368"/>
        <c:axId val="38315904"/>
        <c:extLst>
          <c:ext xmlns:c15="http://schemas.microsoft.com/office/drawing/2012/chart" uri="{02D57815-91ED-43cb-92C2-25804820EDAC}">
            <c15:filteredBarSeries>
              <c15:ser>
                <c:idx val="3"/>
                <c:order val="0"/>
                <c:tx>
                  <c:strRef>
                    <c:extLst>
                      <c:ext uri="{02D57815-91ED-43cb-92C2-25804820EDAC}">
                        <c15:formulaRef>
                          <c15:sqref>'Normeeratut päästöt'!$A$85</c15:sqref>
                        </c15:formulaRef>
                      </c:ext>
                    </c:extLst>
                    <c:strCache>
                      <c:ptCount val="1"/>
                      <c:pt idx="0">
                        <c:v>Teollisuuden sähkönkulutus</c:v>
                      </c:pt>
                    </c:strCache>
                  </c:strRef>
                </c:tx>
                <c:spPr>
                  <a:solidFill>
                    <a:schemeClr val="accent4"/>
                  </a:solidFill>
                  <a:ln>
                    <a:noFill/>
                  </a:ln>
                  <a:effectLst/>
                </c:spPr>
                <c:invertIfNegative val="0"/>
                <c:cat>
                  <c:numRef>
                    <c:extLst>
                      <c:ext uri="{02D57815-91ED-43cb-92C2-25804820EDAC}">
                        <c15:formulaRef>
                          <c15:sqref>'Normeeratut päästöt'!$B$81:$Q$81</c15:sqref>
                        </c15:formulaRef>
                      </c:ext>
                    </c:extLst>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extLst>
                      <c:ext uri="{02D57815-91ED-43cb-92C2-25804820EDAC}">
                        <c15:formulaRef>
                          <c15:sqref>'Normeeratut päästöt'!#REF!</c15:sqref>
                        </c15:formulaRef>
                      </c:ext>
                    </c:extLst>
                    <c:numCache>
                      <c:formatCode>General</c:formatCode>
                      <c:ptCount val="1"/>
                      <c:pt idx="0">
                        <c:v>1</c:v>
                      </c:pt>
                    </c:numCache>
                  </c:numRef>
                </c:val>
                <c:extLst>
                  <c:ext xmlns:c16="http://schemas.microsoft.com/office/drawing/2014/chart" uri="{C3380CC4-5D6E-409C-BE32-E72D297353CC}">
                    <c16:uniqueId val="{00000004-7D82-40B1-939E-1E18B9576336}"/>
                  </c:ext>
                </c:extLst>
              </c15:ser>
            </c15:filteredBarSeries>
            <c15:filteredBarSeries>
              <c15:ser>
                <c:idx val="6"/>
                <c:order val="1"/>
                <c:tx>
                  <c:strRef>
                    <c:extLst xmlns:c15="http://schemas.microsoft.com/office/drawing/2012/chart">
                      <c:ext xmlns:c15="http://schemas.microsoft.com/office/drawing/2012/chart" uri="{02D57815-91ED-43cb-92C2-25804820EDAC}">
                        <c15:formulaRef>
                          <c15:sqref>'Normeeratut päästöt'!$A$88</c15:sqref>
                        </c15:formulaRef>
                      </c:ext>
                    </c:extLst>
                    <c:strCache>
                      <c:ptCount val="1"/>
                      <c:pt idx="0">
                        <c:v>Teoll. ja työkoneet</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'Normeeratut päästöt'!$B$81:$Q$81</c15:sqref>
                        </c15:formulaRef>
                      </c:ext>
                    </c:extLst>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extLst xmlns:c15="http://schemas.microsoft.com/office/drawing/2012/chart">
                      <c:ext xmlns:c15="http://schemas.microsoft.com/office/drawing/2012/chart" uri="{02D57815-91ED-43cb-92C2-25804820EDAC}">
                        <c15:formulaRef>
                          <c15:sqref>'Normeeratut päästöt'!#REF!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5-7D82-40B1-939E-1E18B9576336}"/>
                  </c:ext>
                </c:extLst>
              </c15:ser>
            </c15:filteredBarSeries>
          </c:ext>
        </c:extLst>
      </c:barChart>
      <c:lineChart>
        <c:grouping val="standard"/>
        <c:varyColors val="0"/>
        <c:ser>
          <c:idx val="10"/>
          <c:order val="5"/>
          <c:tx>
            <c:strRef>
              <c:f>'Normeeratut päästöt'!$A$92</c:f>
              <c:strCache>
                <c:ptCount val="1"/>
                <c:pt idx="0">
                  <c:v>Yhteensä (CO2-raportti)</c:v>
                </c:pt>
              </c:strCache>
            </c:strRef>
          </c:tx>
          <c:spPr>
            <a:ln w="28575" cap="rnd">
              <a:solidFill>
                <a:srgbClr val="4C0099"/>
              </a:solidFill>
              <a:round/>
            </a:ln>
            <a:effectLst/>
          </c:spPr>
          <c:marker>
            <c:symbol val="none"/>
          </c:marker>
          <c:cat>
            <c:multiLvlStrRef>
              <c:f>'Normeeratut päästöt'!#REF!</c:f>
            </c:multiLvlStrRef>
          </c:cat>
          <c:val>
            <c:numRef>
              <c:f>'Normeeratut päästöt'!$B$92:$Q$92</c:f>
              <c:numCache>
                <c:formatCode>0.0</c:formatCode>
                <c:ptCount val="16"/>
                <c:pt idx="0">
                  <c:v>690.80957085823968</c:v>
                </c:pt>
                <c:pt idx="1">
                  <c:v>680.05395253148311</c:v>
                </c:pt>
                <c:pt idx="2">
                  <c:v>856.01163474343252</c:v>
                </c:pt>
                <c:pt idx="3">
                  <c:v>708.24740627712868</c:v>
                </c:pt>
                <c:pt idx="4">
                  <c:v>577.48035767942167</c:v>
                </c:pt>
                <c:pt idx="5">
                  <c:v>603.57923734155486</c:v>
                </c:pt>
                <c:pt idx="6">
                  <c:v>505.82232710081587</c:v>
                </c:pt>
                <c:pt idx="7">
                  <c:v>501.68034643326223</c:v>
                </c:pt>
                <c:pt idx="8">
                  <c:v>511.20524124939078</c:v>
                </c:pt>
                <c:pt idx="9">
                  <c:v>493.15010252875055</c:v>
                </c:pt>
                <c:pt idx="10">
                  <c:v>561.5312839953026</c:v>
                </c:pt>
                <c:pt idx="11">
                  <c:v>493.22723045653055</c:v>
                </c:pt>
                <c:pt idx="12">
                  <c:v>427.53319957484194</c:v>
                </c:pt>
                <c:pt idx="13">
                  <c:v>416.76452769513674</c:v>
                </c:pt>
                <c:pt idx="14">
                  <c:v>350.88493683449553</c:v>
                </c:pt>
                <c:pt idx="15">
                  <c:v>311.32658754270631</c:v>
                </c:pt>
              </c:numCache>
            </c:numRef>
          </c:val>
          <c:smooth val="0"/>
          <c:extLst>
            <c:ext xmlns:c16="http://schemas.microsoft.com/office/drawing/2014/chart" uri="{C3380CC4-5D6E-409C-BE32-E72D297353CC}">
              <c16:uniqueId val="{00000003-7D82-40B1-939E-1E18B9576336}"/>
            </c:ext>
          </c:extLst>
        </c:ser>
        <c:dLbls>
          <c:showLegendKey val="0"/>
          <c:showVal val="0"/>
          <c:showCatName val="0"/>
          <c:showSerName val="0"/>
          <c:showPercent val="0"/>
          <c:showBubbleSize val="0"/>
        </c:dLbls>
        <c:marker val="1"/>
        <c:smooth val="0"/>
        <c:axId val="38314368"/>
        <c:axId val="38315904"/>
      </c:lineChart>
      <c:catAx>
        <c:axId val="3831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38315904"/>
        <c:crosses val="autoZero"/>
        <c:auto val="1"/>
        <c:lblAlgn val="ctr"/>
        <c:lblOffset val="100"/>
        <c:noMultiLvlLbl val="0"/>
      </c:catAx>
      <c:valAx>
        <c:axId val="38315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fi-FI" b="0"/>
                  <a:t>kt CO</a:t>
                </a:r>
                <a:r>
                  <a:rPr lang="fi-FI" b="0" baseline="-25000"/>
                  <a:t>2</a:t>
                </a:r>
                <a:r>
                  <a:rPr lang="fi-FI" b="0"/>
                  <a:t>-ekv</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fi-FI"/>
          </a:p>
        </c:txPr>
        <c:crossAx val="38314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a:lstStyle/>
          <a:p>
            <a:pPr rtl="0">
              <a:defRPr sz="1000" baseline="0"/>
            </a:pPr>
            <a:endParaRPr lang="fi-FI"/>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Abadi Extra Light" panose="020B0204020104020204" pitchFamily="34" charset="0"/>
        </a:defRPr>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1525765588546"/>
          <c:y val="2.4835768151897263E-2"/>
          <c:w val="0.8666666666666667"/>
          <c:h val="0.32558139534883723"/>
        </c:manualLayout>
      </c:layout>
      <c:barChart>
        <c:barDir val="col"/>
        <c:grouping val="clustered"/>
        <c:varyColors val="0"/>
        <c:ser>
          <c:idx val="13"/>
          <c:order val="0"/>
          <c:tx>
            <c:v> 2008</c:v>
          </c:tx>
          <c:spPr>
            <a:solidFill>
              <a:srgbClr val="CCFF99"/>
            </a:solidFill>
          </c:spPr>
          <c:invertIfNegative val="0"/>
          <c:cat>
            <c:strLit>
              <c:ptCount val="2"/>
              <c:pt idx="0">
                <c:v>Kuluttajien sähkönkulutus</c:v>
              </c:pt>
              <c:pt idx="1">
                <c:v>Teollisuuden sähkönkulutus</c:v>
              </c:pt>
            </c:strLit>
          </c:cat>
          <c:val>
            <c:numRef>
              <c:f>[1]Lähtödata!$AG$125</c:f>
              <c:numCache>
                <c:formatCode>0.0</c:formatCode>
                <c:ptCount val="1"/>
                <c:pt idx="0">
                  <c:v>31.407238963439426</c:v>
                </c:pt>
              </c:numCache>
            </c:numRef>
          </c:val>
          <c:extLst>
            <c:ext xmlns:c16="http://schemas.microsoft.com/office/drawing/2014/chart" uri="{C3380CC4-5D6E-409C-BE32-E72D297353CC}">
              <c16:uniqueId val="{00000000-60A0-47DE-89DF-183E3BFCE946}"/>
            </c:ext>
          </c:extLst>
        </c:ser>
        <c:ser>
          <c:idx val="14"/>
          <c:order val="1"/>
          <c:tx>
            <c:v> 2009</c:v>
          </c:tx>
          <c:spPr>
            <a:solidFill>
              <a:srgbClr val="66CC00"/>
            </a:solidFill>
          </c:spPr>
          <c:invertIfNegative val="0"/>
          <c:cat>
            <c:strLit>
              <c:ptCount val="2"/>
              <c:pt idx="0">
                <c:v>Kuluttajien sähkönkulutus</c:v>
              </c:pt>
              <c:pt idx="1">
                <c:v>Teollisuuden sähkönkulutus</c:v>
              </c:pt>
            </c:strLit>
          </c:cat>
          <c:val>
            <c:numRef>
              <c:f>[1]Lähtödata!$AG$128</c:f>
              <c:numCache>
                <c:formatCode>0.0</c:formatCode>
                <c:ptCount val="1"/>
                <c:pt idx="0">
                  <c:v>36.426071013079067</c:v>
                </c:pt>
              </c:numCache>
            </c:numRef>
          </c:val>
          <c:extLst>
            <c:ext xmlns:c16="http://schemas.microsoft.com/office/drawing/2014/chart" uri="{C3380CC4-5D6E-409C-BE32-E72D297353CC}">
              <c16:uniqueId val="{00000001-60A0-47DE-89DF-183E3BFCE946}"/>
            </c:ext>
          </c:extLst>
        </c:ser>
        <c:ser>
          <c:idx val="19"/>
          <c:order val="2"/>
          <c:tx>
            <c:v> 2010</c:v>
          </c:tx>
          <c:spPr>
            <a:solidFill>
              <a:srgbClr val="99CCFF"/>
            </a:solidFill>
          </c:spPr>
          <c:invertIfNegative val="0"/>
          <c:cat>
            <c:strLit>
              <c:ptCount val="2"/>
              <c:pt idx="0">
                <c:v>Kuluttajien sähkönkulutus</c:v>
              </c:pt>
              <c:pt idx="1">
                <c:v>Teollisuuden sähkönkulutus</c:v>
              </c:pt>
            </c:strLit>
          </c:cat>
          <c:val>
            <c:numRef>
              <c:f>[1]Lähtödata!$AG$131</c:f>
              <c:numCache>
                <c:formatCode>0.0</c:formatCode>
                <c:ptCount val="1"/>
                <c:pt idx="0">
                  <c:v>43.537187875462422</c:v>
                </c:pt>
              </c:numCache>
            </c:numRef>
          </c:val>
          <c:extLst>
            <c:ext xmlns:c16="http://schemas.microsoft.com/office/drawing/2014/chart" uri="{C3380CC4-5D6E-409C-BE32-E72D297353CC}">
              <c16:uniqueId val="{00000002-60A0-47DE-89DF-183E3BFCE946}"/>
            </c:ext>
          </c:extLst>
        </c:ser>
        <c:ser>
          <c:idx val="0"/>
          <c:order val="3"/>
          <c:tx>
            <c:v> 2011</c:v>
          </c:tx>
          <c:spPr>
            <a:solidFill>
              <a:srgbClr val="99FFFF"/>
            </a:solidFill>
          </c:spPr>
          <c:invertIfNegative val="0"/>
          <c:cat>
            <c:strLit>
              <c:ptCount val="2"/>
              <c:pt idx="0">
                <c:v>Kuluttajien sähkönkulutus</c:v>
              </c:pt>
              <c:pt idx="1">
                <c:v>Teollisuuden sähkönkulutus</c:v>
              </c:pt>
            </c:strLit>
          </c:cat>
          <c:val>
            <c:numRef>
              <c:f>[1]Lähtödata!$AG$134</c:f>
              <c:numCache>
                <c:formatCode>0.0</c:formatCode>
                <c:ptCount val="1"/>
                <c:pt idx="0">
                  <c:v>37.287981830513445</c:v>
                </c:pt>
              </c:numCache>
            </c:numRef>
          </c:val>
          <c:extLst>
            <c:ext xmlns:c16="http://schemas.microsoft.com/office/drawing/2014/chart" uri="{C3380CC4-5D6E-409C-BE32-E72D297353CC}">
              <c16:uniqueId val="{00000003-60A0-47DE-89DF-183E3BFCE946}"/>
            </c:ext>
          </c:extLst>
        </c:ser>
        <c:ser>
          <c:idx val="1"/>
          <c:order val="4"/>
          <c:tx>
            <c:v> 2012</c:v>
          </c:tx>
          <c:spPr>
            <a:solidFill>
              <a:srgbClr val="00CCCC"/>
            </a:solidFill>
          </c:spPr>
          <c:invertIfNegative val="0"/>
          <c:cat>
            <c:strLit>
              <c:ptCount val="2"/>
              <c:pt idx="0">
                <c:v>Kuluttajien sähkönkulutus</c:v>
              </c:pt>
              <c:pt idx="1">
                <c:v>Teollisuuden sähkönkulutus</c:v>
              </c:pt>
            </c:strLit>
          </c:cat>
          <c:val>
            <c:numRef>
              <c:f>[1]Lähtödata!$AG$137</c:f>
              <c:numCache>
                <c:formatCode>0.0</c:formatCode>
                <c:ptCount val="1"/>
                <c:pt idx="0">
                  <c:v>24.546862904469311</c:v>
                </c:pt>
              </c:numCache>
            </c:numRef>
          </c:val>
          <c:extLst>
            <c:ext xmlns:c16="http://schemas.microsoft.com/office/drawing/2014/chart" uri="{C3380CC4-5D6E-409C-BE32-E72D297353CC}">
              <c16:uniqueId val="{00000004-60A0-47DE-89DF-183E3BFCE946}"/>
            </c:ext>
          </c:extLst>
        </c:ser>
        <c:ser>
          <c:idx val="2"/>
          <c:order val="5"/>
          <c:tx>
            <c:v> 2013</c:v>
          </c:tx>
          <c:spPr>
            <a:solidFill>
              <a:srgbClr val="006666"/>
            </a:solidFill>
          </c:spPr>
          <c:invertIfNegative val="0"/>
          <c:cat>
            <c:strLit>
              <c:ptCount val="2"/>
              <c:pt idx="0">
                <c:v>Kuluttajien sähkönkulutus</c:v>
              </c:pt>
              <c:pt idx="1">
                <c:v>Teollisuuden sähkönkulutus</c:v>
              </c:pt>
            </c:strLit>
          </c:cat>
          <c:val>
            <c:numRef>
              <c:f>[1]Lähtödata!$AG$140</c:f>
              <c:numCache>
                <c:formatCode>0.0</c:formatCode>
                <c:ptCount val="1"/>
                <c:pt idx="0">
                  <c:v>23.5373556236712</c:v>
                </c:pt>
              </c:numCache>
            </c:numRef>
          </c:val>
          <c:extLst>
            <c:ext xmlns:c16="http://schemas.microsoft.com/office/drawing/2014/chart" uri="{C3380CC4-5D6E-409C-BE32-E72D297353CC}">
              <c16:uniqueId val="{00000005-60A0-47DE-89DF-183E3BFCE946}"/>
            </c:ext>
          </c:extLst>
        </c:ser>
        <c:ser>
          <c:idx val="17"/>
          <c:order val="6"/>
          <c:tx>
            <c:v> 2014</c:v>
          </c:tx>
          <c:spPr>
            <a:solidFill>
              <a:srgbClr val="0080FF"/>
            </a:solidFill>
          </c:spPr>
          <c:invertIfNegative val="0"/>
          <c:cat>
            <c:strLit>
              <c:ptCount val="2"/>
              <c:pt idx="0">
                <c:v>Kuluttajien sähkönkulutus</c:v>
              </c:pt>
              <c:pt idx="1">
                <c:v>Teollisuuden sähkönkulutus</c:v>
              </c:pt>
            </c:strLit>
          </c:cat>
          <c:val>
            <c:numRef>
              <c:f>[1]Lähtödata!$AG$143</c:f>
              <c:numCache>
                <c:formatCode>0.0</c:formatCode>
                <c:ptCount val="1"/>
                <c:pt idx="0">
                  <c:v>23.423761490362327</c:v>
                </c:pt>
              </c:numCache>
            </c:numRef>
          </c:val>
          <c:extLst>
            <c:ext xmlns:c16="http://schemas.microsoft.com/office/drawing/2014/chart" uri="{C3380CC4-5D6E-409C-BE32-E72D297353CC}">
              <c16:uniqueId val="{00000006-60A0-47DE-89DF-183E3BFCE946}"/>
            </c:ext>
          </c:extLst>
        </c:ser>
        <c:ser>
          <c:idx val="3"/>
          <c:order val="7"/>
          <c:tx>
            <c:v> 2015</c:v>
          </c:tx>
          <c:spPr>
            <a:solidFill>
              <a:srgbClr val="004C99"/>
            </a:solidFill>
          </c:spPr>
          <c:invertIfNegative val="0"/>
          <c:cat>
            <c:strLit>
              <c:ptCount val="2"/>
              <c:pt idx="0">
                <c:v>Kuluttajien sähkönkulutus</c:v>
              </c:pt>
              <c:pt idx="1">
                <c:v>Teollisuuden sähkönkulutus</c:v>
              </c:pt>
            </c:strLit>
          </c:cat>
          <c:val>
            <c:numRef>
              <c:f>[1]Lähtödata!$AG$146</c:f>
              <c:numCache>
                <c:formatCode>0.0</c:formatCode>
                <c:ptCount val="1"/>
                <c:pt idx="0">
                  <c:v>17.198059181708366</c:v>
                </c:pt>
              </c:numCache>
            </c:numRef>
          </c:val>
          <c:extLst>
            <c:ext xmlns:c16="http://schemas.microsoft.com/office/drawing/2014/chart" uri="{C3380CC4-5D6E-409C-BE32-E72D297353CC}">
              <c16:uniqueId val="{00000007-60A0-47DE-89DF-183E3BFCE946}"/>
            </c:ext>
          </c:extLst>
        </c:ser>
        <c:ser>
          <c:idx val="15"/>
          <c:order val="8"/>
          <c:tx>
            <c:v> 2016</c:v>
          </c:tx>
          <c:spPr>
            <a:solidFill>
              <a:srgbClr val="99FF33"/>
            </a:solidFill>
          </c:spPr>
          <c:invertIfNegative val="0"/>
          <c:cat>
            <c:strLit>
              <c:ptCount val="2"/>
              <c:pt idx="0">
                <c:v>Kuluttajien sähkönkulutus</c:v>
              </c:pt>
              <c:pt idx="1">
                <c:v>Teollisuuden sähkönkulutus</c:v>
              </c:pt>
            </c:strLit>
          </c:cat>
          <c:val>
            <c:numRef>
              <c:f>[1]Lähtödata!$AG$149</c:f>
              <c:numCache>
                <c:formatCode>0.0</c:formatCode>
                <c:ptCount val="1"/>
                <c:pt idx="0">
                  <c:v>19.075963558821787</c:v>
                </c:pt>
              </c:numCache>
            </c:numRef>
          </c:val>
          <c:extLst>
            <c:ext xmlns:c16="http://schemas.microsoft.com/office/drawing/2014/chart" uri="{C3380CC4-5D6E-409C-BE32-E72D297353CC}">
              <c16:uniqueId val="{00000008-60A0-47DE-89DF-183E3BFCE946}"/>
            </c:ext>
          </c:extLst>
        </c:ser>
        <c:ser>
          <c:idx val="16"/>
          <c:order val="9"/>
          <c:tx>
            <c:v> 2017</c:v>
          </c:tx>
          <c:spPr>
            <a:solidFill>
              <a:srgbClr val="00CC66"/>
            </a:solidFill>
          </c:spPr>
          <c:invertIfNegative val="0"/>
          <c:cat>
            <c:strLit>
              <c:ptCount val="2"/>
              <c:pt idx="0">
                <c:v>Kuluttajien sähkönkulutus</c:v>
              </c:pt>
              <c:pt idx="1">
                <c:v>Teollisuuden sähkönkulutus</c:v>
              </c:pt>
            </c:strLit>
          </c:cat>
          <c:val>
            <c:numRef>
              <c:f>[1]Lähtödata!$AG$152</c:f>
              <c:numCache>
                <c:formatCode>0.0</c:formatCode>
                <c:ptCount val="1"/>
                <c:pt idx="0">
                  <c:v>16.271988999883938</c:v>
                </c:pt>
              </c:numCache>
            </c:numRef>
          </c:val>
          <c:extLst>
            <c:ext xmlns:c16="http://schemas.microsoft.com/office/drawing/2014/chart" uri="{C3380CC4-5D6E-409C-BE32-E72D297353CC}">
              <c16:uniqueId val="{00000009-60A0-47DE-89DF-183E3BFCE946}"/>
            </c:ext>
          </c:extLst>
        </c:ser>
        <c:ser>
          <c:idx val="4"/>
          <c:order val="10"/>
          <c:tx>
            <c:v> 2018</c:v>
          </c:tx>
          <c:spPr>
            <a:solidFill>
              <a:srgbClr val="336600"/>
            </a:solidFill>
          </c:spPr>
          <c:invertIfNegative val="0"/>
          <c:cat>
            <c:strLit>
              <c:ptCount val="2"/>
              <c:pt idx="0">
                <c:v>Kuluttajien sähkönkulutus</c:v>
              </c:pt>
              <c:pt idx="1">
                <c:v>Teollisuuden sähkönkulutus</c:v>
              </c:pt>
            </c:strLit>
          </c:cat>
          <c:val>
            <c:numRef>
              <c:f>[1]Lähtödata!$AG$155</c:f>
              <c:numCache>
                <c:formatCode>0.0</c:formatCode>
                <c:ptCount val="1"/>
                <c:pt idx="0">
                  <c:v>18.918067057985546</c:v>
                </c:pt>
              </c:numCache>
            </c:numRef>
          </c:val>
          <c:extLst>
            <c:ext xmlns:c16="http://schemas.microsoft.com/office/drawing/2014/chart" uri="{C3380CC4-5D6E-409C-BE32-E72D297353CC}">
              <c16:uniqueId val="{0000000A-60A0-47DE-89DF-183E3BFCE946}"/>
            </c:ext>
          </c:extLst>
        </c:ser>
        <c:ser>
          <c:idx val="5"/>
          <c:order val="11"/>
          <c:tx>
            <c:v> 2019</c:v>
          </c:tx>
          <c:spPr>
            <a:solidFill>
              <a:srgbClr val="66B2FF"/>
            </a:solidFill>
          </c:spPr>
          <c:invertIfNegative val="0"/>
          <c:cat>
            <c:strLit>
              <c:ptCount val="2"/>
              <c:pt idx="0">
                <c:v>Kuluttajien sähkönkulutus</c:v>
              </c:pt>
              <c:pt idx="1">
                <c:v>Teollisuuden sähkönkulutus</c:v>
              </c:pt>
            </c:strLit>
          </c:cat>
          <c:val>
            <c:numRef>
              <c:f>[1]Lähtödata!$AG$158</c:f>
              <c:numCache>
                <c:formatCode>0.0</c:formatCode>
                <c:ptCount val="1"/>
                <c:pt idx="0">
                  <c:v>15.683120440043005</c:v>
                </c:pt>
              </c:numCache>
            </c:numRef>
          </c:val>
          <c:extLst>
            <c:ext xmlns:c16="http://schemas.microsoft.com/office/drawing/2014/chart" uri="{C3380CC4-5D6E-409C-BE32-E72D297353CC}">
              <c16:uniqueId val="{0000000B-60A0-47DE-89DF-183E3BFCE946}"/>
            </c:ext>
          </c:extLst>
        </c:ser>
        <c:ser>
          <c:idx val="6"/>
          <c:order val="12"/>
          <c:tx>
            <c:v> 2020</c:v>
          </c:tx>
          <c:spPr>
            <a:solidFill>
              <a:srgbClr val="CCCCFB"/>
            </a:solidFill>
          </c:spPr>
          <c:invertIfNegative val="0"/>
          <c:cat>
            <c:strLit>
              <c:ptCount val="2"/>
              <c:pt idx="0">
                <c:v>Kuluttajien sähkönkulutus</c:v>
              </c:pt>
              <c:pt idx="1">
                <c:v>Teollisuuden sähkönkulutus</c:v>
              </c:pt>
            </c:strLit>
          </c:cat>
          <c:val>
            <c:numRef>
              <c:f>[1]Lähtödata!$AG$161</c:f>
              <c:numCache>
                <c:formatCode>0.0</c:formatCode>
                <c:ptCount val="1"/>
                <c:pt idx="0">
                  <c:v>12.255557753103487</c:v>
                </c:pt>
              </c:numCache>
            </c:numRef>
          </c:val>
          <c:extLst>
            <c:ext xmlns:c16="http://schemas.microsoft.com/office/drawing/2014/chart" uri="{C3380CC4-5D6E-409C-BE32-E72D297353CC}">
              <c16:uniqueId val="{0000000C-60A0-47DE-89DF-183E3BFCE946}"/>
            </c:ext>
          </c:extLst>
        </c:ser>
        <c:ser>
          <c:idx val="7"/>
          <c:order val="13"/>
          <c:tx>
            <c:v> 2021</c:v>
          </c:tx>
          <c:spPr>
            <a:solidFill>
              <a:srgbClr val="9933FF"/>
            </a:solidFill>
          </c:spPr>
          <c:invertIfNegative val="0"/>
          <c:cat>
            <c:strLit>
              <c:ptCount val="2"/>
              <c:pt idx="0">
                <c:v>Kuluttajien sähkönkulutus</c:v>
              </c:pt>
              <c:pt idx="1">
                <c:v>Teollisuuden sähkönkulutus</c:v>
              </c:pt>
            </c:strLit>
          </c:cat>
          <c:val>
            <c:numRef>
              <c:f>[1]Lähtödata!$AG$164</c:f>
              <c:numCache>
                <c:formatCode>0.0</c:formatCode>
                <c:ptCount val="1"/>
                <c:pt idx="0">
                  <c:v>12.898495457893151</c:v>
                </c:pt>
              </c:numCache>
            </c:numRef>
          </c:val>
          <c:extLst>
            <c:ext xmlns:c16="http://schemas.microsoft.com/office/drawing/2014/chart" uri="{C3380CC4-5D6E-409C-BE32-E72D297353CC}">
              <c16:uniqueId val="{0000000D-60A0-47DE-89DF-183E3BFCE946}"/>
            </c:ext>
          </c:extLst>
        </c:ser>
        <c:ser>
          <c:idx val="8"/>
          <c:order val="14"/>
          <c:tx>
            <c:v> 2022</c:v>
          </c:tx>
          <c:spPr>
            <a:solidFill>
              <a:srgbClr val="FFCCE5"/>
            </a:solidFill>
          </c:spPr>
          <c:invertIfNegative val="0"/>
          <c:cat>
            <c:strLit>
              <c:ptCount val="2"/>
              <c:pt idx="0">
                <c:v>Kuluttajien sähkönkulutus</c:v>
              </c:pt>
              <c:pt idx="1">
                <c:v>Teollisuuden sähkönkulutus</c:v>
              </c:pt>
            </c:strLit>
          </c:cat>
          <c:val>
            <c:numRef>
              <c:f>[1]Lähtödata!$AG$167</c:f>
              <c:numCache>
                <c:formatCode>0.0</c:formatCode>
                <c:ptCount val="1"/>
                <c:pt idx="0">
                  <c:v>10.838655056910252</c:v>
                </c:pt>
              </c:numCache>
            </c:numRef>
          </c:val>
          <c:extLst>
            <c:ext xmlns:c16="http://schemas.microsoft.com/office/drawing/2014/chart" uri="{C3380CC4-5D6E-409C-BE32-E72D297353CC}">
              <c16:uniqueId val="{0000000E-60A0-47DE-89DF-183E3BFCE946}"/>
            </c:ext>
          </c:extLst>
        </c:ser>
        <c:ser>
          <c:idx val="9"/>
          <c:order val="15"/>
          <c:tx>
            <c:v> 2023</c:v>
          </c:tx>
          <c:spPr>
            <a:solidFill>
              <a:srgbClr val="CCE5FF"/>
            </a:solidFill>
          </c:spPr>
          <c:invertIfNegative val="0"/>
          <c:cat>
            <c:strLit>
              <c:ptCount val="2"/>
              <c:pt idx="0">
                <c:v>Kuluttajien sähkönkulutus</c:v>
              </c:pt>
              <c:pt idx="1">
                <c:v>Teollisuuden sähkönkulutus</c:v>
              </c:pt>
            </c:strLit>
          </c:cat>
          <c:val>
            <c:numRef>
              <c:f>[1]Lähtödata!$AG$170</c:f>
              <c:numCache>
                <c:formatCode>0.0</c:formatCode>
                <c:ptCount val="1"/>
                <c:pt idx="0">
                  <c:v>6.5483652720913659</c:v>
                </c:pt>
              </c:numCache>
            </c:numRef>
          </c:val>
          <c:extLst>
            <c:ext xmlns:c16="http://schemas.microsoft.com/office/drawing/2014/chart" uri="{C3380CC4-5D6E-409C-BE32-E72D297353CC}">
              <c16:uniqueId val="{0000000F-60A0-47DE-89DF-183E3BFCE946}"/>
            </c:ext>
          </c:extLst>
        </c:ser>
        <c:ser>
          <c:idx val="10"/>
          <c:order val="16"/>
          <c:tx>
            <c:v> 2024*</c:v>
          </c:tx>
          <c:spPr>
            <a:solidFill>
              <a:srgbClr val="4C0099"/>
            </a:solidFill>
          </c:spPr>
          <c:invertIfNegative val="0"/>
          <c:cat>
            <c:strLit>
              <c:ptCount val="2"/>
              <c:pt idx="0">
                <c:v>Kuluttajien sähkönkulutus</c:v>
              </c:pt>
              <c:pt idx="1">
                <c:v>Teollisuuden sähkönkulutus</c:v>
              </c:pt>
            </c:strLit>
          </c:cat>
          <c:val>
            <c:numRef>
              <c:f>[1]Lähtödata!$AG$173</c:f>
              <c:numCache>
                <c:formatCode>0.0</c:formatCode>
                <c:ptCount val="1"/>
                <c:pt idx="0">
                  <c:v>5.4132005270355492</c:v>
                </c:pt>
              </c:numCache>
            </c:numRef>
          </c:val>
          <c:extLst>
            <c:ext xmlns:c16="http://schemas.microsoft.com/office/drawing/2014/chart" uri="{C3380CC4-5D6E-409C-BE32-E72D297353CC}">
              <c16:uniqueId val="{00000010-60A0-47DE-89DF-183E3BFCE946}"/>
            </c:ext>
          </c:extLst>
        </c:ser>
        <c:dLbls>
          <c:showLegendKey val="0"/>
          <c:showVal val="0"/>
          <c:showCatName val="0"/>
          <c:showSerName val="0"/>
          <c:showPercent val="0"/>
          <c:showBubbleSize val="0"/>
        </c:dLbls>
        <c:gapWidth val="150"/>
        <c:axId val="232265600"/>
        <c:axId val="232267136"/>
      </c:barChart>
      <c:catAx>
        <c:axId val="232265600"/>
        <c:scaling>
          <c:orientation val="minMax"/>
        </c:scaling>
        <c:delete val="0"/>
        <c:axPos val="b"/>
        <c:numFmt formatCode="General" sourceLinked="0"/>
        <c:majorTickMark val="none"/>
        <c:minorTickMark val="none"/>
        <c:tickLblPos val="nextTo"/>
        <c:crossAx val="232267136"/>
        <c:crosses val="autoZero"/>
        <c:auto val="1"/>
        <c:lblAlgn val="ctr"/>
        <c:lblOffset val="100"/>
        <c:noMultiLvlLbl val="0"/>
      </c:catAx>
      <c:valAx>
        <c:axId val="232267136"/>
        <c:scaling>
          <c:orientation val="minMax"/>
          <c:max val="60"/>
          <c:min val="0"/>
        </c:scaling>
        <c:delete val="0"/>
        <c:axPos val="l"/>
        <c:majorGridlines/>
        <c:numFmt formatCode="0" sourceLinked="0"/>
        <c:majorTickMark val="none"/>
        <c:minorTickMark val="none"/>
        <c:tickLblPos val="nextTo"/>
        <c:txPr>
          <a:bodyPr/>
          <a:lstStyle/>
          <a:p>
            <a:pPr>
              <a:defRPr sz="900" b="0" baseline="0">
                <a:latin typeface="Abadi Extra Light"/>
                <a:ea typeface="Abadi Extra Light"/>
                <a:cs typeface="Abadi Extra Light"/>
              </a:defRPr>
            </a:pPr>
            <a:endParaRPr lang="fi-FI"/>
          </a:p>
        </c:txPr>
        <c:crossAx val="232265600"/>
        <c:crosses val="autoZero"/>
        <c:crossBetween val="between"/>
        <c:majorUnit val="20"/>
      </c:valAx>
      <c:dTable>
        <c:showHorzBorder val="1"/>
        <c:showVertBorder val="1"/>
        <c:showOutline val="1"/>
        <c:showKeys val="1"/>
        <c:txPr>
          <a:bodyPr/>
          <a:lstStyle/>
          <a:p>
            <a:pPr rtl="0">
              <a:defRPr sz="1000" b="0">
                <a:latin typeface="Abadi Extra Light" panose="020B0204020104020204" pitchFamily="34" charset="0"/>
              </a:defRPr>
            </a:pPr>
            <a:endParaRPr lang="fi-FI"/>
          </a:p>
        </c:txPr>
      </c:dTable>
    </c:plotArea>
    <c:plotVisOnly val="1"/>
    <c:dispBlanksAs val="gap"/>
    <c:showDLblsOverMax val="0"/>
  </c:chart>
  <c:spPr>
    <a:solidFill>
      <a:schemeClr val="bg1"/>
    </a:solidFill>
    <a:ln w="25400">
      <a:solidFill>
        <a:schemeClr val="bg1"/>
      </a:solidFill>
    </a:ln>
    <a:effectLst>
      <a:outerShdw blurRad="50800" dist="38100" dir="2700000" algn="tl" rotWithShape="0">
        <a:prstClr val="black">
          <a:alpha val="40000"/>
        </a:prstClr>
      </a:outerShdw>
    </a:effectLst>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'Normeeratut päästöt'!$A$23</c:f>
              <c:strCache>
                <c:ptCount val="1"/>
                <c:pt idx="0">
                  <c:v>Sähkö (k.a. päästökerroin)</c:v>
                </c:pt>
              </c:strCache>
            </c:strRef>
          </c:tx>
          <c:spPr>
            <a:solidFill>
              <a:srgbClr val="00CCCC"/>
            </a:solidFill>
            <a:ln>
              <a:noFill/>
            </a:ln>
            <a:effectLst/>
          </c:spPr>
          <c:invertIfNegative val="0"/>
          <c:val>
            <c:numRef>
              <c:f>'Normeeratut päästöt'!$B$23:$Q$23</c:f>
              <c:numCache>
                <c:formatCode>0.0</c:formatCode>
                <c:ptCount val="16"/>
                <c:pt idx="0">
                  <c:v>486.83792255031472</c:v>
                </c:pt>
                <c:pt idx="1">
                  <c:v>408.27128599148273</c:v>
                </c:pt>
                <c:pt idx="2">
                  <c:v>443.15922999999998</c:v>
                </c:pt>
                <c:pt idx="3">
                  <c:v>428.46292000000005</c:v>
                </c:pt>
                <c:pt idx="4">
                  <c:v>467.38774499999994</c:v>
                </c:pt>
                <c:pt idx="5">
                  <c:v>436.15469000000007</c:v>
                </c:pt>
                <c:pt idx="6">
                  <c:v>413.66343999999998</c:v>
                </c:pt>
                <c:pt idx="7">
                  <c:v>438.88974000000002</c:v>
                </c:pt>
                <c:pt idx="8">
                  <c:v>432.16032000000007</c:v>
                </c:pt>
                <c:pt idx="9">
                  <c:v>422.58812000000006</c:v>
                </c:pt>
                <c:pt idx="10">
                  <c:v>445.22616400000004</c:v>
                </c:pt>
                <c:pt idx="11">
                  <c:v>409.97136000000006</c:v>
                </c:pt>
                <c:pt idx="12">
                  <c:v>320.17583999999999</c:v>
                </c:pt>
                <c:pt idx="13">
                  <c:v>390.84960039999999</c:v>
                </c:pt>
                <c:pt idx="14">
                  <c:v>297.50973109999995</c:v>
                </c:pt>
                <c:pt idx="15">
                  <c:v>363.09174419999999</c:v>
                </c:pt>
              </c:numCache>
            </c:numRef>
          </c:val>
          <c:extLst>
            <c:ext xmlns:c16="http://schemas.microsoft.com/office/drawing/2014/chart" uri="{C3380CC4-5D6E-409C-BE32-E72D297353CC}">
              <c16:uniqueId val="{00000000-9511-4277-84F3-11E5CDB2C312}"/>
            </c:ext>
          </c:extLst>
        </c:ser>
        <c:dLbls>
          <c:showLegendKey val="0"/>
          <c:showVal val="0"/>
          <c:showCatName val="0"/>
          <c:showSerName val="0"/>
          <c:showPercent val="0"/>
          <c:showBubbleSize val="0"/>
        </c:dLbls>
        <c:gapWidth val="150"/>
        <c:axId val="37999360"/>
        <c:axId val="38000896"/>
      </c:barChart>
      <c:lineChart>
        <c:grouping val="standard"/>
        <c:varyColors val="0"/>
        <c:ser>
          <c:idx val="0"/>
          <c:order val="0"/>
          <c:tx>
            <c:strRef>
              <c:f>'Normeeratut päästöt'!$A$18</c:f>
              <c:strCache>
                <c:ptCount val="1"/>
                <c:pt idx="0">
                  <c:v>Sähkö (CO2-raportti)</c:v>
                </c:pt>
              </c:strCache>
            </c:strRef>
          </c:tx>
          <c:spPr>
            <a:ln w="28575" cap="rnd">
              <a:solidFill>
                <a:srgbClr val="4C0099"/>
              </a:solidFill>
              <a:round/>
            </a:ln>
            <a:effectLst/>
          </c:spPr>
          <c:marker>
            <c:symbol val="none"/>
          </c:marker>
          <c:cat>
            <c:numRef>
              <c:f>'Normeeratut päästöt'!$B$2:$Q$2</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'Normeeratut päästöt'!$B$18:$Q$18</c:f>
              <c:numCache>
                <c:formatCode>0.0</c:formatCode>
                <c:ptCount val="16"/>
                <c:pt idx="0">
                  <c:v>441.81065504377739</c:v>
                </c:pt>
                <c:pt idx="1">
                  <c:v>419.07574913838897</c:v>
                </c:pt>
                <c:pt idx="2">
                  <c:v>545.28837178589515</c:v>
                </c:pt>
                <c:pt idx="3">
                  <c:v>420.46337370715815</c:v>
                </c:pt>
                <c:pt idx="4">
                  <c:v>304.16713808517909</c:v>
                </c:pt>
                <c:pt idx="5">
                  <c:v>355.24479856007088</c:v>
                </c:pt>
                <c:pt idx="6">
                  <c:v>280.95509949393829</c:v>
                </c:pt>
                <c:pt idx="7">
                  <c:v>228.12869663928558</c:v>
                </c:pt>
                <c:pt idx="8">
                  <c:v>230.62779912477657</c:v>
                </c:pt>
                <c:pt idx="9">
                  <c:v>202.08702774298956</c:v>
                </c:pt>
                <c:pt idx="10">
                  <c:v>247.31799670444525</c:v>
                </c:pt>
                <c:pt idx="11">
                  <c:v>187.05114200315506</c:v>
                </c:pt>
                <c:pt idx="12">
                  <c:v>117.78898624312995</c:v>
                </c:pt>
                <c:pt idx="13">
                  <c:v>142.02529573397464</c:v>
                </c:pt>
                <c:pt idx="14">
                  <c:v>101.22900771749238</c:v>
                </c:pt>
                <c:pt idx="15">
                  <c:v>78.826942460671162</c:v>
                </c:pt>
              </c:numCache>
            </c:numRef>
          </c:val>
          <c:smooth val="0"/>
          <c:extLst>
            <c:ext xmlns:c16="http://schemas.microsoft.com/office/drawing/2014/chart" uri="{C3380CC4-5D6E-409C-BE32-E72D297353CC}">
              <c16:uniqueId val="{00000001-9511-4277-84F3-11E5CDB2C312}"/>
            </c:ext>
          </c:extLst>
        </c:ser>
        <c:dLbls>
          <c:showLegendKey val="0"/>
          <c:showVal val="0"/>
          <c:showCatName val="0"/>
          <c:showSerName val="0"/>
          <c:showPercent val="0"/>
          <c:showBubbleSize val="0"/>
        </c:dLbls>
        <c:marker val="1"/>
        <c:smooth val="0"/>
        <c:axId val="37999360"/>
        <c:axId val="38000896"/>
      </c:lineChart>
      <c:catAx>
        <c:axId val="3799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crossAx val="38000896"/>
        <c:crosses val="autoZero"/>
        <c:auto val="1"/>
        <c:lblAlgn val="ctr"/>
        <c:lblOffset val="100"/>
        <c:noMultiLvlLbl val="0"/>
      </c:catAx>
      <c:valAx>
        <c:axId val="38000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badi Extra Light" panose="020B0204020104020204" pitchFamily="34" charset="0"/>
                    <a:ea typeface="+mn-ea"/>
                    <a:cs typeface="+mn-cs"/>
                  </a:defRPr>
                </a:pPr>
                <a:r>
                  <a:rPr lang="fi-FI"/>
                  <a:t>kt CO</a:t>
                </a:r>
                <a:r>
                  <a:rPr lang="fi-FI" baseline="-25000"/>
                  <a:t>2</a:t>
                </a:r>
                <a:r>
                  <a:rPr lang="fi-FI"/>
                  <a:t>-ekv</a:t>
                </a:r>
              </a:p>
            </c:rich>
          </c:tx>
          <c:layout>
            <c:manualLayout>
              <c:xMode val="edge"/>
              <c:yMode val="edge"/>
              <c:x val="0.11458084712539429"/>
              <c:y val="0.3904968441495387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crossAx val="379993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Abadi Extra Light" panose="020B0204020104020204" pitchFamily="34" charset="0"/>
        </a:defRPr>
      </a:pPr>
      <a:endParaRPr lang="fi-F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CCFF99"/>
              </a:solidFill>
              <a:ln w="19050">
                <a:solidFill>
                  <a:schemeClr val="lt1"/>
                </a:solidFill>
              </a:ln>
              <a:effectLst/>
            </c:spPr>
            <c:extLst>
              <c:ext xmlns:c16="http://schemas.microsoft.com/office/drawing/2014/chart" uri="{C3380CC4-5D6E-409C-BE32-E72D297353CC}">
                <c16:uniqueId val="{00000001-8661-4C2D-AAA7-B5759952BA3D}"/>
              </c:ext>
            </c:extLst>
          </c:dPt>
          <c:dPt>
            <c:idx val="1"/>
            <c:bubble3D val="0"/>
            <c:spPr>
              <a:solidFill>
                <a:srgbClr val="66CC00"/>
              </a:solidFill>
              <a:ln w="19050">
                <a:solidFill>
                  <a:schemeClr val="lt1"/>
                </a:solidFill>
              </a:ln>
              <a:effectLst/>
            </c:spPr>
            <c:extLst>
              <c:ext xmlns:c16="http://schemas.microsoft.com/office/drawing/2014/chart" uri="{C3380CC4-5D6E-409C-BE32-E72D297353CC}">
                <c16:uniqueId val="{00000003-8661-4C2D-AAA7-B5759952BA3D}"/>
              </c:ext>
            </c:extLst>
          </c:dPt>
          <c:dLbls>
            <c:dLbl>
              <c:idx val="0"/>
              <c:layout>
                <c:manualLayout>
                  <c:x val="2.4026228726944359E-2"/>
                  <c:y val="2.571333372837510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661-4C2D-AAA7-B5759952BA3D}"/>
                </c:ext>
              </c:extLst>
            </c:dLbl>
            <c:dLbl>
              <c:idx val="1"/>
              <c:layout>
                <c:manualLayout>
                  <c:x val="-1.5127584499033288E-2"/>
                  <c:y val="-2.913562593559329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661-4C2D-AAA7-B5759952BA3D}"/>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badi Extra Light" panose="020B0204020104020204" pitchFamily="34" charset="0"/>
                    <a:ea typeface="+mn-ea"/>
                    <a:cs typeface="+mn-cs"/>
                  </a:defRPr>
                </a:pPr>
                <a:endParaRPr lang="fi-FI"/>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'Sähkö oma tuotanto Rauma'!$A$11:$A$12</c:f>
              <c:strCache>
                <c:ptCount val="2"/>
                <c:pt idx="0">
                  <c:v>Sähköntuotanto Raumalla</c:v>
                </c:pt>
                <c:pt idx="1">
                  <c:v>Ostettu sähkö</c:v>
                </c:pt>
              </c:strCache>
            </c:strRef>
          </c:cat>
          <c:val>
            <c:numRef>
              <c:f>'Sähkö oma tuotanto Rauma'!$K$11:$K$12</c:f>
              <c:numCache>
                <c:formatCode>0</c:formatCode>
                <c:ptCount val="2"/>
                <c:pt idx="0" formatCode="General">
                  <c:v>612.50671</c:v>
                </c:pt>
                <c:pt idx="1">
                  <c:v>1657.4932899999999</c:v>
                </c:pt>
              </c:numCache>
            </c:numRef>
          </c:val>
          <c:extLst>
            <c:ext xmlns:c16="http://schemas.microsoft.com/office/drawing/2014/chart" uri="{C3380CC4-5D6E-409C-BE32-E72D297353CC}">
              <c16:uniqueId val="{00000004-8661-4C2D-AAA7-B5759952BA3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baseline="0">
          <a:latin typeface="Abadi Extra Light" panose="020B0204020104020204" pitchFamily="34" charset="0"/>
        </a:defRPr>
      </a:pPr>
      <a:endParaRPr lang="fi-FI"/>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'Teollisuuden sähkö'!$A$51</c:f>
              <c:strCache>
                <c:ptCount val="1"/>
                <c:pt idx="0">
                  <c:v>Sähkö paikallinen tuotanto huomioiden</c:v>
                </c:pt>
              </c:strCache>
            </c:strRef>
          </c:tx>
          <c:spPr>
            <a:solidFill>
              <a:srgbClr val="CCFF99"/>
            </a:solidFill>
            <a:ln>
              <a:noFill/>
            </a:ln>
            <a:effectLst/>
          </c:spPr>
          <c:invertIfNegative val="0"/>
          <c:cat>
            <c:numRef>
              <c:f>'Teollisuuden sähkö'!$B$50:$Q$50</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'Teollisuuden sähkö'!$B$51:$Q$51</c:f>
              <c:numCache>
                <c:formatCode>0.0</c:formatCode>
                <c:ptCount val="16"/>
                <c:pt idx="0">
                  <c:v>421.8266332916582</c:v>
                </c:pt>
                <c:pt idx="1">
                  <c:v>389.32211225452636</c:v>
                </c:pt>
                <c:pt idx="2">
                  <c:v>497.62861147270291</c:v>
                </c:pt>
                <c:pt idx="3">
                  <c:v>381.45241154223254</c:v>
                </c:pt>
                <c:pt idx="4">
                  <c:v>282.12206969793448</c:v>
                </c:pt>
                <c:pt idx="5">
                  <c:v>319.21610781484452</c:v>
                </c:pt>
                <c:pt idx="6">
                  <c:v>258.20106072443923</c:v>
                </c:pt>
                <c:pt idx="7">
                  <c:v>212.6846622173012</c:v>
                </c:pt>
                <c:pt idx="8">
                  <c:v>218.48404275954368</c:v>
                </c:pt>
                <c:pt idx="9">
                  <c:v>192.22693562859729</c:v>
                </c:pt>
                <c:pt idx="10">
                  <c:v>236.2475542520942</c:v>
                </c:pt>
                <c:pt idx="11">
                  <c:v>178.20243712193997</c:v>
                </c:pt>
                <c:pt idx="12">
                  <c:v>114.09506086985981</c:v>
                </c:pt>
                <c:pt idx="13">
                  <c:v>134.56828293036966</c:v>
                </c:pt>
                <c:pt idx="14">
                  <c:v>92.673892448528079</c:v>
                </c:pt>
                <c:pt idx="15">
                  <c:v>77.619625482326796</c:v>
                </c:pt>
              </c:numCache>
            </c:numRef>
          </c:val>
          <c:extLst>
            <c:ext xmlns:c16="http://schemas.microsoft.com/office/drawing/2014/chart" uri="{C3380CC4-5D6E-409C-BE32-E72D297353CC}">
              <c16:uniqueId val="{00000000-D17B-4BF9-B9FB-5B7DC0826484}"/>
            </c:ext>
          </c:extLst>
        </c:ser>
        <c:ser>
          <c:idx val="1"/>
          <c:order val="1"/>
          <c:tx>
            <c:strRef>
              <c:f>'Teollisuuden sähkö'!$A$52</c:f>
              <c:strCache>
                <c:ptCount val="1"/>
                <c:pt idx="0">
                  <c:v>Sähkö CO2-raportin menetelmällä</c:v>
                </c:pt>
              </c:strCache>
            </c:strRef>
          </c:tx>
          <c:spPr>
            <a:solidFill>
              <a:srgbClr val="66CC00"/>
            </a:solidFill>
            <a:ln>
              <a:noFill/>
            </a:ln>
            <a:effectLst/>
          </c:spPr>
          <c:invertIfNegative val="0"/>
          <c:cat>
            <c:numRef>
              <c:f>'Teollisuuden sähkö'!$B$50:$Q$50</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'Teollisuuden sähkö'!$B$52:$Q$52</c:f>
              <c:numCache>
                <c:formatCode>0.0</c:formatCode>
                <c:ptCount val="16"/>
                <c:pt idx="0">
                  <c:v>441.81065504377739</c:v>
                </c:pt>
                <c:pt idx="1">
                  <c:v>419.07574913838897</c:v>
                </c:pt>
                <c:pt idx="2">
                  <c:v>545.28837178589515</c:v>
                </c:pt>
                <c:pt idx="3">
                  <c:v>420.46337370715815</c:v>
                </c:pt>
                <c:pt idx="4">
                  <c:v>304.16713808517909</c:v>
                </c:pt>
                <c:pt idx="5">
                  <c:v>355.24479856007088</c:v>
                </c:pt>
                <c:pt idx="6">
                  <c:v>280.95509949393829</c:v>
                </c:pt>
                <c:pt idx="7">
                  <c:v>228.13292660064658</c:v>
                </c:pt>
                <c:pt idx="8">
                  <c:v>230.62779912477657</c:v>
                </c:pt>
                <c:pt idx="9">
                  <c:v>202.08702774298956</c:v>
                </c:pt>
                <c:pt idx="10">
                  <c:v>247.31799670444525</c:v>
                </c:pt>
                <c:pt idx="11">
                  <c:v>187.05114200315506</c:v>
                </c:pt>
                <c:pt idx="12">
                  <c:v>117.78898624312995</c:v>
                </c:pt>
                <c:pt idx="13">
                  <c:v>142.02529573397464</c:v>
                </c:pt>
                <c:pt idx="14">
                  <c:v>101.22900771749238</c:v>
                </c:pt>
                <c:pt idx="15">
                  <c:v>78.826942460671162</c:v>
                </c:pt>
              </c:numCache>
            </c:numRef>
          </c:val>
          <c:extLst>
            <c:ext xmlns:c16="http://schemas.microsoft.com/office/drawing/2014/chart" uri="{C3380CC4-5D6E-409C-BE32-E72D297353CC}">
              <c16:uniqueId val="{00000001-D17B-4BF9-B9FB-5B7DC0826484}"/>
            </c:ext>
          </c:extLst>
        </c:ser>
        <c:dLbls>
          <c:showLegendKey val="0"/>
          <c:showVal val="0"/>
          <c:showCatName val="0"/>
          <c:showSerName val="0"/>
          <c:showPercent val="0"/>
          <c:showBubbleSize val="0"/>
        </c:dLbls>
        <c:gapWidth val="150"/>
        <c:axId val="1181144312"/>
        <c:axId val="1181145032"/>
      </c:barChart>
      <c:catAx>
        <c:axId val="1181144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crossAx val="1181145032"/>
        <c:crosses val="autoZero"/>
        <c:auto val="1"/>
        <c:lblAlgn val="ctr"/>
        <c:lblOffset val="100"/>
        <c:noMultiLvlLbl val="0"/>
      </c:catAx>
      <c:valAx>
        <c:axId val="1181145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r>
                  <a:rPr lang="fi-FI"/>
                  <a:t>kt CO</a:t>
                </a:r>
                <a:r>
                  <a:rPr lang="fi-FI" baseline="-25000"/>
                  <a:t>2</a:t>
                </a:r>
                <a:r>
                  <a:rPr lang="fi-FI"/>
                  <a:t>-ekv</a:t>
                </a:r>
              </a:p>
            </c:rich>
          </c:tx>
          <c:layout>
            <c:manualLayout>
              <c:xMode val="edge"/>
              <c:yMode val="edge"/>
              <c:x val="0.15214757596060732"/>
              <c:y val="0.325377106283988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crossAx val="1181144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fi-FI"/>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solidFill>
        <a:schemeClr val="bg1"/>
      </a:solidFill>
      <a:round/>
    </a:ln>
    <a:effectLst>
      <a:outerShdw blurRad="50800" dist="38100" dir="2700000" algn="tl" rotWithShape="0">
        <a:prstClr val="black">
          <a:alpha val="40000"/>
        </a:prstClr>
      </a:outerShdw>
    </a:effectLst>
  </c:spPr>
  <c:txPr>
    <a:bodyPr/>
    <a:lstStyle/>
    <a:p>
      <a:pPr>
        <a:defRPr sz="900">
          <a:latin typeface="Abadi Extra Light" panose="020B0204020104020204" pitchFamily="34" charset="0"/>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cdr:x>
      <cdr:y>0</cdr:y>
    </cdr:from>
    <cdr:to>
      <cdr:x>0.044</cdr:x>
      <cdr:y>0.13953</cdr:y>
    </cdr:to>
    <cdr:sp macro="" textlink="">
      <cdr:nvSpPr>
        <cdr:cNvPr id="2" name="TextBox 1"/>
        <cdr:cNvSpPr txBox="1">
          <a:spLocks xmlns:a="http://schemas.openxmlformats.org/drawingml/2006/main"/>
        </cdr:cNvSpPr>
      </cdr:nvSpPr>
      <cdr:spPr>
        <a:xfrm xmlns:a="http://schemas.openxmlformats.org/drawingml/2006/main" rot="-5400000">
          <a:off x="-127000" y="285750"/>
          <a:ext cx="762000" cy="19050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nchor="t" anchorCtr="1"/>
        <a:lstStyle xmlns:a="http://schemas.openxmlformats.org/drawingml/2006/main"/>
        <a:p xmlns:a="http://schemas.openxmlformats.org/drawingml/2006/main">
          <a:r>
            <a:rPr lang="en-US" sz="900" b="0">
              <a:latin typeface="Abadi Extra Light" panose="020B0204020104020204" pitchFamily="34" charset="0"/>
            </a:rPr>
            <a:t>kt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0.00196</cdr:x>
      <cdr:y>0.10244</cdr:y>
    </cdr:from>
    <cdr:to>
      <cdr:x>0.04196</cdr:x>
      <cdr:y>0.46829</cdr:y>
    </cdr:to>
    <cdr:sp macro="" textlink="">
      <cdr:nvSpPr>
        <cdr:cNvPr id="2" name="TextBox 1"/>
        <cdr:cNvSpPr txBox="1"/>
      </cdr:nvSpPr>
      <cdr:spPr>
        <a:xfrm xmlns:a="http://schemas.openxmlformats.org/drawingml/2006/main" rot="-5400000">
          <a:off x="-715442" y="1270000"/>
          <a:ext cx="1905000" cy="431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a:latin typeface="Abadi Extra Light" panose="020B0204020104020204" pitchFamily="34" charset="0"/>
            </a:rPr>
            <a:t>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 / asukas</a:t>
          </a:r>
          <a:endParaRPr lang="en-US" sz="900" b="0">
            <a:latin typeface="Abadi Extra Light" panose="020B0204020104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0.00196</cdr:x>
      <cdr:y>0.10407</cdr:y>
    </cdr:from>
    <cdr:to>
      <cdr:x>0.04353</cdr:x>
      <cdr:y>0.46992</cdr:y>
    </cdr:to>
    <cdr:sp macro="" textlink="">
      <cdr:nvSpPr>
        <cdr:cNvPr id="2" name="TextBox 1"/>
        <cdr:cNvSpPr txBox="1"/>
      </cdr:nvSpPr>
      <cdr:spPr>
        <a:xfrm xmlns:a="http://schemas.openxmlformats.org/drawingml/2006/main" rot="-5400000">
          <a:off x="-706969" y="1270000"/>
          <a:ext cx="1905000" cy="4487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a:latin typeface="Abadi Extra Light" panose="020B0204020104020204" pitchFamily="34" charset="0"/>
            </a:rPr>
            <a:t>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 / asukas</a:t>
          </a:r>
          <a:endParaRPr lang="en-US" sz="900" b="0">
            <a:latin typeface="Abadi Extra Light" panose="020B0204020104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0.00449</cdr:x>
      <cdr:y>0.10605</cdr:y>
    </cdr:from>
    <cdr:to>
      <cdr:x>0.04602</cdr:x>
      <cdr:y>0.4719</cdr:y>
    </cdr:to>
    <cdr:sp macro="" textlink="">
      <cdr:nvSpPr>
        <cdr:cNvPr id="2" name="TextBox 1">
          <a:extLst xmlns:a="http://schemas.openxmlformats.org/drawingml/2006/main">
            <a:ext uri="{FF2B5EF4-FFF2-40B4-BE49-F238E27FC236}">
              <a16:creationId xmlns:a16="http://schemas.microsoft.com/office/drawing/2014/main" id="{0E5DC0D7-93BD-9091-58B7-50E4D2CCD422}"/>
            </a:ext>
          </a:extLst>
        </cdr:cNvPr>
        <cdr:cNvSpPr txBox="1"/>
      </cdr:nvSpPr>
      <cdr:spPr>
        <a:xfrm xmlns:a="http://schemas.openxmlformats.org/drawingml/2006/main" rot="-5400000">
          <a:off x="-667044" y="1270000"/>
          <a:ext cx="1905000" cy="4694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a:latin typeface="Abadi Extra Light" panose="020B0204020104020204" pitchFamily="34" charset="0"/>
            </a:rPr>
            <a:t>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 / asukas</a:t>
          </a:r>
          <a:endParaRPr lang="en-US" sz="900" b="0">
            <a:latin typeface="Abadi Extra Light" panose="020B0204020104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0.00587</cdr:x>
      <cdr:y>0.10611</cdr:y>
    </cdr:from>
    <cdr:to>
      <cdr:x>0.04745</cdr:x>
      <cdr:y>0.47196</cdr:y>
    </cdr:to>
    <cdr:sp macro="" textlink="">
      <cdr:nvSpPr>
        <cdr:cNvPr id="2" name="TextBox 1">
          <a:extLst xmlns:a="http://schemas.openxmlformats.org/drawingml/2006/main">
            <a:ext uri="{FF2B5EF4-FFF2-40B4-BE49-F238E27FC236}">
              <a16:creationId xmlns:a16="http://schemas.microsoft.com/office/drawing/2014/main" id="{0E5DC0D7-93BD-9091-58B7-50E4D2CCD422}"/>
            </a:ext>
          </a:extLst>
        </cdr:cNvPr>
        <cdr:cNvSpPr txBox="1"/>
      </cdr:nvSpPr>
      <cdr:spPr>
        <a:xfrm xmlns:a="http://schemas.openxmlformats.org/drawingml/2006/main" rot="-5400000">
          <a:off x="-651162" y="1270000"/>
          <a:ext cx="1905000" cy="4699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a:latin typeface="Abadi Extra Light" panose="020B0204020104020204" pitchFamily="34" charset="0"/>
            </a:rPr>
            <a:t>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 / asukas</a:t>
          </a:r>
          <a:endParaRPr lang="en-US" sz="900" b="0">
            <a:latin typeface="Abadi Extra Light" panose="020B0204020104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0.00256</cdr:x>
      <cdr:y>0.10606</cdr:y>
    </cdr:from>
    <cdr:to>
      <cdr:x>0.0441</cdr:x>
      <cdr:y>0.47192</cdr:y>
    </cdr:to>
    <cdr:sp macro="" textlink="">
      <cdr:nvSpPr>
        <cdr:cNvPr id="2" name="TextBox 1">
          <a:extLst xmlns:a="http://schemas.openxmlformats.org/drawingml/2006/main">
            <a:ext uri="{FF2B5EF4-FFF2-40B4-BE49-F238E27FC236}">
              <a16:creationId xmlns:a16="http://schemas.microsoft.com/office/drawing/2014/main" id="{0E5DC0D7-93BD-9091-58B7-50E4D2CCD422}"/>
            </a:ext>
          </a:extLst>
        </cdr:cNvPr>
        <cdr:cNvSpPr txBox="1"/>
      </cdr:nvSpPr>
      <cdr:spPr>
        <a:xfrm xmlns:a="http://schemas.openxmlformats.org/drawingml/2006/main" rot="-5400000">
          <a:off x="-688801" y="1270000"/>
          <a:ext cx="1905000" cy="4695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a:latin typeface="Abadi Extra Light" panose="020B0204020104020204" pitchFamily="34" charset="0"/>
            </a:rPr>
            <a:t>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 / asukas</a:t>
          </a:r>
          <a:endParaRPr lang="en-US" sz="900" b="0">
            <a:latin typeface="Abadi Extra Light" panose="020B0204020104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0.00586</cdr:x>
      <cdr:y>0.10605</cdr:y>
    </cdr:from>
    <cdr:to>
      <cdr:x>0.04739</cdr:x>
      <cdr:y>0.4719</cdr:y>
    </cdr:to>
    <cdr:sp macro="" textlink="">
      <cdr:nvSpPr>
        <cdr:cNvPr id="2" name="TextBox 1">
          <a:extLst xmlns:a="http://schemas.openxmlformats.org/drawingml/2006/main">
            <a:ext uri="{FF2B5EF4-FFF2-40B4-BE49-F238E27FC236}">
              <a16:creationId xmlns:a16="http://schemas.microsoft.com/office/drawing/2014/main" id="{0E5DC0D7-93BD-9091-58B7-50E4D2CCD422}"/>
            </a:ext>
          </a:extLst>
        </cdr:cNvPr>
        <cdr:cNvSpPr txBox="1"/>
      </cdr:nvSpPr>
      <cdr:spPr>
        <a:xfrm xmlns:a="http://schemas.openxmlformats.org/drawingml/2006/main" rot="-5400000">
          <a:off x="-651558" y="1270000"/>
          <a:ext cx="1905000" cy="4694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a:latin typeface="Abadi Extra Light" panose="020B0204020104020204" pitchFamily="34" charset="0"/>
            </a:rPr>
            <a:t>kt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0.02351</cdr:x>
      <cdr:y>0.00796</cdr:y>
    </cdr:from>
    <cdr:to>
      <cdr:x>0.06351</cdr:x>
      <cdr:y>0.24903</cdr:y>
    </cdr:to>
    <cdr:sp macro="" textlink="">
      <cdr:nvSpPr>
        <cdr:cNvPr id="4" name="TextBox 1">
          <a:extLst xmlns:a="http://schemas.openxmlformats.org/drawingml/2006/main">
            <a:ext uri="{FF2B5EF4-FFF2-40B4-BE49-F238E27FC236}">
              <a16:creationId xmlns:a16="http://schemas.microsoft.com/office/drawing/2014/main" id="{7C9EE1BE-6E4A-417E-B6EE-63E76B1CFB4D}"/>
            </a:ext>
          </a:extLst>
        </cdr:cNvPr>
        <cdr:cNvSpPr txBox="1">
          <a:spLocks xmlns:a="http://schemas.openxmlformats.org/drawingml/2006/main" noChangeAspect="1"/>
        </cdr:cNvSpPr>
      </cdr:nvSpPr>
      <cdr:spPr>
        <a:xfrm xmlns:a="http://schemas.openxmlformats.org/drawingml/2006/main" rot="-5400000">
          <a:off x="-381000" y="635000"/>
          <a:ext cx="1516811" cy="34692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a:latin typeface="Abadi Extra Light" panose="020B0204020104020204" pitchFamily="34" charset="0"/>
            </a:rPr>
            <a:t>GWh</a:t>
          </a:r>
        </a:p>
      </cdr:txBody>
    </cdr:sp>
  </cdr:relSizeAnchor>
</c:userShapes>
</file>

<file path=ppt/drawings/drawing2.xml><?xml version="1.0" encoding="utf-8"?>
<c:userShapes xmlns:c="http://schemas.openxmlformats.org/drawingml/2006/chart">
  <cdr:relSizeAnchor xmlns:cdr="http://schemas.openxmlformats.org/drawingml/2006/chartDrawing">
    <cdr:from>
      <cdr:x>0.97701</cdr:x>
      <cdr:y>0.10256</cdr:y>
    </cdr:from>
    <cdr:to>
      <cdr:x>1</cdr:x>
      <cdr:y>0.41026</cdr:y>
    </cdr:to>
    <cdr:sp macro="" textlink="">
      <cdr:nvSpPr>
        <cdr:cNvPr id="3" name="TextBox 1"/>
        <cdr:cNvSpPr txBox="1"/>
      </cdr:nvSpPr>
      <cdr:spPr>
        <a:xfrm xmlns:a="http://schemas.openxmlformats.org/drawingml/2006/main" rot="-5400000">
          <a:off x="10159999" y="1143000"/>
          <a:ext cx="1524000"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0">
              <a:latin typeface="Abadi Extra Light" panose="020B0204020104020204" pitchFamily="34" charset="0"/>
            </a:rPr>
            <a:t>kt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dr:relSizeAnchor xmlns:cdr="http://schemas.openxmlformats.org/drawingml/2006/chartDrawing">
    <cdr:from>
      <cdr:x>0.0646</cdr:x>
      <cdr:y>0.12154</cdr:y>
    </cdr:from>
    <cdr:to>
      <cdr:x>0.1046</cdr:x>
      <cdr:y>0.42923</cdr:y>
    </cdr:to>
    <cdr:sp macro="" textlink="">
      <cdr:nvSpPr>
        <cdr:cNvPr id="4" name="TextBox 1"/>
        <cdr:cNvSpPr txBox="1"/>
      </cdr:nvSpPr>
      <cdr:spPr>
        <a:xfrm xmlns:a="http://schemas.openxmlformats.org/drawingml/2006/main" rot="-5400000">
          <a:off x="172705" y="1143000"/>
          <a:ext cx="1524000" cy="441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0">
              <a:latin typeface="Abadi Extra Light" panose="020B0204020104020204" pitchFamily="34" charset="0"/>
            </a:rPr>
            <a:t>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 / asukas</a:t>
          </a:r>
          <a:endParaRPr lang="en-US" sz="900" b="0">
            <a:latin typeface="Abadi Extra Light" panose="020B0204020104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0.97701</cdr:x>
      <cdr:y>0.10256</cdr:y>
    </cdr:from>
    <cdr:to>
      <cdr:x>1</cdr:x>
      <cdr:y>0.41026</cdr:y>
    </cdr:to>
    <cdr:sp macro="" textlink="">
      <cdr:nvSpPr>
        <cdr:cNvPr id="3" name="TextBox 1"/>
        <cdr:cNvSpPr txBox="1"/>
      </cdr:nvSpPr>
      <cdr:spPr>
        <a:xfrm xmlns:a="http://schemas.openxmlformats.org/drawingml/2006/main" rot="-5400000">
          <a:off x="10160000" y="1143000"/>
          <a:ext cx="1524000"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0">
              <a:latin typeface="Abadi Extra Light" panose="020B0204020104020204" pitchFamily="34" charset="0"/>
            </a:rPr>
            <a:t>kt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dr:relSizeAnchor xmlns:cdr="http://schemas.openxmlformats.org/drawingml/2006/chartDrawing">
    <cdr:from>
      <cdr:x>0.0646</cdr:x>
      <cdr:y>0.12154</cdr:y>
    </cdr:from>
    <cdr:to>
      <cdr:x>0.1046</cdr:x>
      <cdr:y>0.42923</cdr:y>
    </cdr:to>
    <cdr:sp macro="" textlink="">
      <cdr:nvSpPr>
        <cdr:cNvPr id="4" name="TextBox 1"/>
        <cdr:cNvSpPr txBox="1"/>
      </cdr:nvSpPr>
      <cdr:spPr>
        <a:xfrm xmlns:a="http://schemas.openxmlformats.org/drawingml/2006/main" rot="-5400000">
          <a:off x="172705" y="1143000"/>
          <a:ext cx="1524000" cy="441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0">
              <a:latin typeface="Abadi Extra Light" panose="020B0204020104020204" pitchFamily="34" charset="0"/>
            </a:rPr>
            <a:t>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 / asukas</a:t>
          </a:r>
          <a:endParaRPr lang="en-US" sz="900" b="0">
            <a:latin typeface="Abadi Extra Light" panose="020B0204020104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0.02083</cdr:x>
      <cdr:y>0</cdr:y>
    </cdr:from>
    <cdr:to>
      <cdr:x>0.04583</cdr:x>
      <cdr:y>0.13953</cdr:y>
    </cdr:to>
    <cdr:sp macro="" textlink="">
      <cdr:nvSpPr>
        <cdr:cNvPr id="2" name="TextBox 1"/>
        <cdr:cNvSpPr txBox="1">
          <a:spLocks xmlns:a="http://schemas.openxmlformats.org/drawingml/2006/main"/>
        </cdr:cNvSpPr>
      </cdr:nvSpPr>
      <cdr:spPr>
        <a:xfrm xmlns:a="http://schemas.openxmlformats.org/drawingml/2006/main" rot="-5400000">
          <a:off x="-127000" y="285750"/>
          <a:ext cx="762000" cy="19050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nchor="t" anchorCtr="1"/>
        <a:lstStyle xmlns:a="http://schemas.openxmlformats.org/drawingml/2006/main"/>
        <a:p xmlns:a="http://schemas.openxmlformats.org/drawingml/2006/main">
          <a:r>
            <a:rPr lang="en-US" sz="900" b="0">
              <a:latin typeface="Abadi Extra Light" panose="020B0204020104020204" pitchFamily="34" charset="0"/>
            </a:rPr>
            <a:t>kt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0.02083</cdr:x>
      <cdr:y>0</cdr:y>
    </cdr:from>
    <cdr:to>
      <cdr:x>0.04583</cdr:x>
      <cdr:y>0.13953</cdr:y>
    </cdr:to>
    <cdr:sp macro="" textlink="">
      <cdr:nvSpPr>
        <cdr:cNvPr id="2" name="TextBox 1"/>
        <cdr:cNvSpPr txBox="1">
          <a:spLocks xmlns:a="http://schemas.openxmlformats.org/drawingml/2006/main"/>
        </cdr:cNvSpPr>
      </cdr:nvSpPr>
      <cdr:spPr>
        <a:xfrm xmlns:a="http://schemas.openxmlformats.org/drawingml/2006/main" rot="-5400000">
          <a:off x="-127000" y="285750"/>
          <a:ext cx="762000" cy="19050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nchor="t" anchorCtr="1"/>
        <a:lstStyle xmlns:a="http://schemas.openxmlformats.org/drawingml/2006/main"/>
        <a:p xmlns:a="http://schemas.openxmlformats.org/drawingml/2006/main">
          <a:r>
            <a:rPr lang="en-US" sz="900" b="0">
              <a:latin typeface="Abadi Extra Light" panose="020B0204020104020204" pitchFamily="34" charset="0"/>
            </a:rPr>
            <a:t>kt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0.03967</cdr:x>
      <cdr:y>0.10759</cdr:y>
    </cdr:from>
    <cdr:to>
      <cdr:x>0.07455</cdr:x>
      <cdr:y>0.26083</cdr:y>
    </cdr:to>
    <cdr:sp macro="" textlink="">
      <cdr:nvSpPr>
        <cdr:cNvPr id="2" name="TextBox 1"/>
        <cdr:cNvSpPr txBox="1">
          <a:spLocks xmlns:a="http://schemas.openxmlformats.org/drawingml/2006/main" noChangeAspect="1"/>
        </cdr:cNvSpPr>
      </cdr:nvSpPr>
      <cdr:spPr>
        <a:xfrm xmlns:a="http://schemas.openxmlformats.org/drawingml/2006/main" rot="-5400000">
          <a:off x="254000" y="698500"/>
          <a:ext cx="739505" cy="38100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lstStyle xmlns:a="http://schemas.openxmlformats.org/drawingml/2006/main"/>
        <a:p xmlns:a="http://schemas.openxmlformats.org/drawingml/2006/main">
          <a:r>
            <a:rPr lang="en-US" sz="900" b="0">
              <a:latin typeface="Abadi Extra Light" panose="020B0204020104020204" pitchFamily="34" charset="0"/>
            </a:rPr>
            <a:t>kt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0.0106</cdr:x>
      <cdr:y>0.09444</cdr:y>
    </cdr:from>
    <cdr:to>
      <cdr:x>0.04548</cdr:x>
      <cdr:y>0.24767</cdr:y>
    </cdr:to>
    <cdr:sp macro="" textlink="">
      <cdr:nvSpPr>
        <cdr:cNvPr id="2" name="TextBox 1"/>
        <cdr:cNvSpPr txBox="1">
          <a:spLocks xmlns:a="http://schemas.openxmlformats.org/drawingml/2006/main" noChangeAspect="1"/>
        </cdr:cNvSpPr>
      </cdr:nvSpPr>
      <cdr:spPr>
        <a:xfrm xmlns:a="http://schemas.openxmlformats.org/drawingml/2006/main" rot="-5400000">
          <a:off x="-63500" y="635000"/>
          <a:ext cx="739505" cy="38100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lstStyle xmlns:a="http://schemas.openxmlformats.org/drawingml/2006/main"/>
        <a:p xmlns:a="http://schemas.openxmlformats.org/drawingml/2006/main">
          <a:r>
            <a:rPr lang="en-US" sz="900" b="0">
              <a:latin typeface="Abadi Extra Light" panose="020B0204020104020204" pitchFamily="34" charset="0"/>
            </a:rPr>
            <a:t>kt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0.02083</cdr:x>
      <cdr:y>0</cdr:y>
    </cdr:from>
    <cdr:to>
      <cdr:x>0.04583</cdr:x>
      <cdr:y>0.13953</cdr:y>
    </cdr:to>
    <cdr:sp macro="" textlink="">
      <cdr:nvSpPr>
        <cdr:cNvPr id="2" name="TextBox 1"/>
        <cdr:cNvSpPr txBox="1">
          <a:spLocks xmlns:a="http://schemas.openxmlformats.org/drawingml/2006/main"/>
        </cdr:cNvSpPr>
      </cdr:nvSpPr>
      <cdr:spPr>
        <a:xfrm xmlns:a="http://schemas.openxmlformats.org/drawingml/2006/main" rot="-5400000">
          <a:off x="-127000" y="285750"/>
          <a:ext cx="762000" cy="190500"/>
        </a:xfrm>
        <a:prstGeom xmlns:a="http://schemas.openxmlformats.org/drawingml/2006/main" prst="rect">
          <a:avLst/>
        </a:prstGeom>
        <a:ln xmlns:a="http://schemas.openxmlformats.org/drawingml/2006/main">
          <a:noFill/>
        </a:ln>
        <a:extLst xmlns:a="http://schemas.openxmlformats.org/drawingml/2006/main">
          <a:ext uri="{91240B29-F687-4F45-9708-019B960494DF}">
            <a14:hiddenLine xmlns:a14="http://schemas.microsoft.com/office/drawing/2010/main">
              <a:solidFill>
                <a:prstClr val="black"/>
              </a:solidFill>
            </a14:hiddenLine>
          </a:ext>
        </a:extLst>
      </cdr:spPr>
      <cdr:txBody>
        <a:bodyPr xmlns:a="http://schemas.openxmlformats.org/drawingml/2006/main" vertOverflow="clip" wrap="square" rtlCol="0" anchor="t" anchorCtr="1"/>
        <a:lstStyle xmlns:a="http://schemas.openxmlformats.org/drawingml/2006/main"/>
        <a:p xmlns:a="http://schemas.openxmlformats.org/drawingml/2006/main">
          <a:r>
            <a:rPr lang="en-US" sz="900" b="0">
              <a:latin typeface="Abadi Extra Light" panose="020B0204020104020204" pitchFamily="34" charset="0"/>
            </a:rPr>
            <a:t>kt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a:t>
          </a:r>
          <a:endParaRPr lang="en-US" sz="900" b="0">
            <a:latin typeface="Abadi Extra Light" panose="020B0204020104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0.00196</cdr:x>
      <cdr:y>0.10244</cdr:y>
    </cdr:from>
    <cdr:to>
      <cdr:x>0.04196</cdr:x>
      <cdr:y>0.46829</cdr:y>
    </cdr:to>
    <cdr:sp macro="" textlink="">
      <cdr:nvSpPr>
        <cdr:cNvPr id="2" name="TextBox 1"/>
        <cdr:cNvSpPr txBox="1"/>
      </cdr:nvSpPr>
      <cdr:spPr>
        <a:xfrm xmlns:a="http://schemas.openxmlformats.org/drawingml/2006/main" rot="-5400000">
          <a:off x="-715442" y="1270000"/>
          <a:ext cx="1905000" cy="431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a:latin typeface="Abadi Extra Light" panose="020B0204020104020204" pitchFamily="34" charset="0"/>
            </a:rPr>
            <a:t>t</a:t>
          </a:r>
          <a:r>
            <a:rPr lang="en-US" sz="900" b="0" baseline="0">
              <a:latin typeface="Abadi Extra Light" panose="020B0204020104020204" pitchFamily="34" charset="0"/>
            </a:rPr>
            <a:t> CO</a:t>
          </a:r>
          <a:r>
            <a:rPr lang="en-US" sz="900" b="0" baseline="-25000">
              <a:latin typeface="Abadi Extra Light" panose="020B0204020104020204" pitchFamily="34" charset="0"/>
            </a:rPr>
            <a:t>2 </a:t>
          </a:r>
          <a:r>
            <a:rPr lang="en-US" sz="900" b="0" baseline="0">
              <a:latin typeface="Abadi Extra Light" panose="020B0204020104020204" pitchFamily="34" charset="0"/>
            </a:rPr>
            <a:t>-ekv / asukas</a:t>
          </a:r>
          <a:endParaRPr lang="en-US" sz="900" b="0">
            <a:latin typeface="Abadi Extra Light" panose="020B0204020104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512FB-CFA0-4826-A34C-FA2A585D4925}" type="datetimeFigureOut">
              <a:rPr lang="fi-FI" smtClean="0"/>
              <a:t>19.3.2025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54C98-BDB5-4188-8C09-E434BEAFA54A}" type="slidenum">
              <a:rPr lang="fi-FI" smtClean="0"/>
              <a:t>‹#›</a:t>
            </a:fld>
            <a:endParaRPr lang="fi-FI"/>
          </a:p>
        </p:txBody>
      </p:sp>
    </p:spTree>
    <p:extLst>
      <p:ext uri="{BB962C8B-B14F-4D97-AF65-F5344CB8AC3E}">
        <p14:creationId xmlns:p14="http://schemas.microsoft.com/office/powerpoint/2010/main" val="215528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a:t>
            </a:fld>
            <a:endParaRPr lang="fi-FI"/>
          </a:p>
        </p:txBody>
      </p:sp>
    </p:spTree>
    <p:extLst>
      <p:ext uri="{BB962C8B-B14F-4D97-AF65-F5344CB8AC3E}">
        <p14:creationId xmlns:p14="http://schemas.microsoft.com/office/powerpoint/2010/main" val="2372082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18</a:t>
            </a:fld>
            <a:endParaRPr lang="fi-FI"/>
          </a:p>
        </p:txBody>
      </p:sp>
    </p:spTree>
    <p:extLst>
      <p:ext uri="{BB962C8B-B14F-4D97-AF65-F5344CB8AC3E}">
        <p14:creationId xmlns:p14="http://schemas.microsoft.com/office/powerpoint/2010/main" val="2862606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p:txBody>
      </p:sp>
      <p:sp>
        <p:nvSpPr>
          <p:cNvPr id="4" name="Slide Number Placeholder 3"/>
          <p:cNvSpPr>
            <a:spLocks noGrp="1"/>
          </p:cNvSpPr>
          <p:nvPr>
            <p:ph type="sldNum" sz="quarter" idx="5"/>
          </p:nvPr>
        </p:nvSpPr>
        <p:spPr/>
        <p:txBody>
          <a:bodyPr/>
          <a:lstStyle/>
          <a:p>
            <a:fld id="{78D54C98-BDB5-4188-8C09-E434BEAFA54A}" type="slidenum">
              <a:rPr lang="fi-FI" smtClean="0"/>
              <a:t>21</a:t>
            </a:fld>
            <a:endParaRPr lang="fi-FI"/>
          </a:p>
        </p:txBody>
      </p:sp>
    </p:spTree>
    <p:extLst>
      <p:ext uri="{BB962C8B-B14F-4D97-AF65-F5344CB8AC3E}">
        <p14:creationId xmlns:p14="http://schemas.microsoft.com/office/powerpoint/2010/main" val="358487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dirty="0">
                <a:effectLst/>
                <a:highlight>
                  <a:srgbClr val="808000"/>
                </a:highligh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22</a:t>
            </a:fld>
            <a:endParaRPr lang="fi-FI"/>
          </a:p>
        </p:txBody>
      </p:sp>
    </p:spTree>
    <p:extLst>
      <p:ext uri="{BB962C8B-B14F-4D97-AF65-F5344CB8AC3E}">
        <p14:creationId xmlns:p14="http://schemas.microsoft.com/office/powerpoint/2010/main" val="2479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23</a:t>
            </a:fld>
            <a:endParaRPr lang="fi-FI"/>
          </a:p>
        </p:txBody>
      </p:sp>
    </p:spTree>
    <p:extLst>
      <p:ext uri="{BB962C8B-B14F-4D97-AF65-F5344CB8AC3E}">
        <p14:creationId xmlns:p14="http://schemas.microsoft.com/office/powerpoint/2010/main" val="392420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24</a:t>
            </a:fld>
            <a:endParaRPr lang="fi-FI"/>
          </a:p>
        </p:txBody>
      </p:sp>
    </p:spTree>
    <p:extLst>
      <p:ext uri="{BB962C8B-B14F-4D97-AF65-F5344CB8AC3E}">
        <p14:creationId xmlns:p14="http://schemas.microsoft.com/office/powerpoint/2010/main" val="350980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25</a:t>
            </a:fld>
            <a:endParaRPr lang="fi-FI"/>
          </a:p>
        </p:txBody>
      </p:sp>
    </p:spTree>
    <p:extLst>
      <p:ext uri="{BB962C8B-B14F-4D97-AF65-F5344CB8AC3E}">
        <p14:creationId xmlns:p14="http://schemas.microsoft.com/office/powerpoint/2010/main" val="405378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p:txBody>
      </p:sp>
      <p:sp>
        <p:nvSpPr>
          <p:cNvPr id="4" name="Slide Number Placeholder 3"/>
          <p:cNvSpPr>
            <a:spLocks noGrp="1"/>
          </p:cNvSpPr>
          <p:nvPr>
            <p:ph type="sldNum" sz="quarter" idx="5"/>
          </p:nvPr>
        </p:nvSpPr>
        <p:spPr/>
        <p:txBody>
          <a:bodyPr/>
          <a:lstStyle/>
          <a:p>
            <a:fld id="{78D54C98-BDB5-4188-8C09-E434BEAFA54A}" type="slidenum">
              <a:rPr lang="fi-FI" smtClean="0"/>
              <a:t>27</a:t>
            </a:fld>
            <a:endParaRPr lang="fi-FI"/>
          </a:p>
        </p:txBody>
      </p:sp>
    </p:spTree>
    <p:extLst>
      <p:ext uri="{BB962C8B-B14F-4D97-AF65-F5344CB8AC3E}">
        <p14:creationId xmlns:p14="http://schemas.microsoft.com/office/powerpoint/2010/main" val="414360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dirty="0">
                <a:effectLst/>
                <a:highlight>
                  <a:srgbClr val="808000"/>
                </a:highligh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28</a:t>
            </a:fld>
            <a:endParaRPr lang="fi-FI"/>
          </a:p>
        </p:txBody>
      </p:sp>
    </p:spTree>
    <p:extLst>
      <p:ext uri="{BB962C8B-B14F-4D97-AF65-F5344CB8AC3E}">
        <p14:creationId xmlns:p14="http://schemas.microsoft.com/office/powerpoint/2010/main" val="2486934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sz="1200" dirty="0"/>
          </a:p>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29</a:t>
            </a:fld>
            <a:endParaRPr lang="fi-FI"/>
          </a:p>
        </p:txBody>
      </p:sp>
    </p:spTree>
    <p:extLst>
      <p:ext uri="{BB962C8B-B14F-4D97-AF65-F5344CB8AC3E}">
        <p14:creationId xmlns:p14="http://schemas.microsoft.com/office/powerpoint/2010/main" val="172122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37</a:t>
            </a:fld>
            <a:endParaRPr lang="fi-FI"/>
          </a:p>
        </p:txBody>
      </p:sp>
    </p:spTree>
    <p:extLst>
      <p:ext uri="{BB962C8B-B14F-4D97-AF65-F5344CB8AC3E}">
        <p14:creationId xmlns:p14="http://schemas.microsoft.com/office/powerpoint/2010/main" val="82889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Lisätään kuva</a:t>
            </a:r>
          </a:p>
        </p:txBody>
      </p:sp>
      <p:sp>
        <p:nvSpPr>
          <p:cNvPr id="4" name="Slide Number Placeholder 3"/>
          <p:cNvSpPr>
            <a:spLocks noGrp="1"/>
          </p:cNvSpPr>
          <p:nvPr>
            <p:ph type="sldNum" sz="quarter" idx="5"/>
          </p:nvPr>
        </p:nvSpPr>
        <p:spPr/>
        <p:txBody>
          <a:bodyPr/>
          <a:lstStyle/>
          <a:p>
            <a:fld id="{78D54C98-BDB5-4188-8C09-E434BEAFA54A}" type="slidenum">
              <a:rPr lang="fi-FI" smtClean="0"/>
              <a:t>2</a:t>
            </a:fld>
            <a:endParaRPr lang="fi-FI"/>
          </a:p>
        </p:txBody>
      </p:sp>
    </p:spTree>
    <p:extLst>
      <p:ext uri="{BB962C8B-B14F-4D97-AF65-F5344CB8AC3E}">
        <p14:creationId xmlns:p14="http://schemas.microsoft.com/office/powerpoint/2010/main" val="1569677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39</a:t>
            </a:fld>
            <a:endParaRPr lang="fi-FI"/>
          </a:p>
        </p:txBody>
      </p:sp>
    </p:spTree>
    <p:extLst>
      <p:ext uri="{BB962C8B-B14F-4D97-AF65-F5344CB8AC3E}">
        <p14:creationId xmlns:p14="http://schemas.microsoft.com/office/powerpoint/2010/main" val="1117462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40</a:t>
            </a:fld>
            <a:endParaRPr lang="fi-FI"/>
          </a:p>
        </p:txBody>
      </p:sp>
    </p:spTree>
    <p:extLst>
      <p:ext uri="{BB962C8B-B14F-4D97-AF65-F5344CB8AC3E}">
        <p14:creationId xmlns:p14="http://schemas.microsoft.com/office/powerpoint/2010/main" val="3003484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41</a:t>
            </a:fld>
            <a:endParaRPr lang="fi-FI"/>
          </a:p>
        </p:txBody>
      </p:sp>
    </p:spTree>
    <p:extLst>
      <p:ext uri="{BB962C8B-B14F-4D97-AF65-F5344CB8AC3E}">
        <p14:creationId xmlns:p14="http://schemas.microsoft.com/office/powerpoint/2010/main" val="3332923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42</a:t>
            </a:fld>
            <a:endParaRPr lang="fi-FI"/>
          </a:p>
        </p:txBody>
      </p:sp>
    </p:spTree>
    <p:extLst>
      <p:ext uri="{BB962C8B-B14F-4D97-AF65-F5344CB8AC3E}">
        <p14:creationId xmlns:p14="http://schemas.microsoft.com/office/powerpoint/2010/main" val="2089347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43</a:t>
            </a:fld>
            <a:endParaRPr lang="fi-FI"/>
          </a:p>
        </p:txBody>
      </p:sp>
    </p:spTree>
    <p:extLst>
      <p:ext uri="{BB962C8B-B14F-4D97-AF65-F5344CB8AC3E}">
        <p14:creationId xmlns:p14="http://schemas.microsoft.com/office/powerpoint/2010/main" val="95799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47</a:t>
            </a:fld>
            <a:endParaRPr lang="fi-FI"/>
          </a:p>
        </p:txBody>
      </p:sp>
    </p:spTree>
    <p:extLst>
      <p:ext uri="{BB962C8B-B14F-4D97-AF65-F5344CB8AC3E}">
        <p14:creationId xmlns:p14="http://schemas.microsoft.com/office/powerpoint/2010/main" val="231263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3</a:t>
            </a:fld>
            <a:endParaRPr lang="fi-FI"/>
          </a:p>
        </p:txBody>
      </p:sp>
    </p:spTree>
    <p:extLst>
      <p:ext uri="{BB962C8B-B14F-4D97-AF65-F5344CB8AC3E}">
        <p14:creationId xmlns:p14="http://schemas.microsoft.com/office/powerpoint/2010/main" val="419451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4</a:t>
            </a:fld>
            <a:endParaRPr lang="fi-FI"/>
          </a:p>
        </p:txBody>
      </p:sp>
    </p:spTree>
    <p:extLst>
      <p:ext uri="{BB962C8B-B14F-4D97-AF65-F5344CB8AC3E}">
        <p14:creationId xmlns:p14="http://schemas.microsoft.com/office/powerpoint/2010/main" val="148872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sz="1200" dirty="0"/>
          </a:p>
          <a:p>
            <a:pPr marL="0" indent="0">
              <a:buNone/>
            </a:pPr>
            <a:endParaRPr lang="fi-FI" sz="1200" dirty="0"/>
          </a:p>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7</a:t>
            </a:fld>
            <a:endParaRPr lang="fi-FI"/>
          </a:p>
        </p:txBody>
      </p:sp>
    </p:spTree>
    <p:extLst>
      <p:ext uri="{BB962C8B-B14F-4D97-AF65-F5344CB8AC3E}">
        <p14:creationId xmlns:p14="http://schemas.microsoft.com/office/powerpoint/2010/main" val="98422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8</a:t>
            </a:fld>
            <a:endParaRPr lang="fi-FI"/>
          </a:p>
        </p:txBody>
      </p:sp>
    </p:spTree>
    <p:extLst>
      <p:ext uri="{BB962C8B-B14F-4D97-AF65-F5344CB8AC3E}">
        <p14:creationId xmlns:p14="http://schemas.microsoft.com/office/powerpoint/2010/main" val="67952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13</a:t>
            </a:fld>
            <a:endParaRPr lang="fi-FI"/>
          </a:p>
        </p:txBody>
      </p:sp>
    </p:spTree>
    <p:extLst>
      <p:ext uri="{BB962C8B-B14F-4D97-AF65-F5344CB8AC3E}">
        <p14:creationId xmlns:p14="http://schemas.microsoft.com/office/powerpoint/2010/main" val="2772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16</a:t>
            </a:fld>
            <a:endParaRPr lang="fi-FI"/>
          </a:p>
        </p:txBody>
      </p:sp>
    </p:spTree>
    <p:extLst>
      <p:ext uri="{BB962C8B-B14F-4D97-AF65-F5344CB8AC3E}">
        <p14:creationId xmlns:p14="http://schemas.microsoft.com/office/powerpoint/2010/main" val="643034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dirty="0"/>
          </a:p>
        </p:txBody>
      </p:sp>
      <p:sp>
        <p:nvSpPr>
          <p:cNvPr id="4" name="Slide Number Placeholder 3"/>
          <p:cNvSpPr>
            <a:spLocks noGrp="1"/>
          </p:cNvSpPr>
          <p:nvPr>
            <p:ph type="sldNum" sz="quarter" idx="5"/>
          </p:nvPr>
        </p:nvSpPr>
        <p:spPr/>
        <p:txBody>
          <a:bodyPr/>
          <a:lstStyle/>
          <a:p>
            <a:fld id="{78D54C98-BDB5-4188-8C09-E434BEAFA54A}" type="slidenum">
              <a:rPr lang="fi-FI" smtClean="0"/>
              <a:t>17</a:t>
            </a:fld>
            <a:endParaRPr lang="fi-FI"/>
          </a:p>
        </p:txBody>
      </p:sp>
    </p:spTree>
    <p:extLst>
      <p:ext uri="{BB962C8B-B14F-4D97-AF65-F5344CB8AC3E}">
        <p14:creationId xmlns:p14="http://schemas.microsoft.com/office/powerpoint/2010/main" val="244147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8555EC-8EF0-4CA3-949E-0B0568313B8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EE802C0-260C-4DD6-9F14-62EF5B5246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62A69FF-23B5-4F55-8DA0-9AE1BB48F24F}"/>
              </a:ext>
            </a:extLst>
          </p:cNvPr>
          <p:cNvSpPr>
            <a:spLocks noGrp="1"/>
          </p:cNvSpPr>
          <p:nvPr>
            <p:ph type="dt" sz="half" idx="10"/>
          </p:nvPr>
        </p:nvSpPr>
        <p:spPr/>
        <p:txBody>
          <a:bodyPr/>
          <a:lstStyle/>
          <a:p>
            <a:fld id="{2A09729A-B364-4830-918F-3FA57B1CFBB6}" type="datetime1">
              <a:rPr lang="fi-FI" smtClean="0"/>
              <a:t>19.3.2025</a:t>
            </a:fld>
            <a:endParaRPr lang="fi-FI"/>
          </a:p>
        </p:txBody>
      </p:sp>
      <p:sp>
        <p:nvSpPr>
          <p:cNvPr id="5" name="Alatunnisteen paikkamerkki 4">
            <a:extLst>
              <a:ext uri="{FF2B5EF4-FFF2-40B4-BE49-F238E27FC236}">
                <a16:creationId xmlns:a16="http://schemas.microsoft.com/office/drawing/2014/main" id="{40175DA4-087D-4446-A7D0-A11B392F02F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1231CC1-669D-47E9-BB8C-0707F2244485}"/>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343463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62FC1-81BE-4C91-95AC-6E17A67CA26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642B354-5418-47EC-AB1D-9031372ED56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340EE0D-D04A-4913-B482-3B5EB7486EDD}"/>
              </a:ext>
            </a:extLst>
          </p:cNvPr>
          <p:cNvSpPr>
            <a:spLocks noGrp="1"/>
          </p:cNvSpPr>
          <p:nvPr>
            <p:ph type="dt" sz="half" idx="10"/>
          </p:nvPr>
        </p:nvSpPr>
        <p:spPr/>
        <p:txBody>
          <a:bodyPr/>
          <a:lstStyle/>
          <a:p>
            <a:fld id="{13E7DDD7-4860-4938-9CFF-EBBC029A43BD}" type="datetime1">
              <a:rPr lang="fi-FI" smtClean="0"/>
              <a:t>19.3.2025</a:t>
            </a:fld>
            <a:endParaRPr lang="fi-FI"/>
          </a:p>
        </p:txBody>
      </p:sp>
      <p:sp>
        <p:nvSpPr>
          <p:cNvPr id="5" name="Alatunnisteen paikkamerkki 4">
            <a:extLst>
              <a:ext uri="{FF2B5EF4-FFF2-40B4-BE49-F238E27FC236}">
                <a16:creationId xmlns:a16="http://schemas.microsoft.com/office/drawing/2014/main" id="{C38C698B-373E-4BEB-BB0A-697FCB02562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CF07C65-17D7-4F65-BA22-F5D1B926EA70}"/>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77140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997232B-9683-4421-8E17-ECD9CC6E981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714BD17-A39D-46F5-8A63-1CFD380AE02C}"/>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AD2A426-BA1F-4942-8C21-A83FBDB6D756}"/>
              </a:ext>
            </a:extLst>
          </p:cNvPr>
          <p:cNvSpPr>
            <a:spLocks noGrp="1"/>
          </p:cNvSpPr>
          <p:nvPr>
            <p:ph type="dt" sz="half" idx="10"/>
          </p:nvPr>
        </p:nvSpPr>
        <p:spPr/>
        <p:txBody>
          <a:bodyPr/>
          <a:lstStyle/>
          <a:p>
            <a:fld id="{1A7A5FE4-B2AB-4FCD-93FB-EECFAAC197F2}" type="datetime1">
              <a:rPr lang="fi-FI" smtClean="0"/>
              <a:t>19.3.2025</a:t>
            </a:fld>
            <a:endParaRPr lang="fi-FI"/>
          </a:p>
        </p:txBody>
      </p:sp>
      <p:sp>
        <p:nvSpPr>
          <p:cNvPr id="5" name="Alatunnisteen paikkamerkki 4">
            <a:extLst>
              <a:ext uri="{FF2B5EF4-FFF2-40B4-BE49-F238E27FC236}">
                <a16:creationId xmlns:a16="http://schemas.microsoft.com/office/drawing/2014/main" id="{D6BD9082-47B0-4A0C-BF76-0E3F93DEEA0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5886E91-1868-4D90-B9B1-5C22B794D492}"/>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327901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E5B497-D03E-4C9D-9BB4-EF87CEADC05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8034EC0-8421-40FF-9BC1-285DBC7A5F3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2A4FC5A-5689-4022-B4B6-F60F8CEE20CE}"/>
              </a:ext>
            </a:extLst>
          </p:cNvPr>
          <p:cNvSpPr>
            <a:spLocks noGrp="1"/>
          </p:cNvSpPr>
          <p:nvPr>
            <p:ph type="dt" sz="half" idx="10"/>
          </p:nvPr>
        </p:nvSpPr>
        <p:spPr/>
        <p:txBody>
          <a:bodyPr/>
          <a:lstStyle/>
          <a:p>
            <a:fld id="{CFE29331-A1FC-4501-8453-C3D57E1CE4E4}" type="datetime1">
              <a:rPr lang="fi-FI" smtClean="0"/>
              <a:t>19.3.2025</a:t>
            </a:fld>
            <a:endParaRPr lang="fi-FI"/>
          </a:p>
        </p:txBody>
      </p:sp>
      <p:sp>
        <p:nvSpPr>
          <p:cNvPr id="5" name="Alatunnisteen paikkamerkki 4">
            <a:extLst>
              <a:ext uri="{FF2B5EF4-FFF2-40B4-BE49-F238E27FC236}">
                <a16:creationId xmlns:a16="http://schemas.microsoft.com/office/drawing/2014/main" id="{D2EDA50B-5139-4106-8F9A-4CCE14D93F7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22265DB-0500-4B64-91FC-CB6B766C62B4}"/>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45795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E522B3-34C5-4E60-B2C8-A9ADED42562E}"/>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805EDFD-E418-4D28-BFE6-DFBC42BA04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F06EF4F-C8C9-4A3D-A98B-1F627F100E28}"/>
              </a:ext>
            </a:extLst>
          </p:cNvPr>
          <p:cNvSpPr>
            <a:spLocks noGrp="1"/>
          </p:cNvSpPr>
          <p:nvPr>
            <p:ph type="dt" sz="half" idx="10"/>
          </p:nvPr>
        </p:nvSpPr>
        <p:spPr/>
        <p:txBody>
          <a:bodyPr/>
          <a:lstStyle/>
          <a:p>
            <a:fld id="{7CEBE8FE-8B21-42FB-A8B3-7601DAFC4509}" type="datetime1">
              <a:rPr lang="fi-FI" smtClean="0"/>
              <a:t>19.3.2025</a:t>
            </a:fld>
            <a:endParaRPr lang="fi-FI"/>
          </a:p>
        </p:txBody>
      </p:sp>
      <p:sp>
        <p:nvSpPr>
          <p:cNvPr id="5" name="Alatunnisteen paikkamerkki 4">
            <a:extLst>
              <a:ext uri="{FF2B5EF4-FFF2-40B4-BE49-F238E27FC236}">
                <a16:creationId xmlns:a16="http://schemas.microsoft.com/office/drawing/2014/main" id="{1865AEE1-FAE7-4515-AB94-3CEE7901209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09F315C-8538-4FBB-BB45-B93ED3C09681}"/>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233073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8F1BB0-FDB5-4CB1-8FB9-9197CCE7486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3C0FFB3-5F5A-45BE-B1E8-5A615535E65F}"/>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A0A8919-80A7-4B7F-9D84-7EDFBED070C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6D49F70-4238-4940-92B6-A480BECAD808}"/>
              </a:ext>
            </a:extLst>
          </p:cNvPr>
          <p:cNvSpPr>
            <a:spLocks noGrp="1"/>
          </p:cNvSpPr>
          <p:nvPr>
            <p:ph type="dt" sz="half" idx="10"/>
          </p:nvPr>
        </p:nvSpPr>
        <p:spPr/>
        <p:txBody>
          <a:bodyPr/>
          <a:lstStyle/>
          <a:p>
            <a:fld id="{2AAD2E48-8932-41BB-9021-E14A17746E13}" type="datetime1">
              <a:rPr lang="fi-FI" smtClean="0"/>
              <a:t>19.3.2025</a:t>
            </a:fld>
            <a:endParaRPr lang="fi-FI"/>
          </a:p>
        </p:txBody>
      </p:sp>
      <p:sp>
        <p:nvSpPr>
          <p:cNvPr id="6" name="Alatunnisteen paikkamerkki 5">
            <a:extLst>
              <a:ext uri="{FF2B5EF4-FFF2-40B4-BE49-F238E27FC236}">
                <a16:creationId xmlns:a16="http://schemas.microsoft.com/office/drawing/2014/main" id="{C2D9048E-8C30-496B-9A4E-715C65059BA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3692EEA-0BCF-4CD4-965E-F90E8492EF7E}"/>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41776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3EBBA1-B4F6-43AC-9769-4FC37F53F9E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71CA17F2-7C9D-453E-8F38-D66B9A1159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FA1B6D2-8BEC-4E2E-995B-71B0C056DEB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8D07693-9227-426D-9EC4-1F44E0097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3CB9216-2E3A-463F-B526-EBDB01E7A26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00D414E-3A8D-4384-A374-F1DC3C39D371}"/>
              </a:ext>
            </a:extLst>
          </p:cNvPr>
          <p:cNvSpPr>
            <a:spLocks noGrp="1"/>
          </p:cNvSpPr>
          <p:nvPr>
            <p:ph type="dt" sz="half" idx="10"/>
          </p:nvPr>
        </p:nvSpPr>
        <p:spPr/>
        <p:txBody>
          <a:bodyPr/>
          <a:lstStyle/>
          <a:p>
            <a:fld id="{FD94A61D-83E3-4FB5-9169-BC99F8089FA8}" type="datetime1">
              <a:rPr lang="fi-FI" smtClean="0"/>
              <a:t>19.3.2025</a:t>
            </a:fld>
            <a:endParaRPr lang="fi-FI"/>
          </a:p>
        </p:txBody>
      </p:sp>
      <p:sp>
        <p:nvSpPr>
          <p:cNvPr id="8" name="Alatunnisteen paikkamerkki 7">
            <a:extLst>
              <a:ext uri="{FF2B5EF4-FFF2-40B4-BE49-F238E27FC236}">
                <a16:creationId xmlns:a16="http://schemas.microsoft.com/office/drawing/2014/main" id="{E54D3A43-99E3-4852-BBFF-B0DB488A322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B682A8F-FB05-4E82-A71D-ED72B08A7FF1}"/>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47448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15BEE8-0906-4752-8F7C-2CDF21F5D39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C349E19-0A77-4E31-93DD-6CE494D9FF6D}"/>
              </a:ext>
            </a:extLst>
          </p:cNvPr>
          <p:cNvSpPr>
            <a:spLocks noGrp="1"/>
          </p:cNvSpPr>
          <p:nvPr>
            <p:ph type="dt" sz="half" idx="10"/>
          </p:nvPr>
        </p:nvSpPr>
        <p:spPr/>
        <p:txBody>
          <a:bodyPr/>
          <a:lstStyle/>
          <a:p>
            <a:fld id="{C524572C-8F60-4695-A2D7-F8B8499F2B40}" type="datetime1">
              <a:rPr lang="fi-FI" smtClean="0"/>
              <a:t>19.3.2025</a:t>
            </a:fld>
            <a:endParaRPr lang="fi-FI"/>
          </a:p>
        </p:txBody>
      </p:sp>
      <p:sp>
        <p:nvSpPr>
          <p:cNvPr id="4" name="Alatunnisteen paikkamerkki 3">
            <a:extLst>
              <a:ext uri="{FF2B5EF4-FFF2-40B4-BE49-F238E27FC236}">
                <a16:creationId xmlns:a16="http://schemas.microsoft.com/office/drawing/2014/main" id="{71AE581D-3120-4B04-A01C-687E8AD2161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D67767B-1463-40A9-B26D-12328EBC7524}"/>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246179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2E13B47-6F3F-480A-A140-35BFBCC500B8}"/>
              </a:ext>
            </a:extLst>
          </p:cNvPr>
          <p:cNvSpPr>
            <a:spLocks noGrp="1"/>
          </p:cNvSpPr>
          <p:nvPr>
            <p:ph type="dt" sz="half" idx="10"/>
          </p:nvPr>
        </p:nvSpPr>
        <p:spPr/>
        <p:txBody>
          <a:bodyPr/>
          <a:lstStyle/>
          <a:p>
            <a:fld id="{86B9C3A1-CDBD-4FA2-BB7C-068BF1127882}" type="datetime1">
              <a:rPr lang="fi-FI" smtClean="0"/>
              <a:t>19.3.2025</a:t>
            </a:fld>
            <a:endParaRPr lang="fi-FI"/>
          </a:p>
        </p:txBody>
      </p:sp>
      <p:sp>
        <p:nvSpPr>
          <p:cNvPr id="3" name="Alatunnisteen paikkamerkki 2">
            <a:extLst>
              <a:ext uri="{FF2B5EF4-FFF2-40B4-BE49-F238E27FC236}">
                <a16:creationId xmlns:a16="http://schemas.microsoft.com/office/drawing/2014/main" id="{80DC3658-C981-4E76-8EE0-0BEBACBEC5A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4E9A9935-6F67-407E-A315-EE943A7B7F93}"/>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02211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D1DE0B-66BD-4249-A065-ACD53EA4E9E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2CA80CF-69C2-47FA-8C07-FE70A7B24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FCEE96B-FFC3-48EE-B78E-5FE03DD52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31A461A-8D86-4B3F-81AA-E23DE1108E24}"/>
              </a:ext>
            </a:extLst>
          </p:cNvPr>
          <p:cNvSpPr>
            <a:spLocks noGrp="1"/>
          </p:cNvSpPr>
          <p:nvPr>
            <p:ph type="dt" sz="half" idx="10"/>
          </p:nvPr>
        </p:nvSpPr>
        <p:spPr/>
        <p:txBody>
          <a:bodyPr/>
          <a:lstStyle/>
          <a:p>
            <a:fld id="{87C2B47E-3A5D-436D-B154-DE01AD238572}" type="datetime1">
              <a:rPr lang="fi-FI" smtClean="0"/>
              <a:t>19.3.2025</a:t>
            </a:fld>
            <a:endParaRPr lang="fi-FI"/>
          </a:p>
        </p:txBody>
      </p:sp>
      <p:sp>
        <p:nvSpPr>
          <p:cNvPr id="6" name="Alatunnisteen paikkamerkki 5">
            <a:extLst>
              <a:ext uri="{FF2B5EF4-FFF2-40B4-BE49-F238E27FC236}">
                <a16:creationId xmlns:a16="http://schemas.microsoft.com/office/drawing/2014/main" id="{73DB4E11-9BA3-4341-B88E-CC8C781F198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862FA52-A0FF-4970-99EB-BA0B25898CD5}"/>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75066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2BA4F0-74ED-4BB8-9207-739ECED52D8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B6D245A-3611-4437-A5D0-2A375B84F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98332A2-4199-48C6-9424-9CF23EC14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0AFCC91-321C-4816-B9F2-69CCB00B12D1}"/>
              </a:ext>
            </a:extLst>
          </p:cNvPr>
          <p:cNvSpPr>
            <a:spLocks noGrp="1"/>
          </p:cNvSpPr>
          <p:nvPr>
            <p:ph type="dt" sz="half" idx="10"/>
          </p:nvPr>
        </p:nvSpPr>
        <p:spPr/>
        <p:txBody>
          <a:bodyPr/>
          <a:lstStyle/>
          <a:p>
            <a:fld id="{49B5A122-E29A-46A0-819F-902D6EC2D68A}" type="datetime1">
              <a:rPr lang="fi-FI" smtClean="0"/>
              <a:t>19.3.2025</a:t>
            </a:fld>
            <a:endParaRPr lang="fi-FI"/>
          </a:p>
        </p:txBody>
      </p:sp>
      <p:sp>
        <p:nvSpPr>
          <p:cNvPr id="6" name="Alatunnisteen paikkamerkki 5">
            <a:extLst>
              <a:ext uri="{FF2B5EF4-FFF2-40B4-BE49-F238E27FC236}">
                <a16:creationId xmlns:a16="http://schemas.microsoft.com/office/drawing/2014/main" id="{E6C8A917-999B-45EB-8A1E-79C4B5A7201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9C94B21-BFB8-4330-924C-0F03DA799AB4}"/>
              </a:ext>
            </a:extLst>
          </p:cNvPr>
          <p:cNvSpPr>
            <a:spLocks noGrp="1"/>
          </p:cNvSpPr>
          <p:nvPr>
            <p:ph type="sldNum" sz="quarter" idx="12"/>
          </p:nvPr>
        </p:nvSpPr>
        <p:spPr/>
        <p:txBody>
          <a:bodyPr/>
          <a:lstStyle/>
          <a:p>
            <a:fld id="{59D73DD0-3AF0-420A-B1D9-9FF00C8EFB48}" type="slidenum">
              <a:rPr lang="fi-FI" smtClean="0"/>
              <a:t>‹#›</a:t>
            </a:fld>
            <a:endParaRPr lang="fi-FI"/>
          </a:p>
        </p:txBody>
      </p:sp>
    </p:spTree>
    <p:extLst>
      <p:ext uri="{BB962C8B-B14F-4D97-AF65-F5344CB8AC3E}">
        <p14:creationId xmlns:p14="http://schemas.microsoft.com/office/powerpoint/2010/main" val="177365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1CED058-6171-41CF-92F3-40BBB8A05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268DA5A-035A-40D0-9BAB-020E3CC93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460C7B9-0C2E-40D5-A902-8B55C75099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A6FFF-3FFE-457C-8BCF-91C1C32B853F}" type="datetime1">
              <a:rPr lang="fi-FI" smtClean="0"/>
              <a:t>19.3.2025</a:t>
            </a:fld>
            <a:endParaRPr lang="fi-FI"/>
          </a:p>
        </p:txBody>
      </p:sp>
      <p:sp>
        <p:nvSpPr>
          <p:cNvPr id="5" name="Alatunnisteen paikkamerkki 4">
            <a:extLst>
              <a:ext uri="{FF2B5EF4-FFF2-40B4-BE49-F238E27FC236}">
                <a16:creationId xmlns:a16="http://schemas.microsoft.com/office/drawing/2014/main" id="{4A0C0D73-1836-4788-B5DC-4AFC8F64D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15BD97C9-8662-4E77-956A-303B021C9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73DD0-3AF0-420A-B1D9-9FF00C8EFB48}" type="slidenum">
              <a:rPr lang="fi-FI" smtClean="0"/>
              <a:t>‹#›</a:t>
            </a:fld>
            <a:endParaRPr lang="fi-FI"/>
          </a:p>
        </p:txBody>
      </p:sp>
    </p:spTree>
    <p:extLst>
      <p:ext uri="{BB962C8B-B14F-4D97-AF65-F5344CB8AC3E}">
        <p14:creationId xmlns:p14="http://schemas.microsoft.com/office/powerpoint/2010/main" val="349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15.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hyperlink" Target="https://www.sitowise.com/fi/co2-raportti"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hyperlink" Target="https://co2.sitowise.com/CO2tilastot/"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hyperlink" Target="https://stat.fi/tilasto/rakke" TargetMode="External"/><Relationship Id="rId3" Type="http://schemas.openxmlformats.org/officeDocument/2006/relationships/hyperlink" Target="https://www.luke.fi/fi/tilastot/kotielainten-lukumaara" TargetMode="External"/><Relationship Id="rId7" Type="http://schemas.openxmlformats.org/officeDocument/2006/relationships/hyperlink" Target="https://energia.fi/tilastot/sahkotilastot" TargetMode="External"/><Relationship Id="rId12" Type="http://schemas.openxmlformats.org/officeDocument/2006/relationships/hyperlink" Target="https://pxhopea2.stat.fi/sahkoiset_julkaisut/energia2023/html/suom0006.htm" TargetMode="External"/><Relationship Id="rId2" Type="http://schemas.openxmlformats.org/officeDocument/2006/relationships/hyperlink" Target="http://lipasto.vtt.fi/" TargetMode="External"/><Relationship Id="rId1" Type="http://schemas.openxmlformats.org/officeDocument/2006/relationships/slideLayout" Target="../slideLayouts/slideLayout4.xml"/><Relationship Id="rId6" Type="http://schemas.openxmlformats.org/officeDocument/2006/relationships/hyperlink" Target="https://stat.fi/julkaisu/clmpwmdg9iy0v0cunp21h4q6v" TargetMode="External"/><Relationship Id="rId11" Type="http://schemas.openxmlformats.org/officeDocument/2006/relationships/hyperlink" Target="https://stat.fi/tup/khkinv/khkaasut_polttoaineluokitus.html" TargetMode="External"/><Relationship Id="rId5" Type="http://schemas.openxmlformats.org/officeDocument/2006/relationships/image" Target="../media/image6.png"/><Relationship Id="rId10" Type="http://schemas.openxmlformats.org/officeDocument/2006/relationships/hyperlink" Target="https://energia.fi/tilastot/kaukolampotilastot" TargetMode="External"/><Relationship Id="rId4" Type="http://schemas.openxmlformats.org/officeDocument/2006/relationships/image" Target="../media/image8.png"/><Relationship Id="rId9" Type="http://schemas.openxmlformats.org/officeDocument/2006/relationships/hyperlink" Target="https://www.motiva.fi/julkinen_sektori/kiinteiston_energiankaytto/kulutuksen_normitu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name="Pohja1_Kuvituskuva_kansilehti">
    <p:spTree>
      <p:nvGrpSpPr>
        <p:cNvPr id="1" name=""/>
        <p:cNvGrpSpPr/>
        <p:nvPr/>
      </p:nvGrpSpPr>
      <p:grpSpPr>
        <a:xfrm>
          <a:off x="0" y="0"/>
          <a:ext cx="0" cy="0"/>
          <a:chOff x="0" y="0"/>
          <a:chExt cx="0" cy="0"/>
        </a:xfrm>
      </p:grpSpPr>
      <p:pic>
        <p:nvPicPr>
          <p:cNvPr id="3" name="Picture 2" descr="Kuvituskuva. Pieni poika leikkii rakennuspalikoilla ikkunan edessä.">
            <a:extLst>
              <a:ext uri="{FF2B5EF4-FFF2-40B4-BE49-F238E27FC236}">
                <a16:creationId xmlns:a16="http://schemas.microsoft.com/office/drawing/2014/main" id="{760DC774-9BA5-DFCE-1FE1-19EC12F0B8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a:scene3d>
            <a:camera prst="orthographicFront">
              <a:rot lat="0" lon="0" rev="0"/>
            </a:camera>
            <a:lightRig rig="threePt" dir="t"/>
          </a:scene3d>
        </p:spPr>
      </p:pic>
      <p:sp>
        <p:nvSpPr>
          <p:cNvPr id="2" name="Otsikko 1">
            <a:extLst>
              <a:ext uri="{FF2B5EF4-FFF2-40B4-BE49-F238E27FC236}">
                <a16:creationId xmlns:a16="http://schemas.microsoft.com/office/drawing/2014/main" id="{DA7FE602-FD39-4B4F-85EE-1FC3677830D8}"/>
              </a:ext>
            </a:extLst>
          </p:cNvPr>
          <p:cNvSpPr>
            <a:spLocks noGrp="1"/>
          </p:cNvSpPr>
          <p:nvPr>
            <p:ph type="ctrTitle"/>
          </p:nvPr>
        </p:nvSpPr>
        <p:spPr>
          <a:xfrm>
            <a:off x="413233" y="5152943"/>
            <a:ext cx="7906483" cy="1513127"/>
          </a:xfrm>
          <a:effectLst>
            <a:innerShdw blurRad="114300">
              <a:prstClr val="black"/>
            </a:innerShdw>
          </a:effectLst>
        </p:spPr>
        <p:txBody>
          <a:bodyPr>
            <a:noAutofit/>
          </a:bodyPr>
          <a:lstStyle/>
          <a:p>
            <a:pPr algn="l"/>
            <a:r>
              <a:rPr lang="fi-FI" sz="4200" dirty="0">
                <a:solidFill>
                  <a:schemeClr val="bg1"/>
                </a:solidFill>
                <a:effectLst>
                  <a:outerShdw blurRad="38100" dist="38100" dir="2700000" algn="tl">
                    <a:srgbClr val="000000">
                      <a:alpha val="43137"/>
                    </a:srgbClr>
                  </a:outerShdw>
                </a:effectLst>
                <a:latin typeface="Abadi Extra Light" panose="020B0204020104020204" pitchFamily="34" charset="0"/>
              </a:rPr>
              <a:t>CO2-raportti 2025</a:t>
            </a:r>
            <a:br>
              <a:rPr lang="fi-FI" sz="4200" dirty="0">
                <a:solidFill>
                  <a:schemeClr val="bg1"/>
                </a:solidFill>
                <a:effectLst>
                  <a:outerShdw blurRad="38100" dist="38100" dir="2700000" algn="tl">
                    <a:srgbClr val="000000">
                      <a:alpha val="43137"/>
                    </a:srgbClr>
                  </a:outerShdw>
                </a:effectLst>
                <a:latin typeface="Abadi Extra Light" panose="020B0204020104020204" pitchFamily="34" charset="0"/>
              </a:rPr>
            </a:br>
            <a:r>
              <a:rPr lang="fi-FI" sz="4200" dirty="0">
                <a:solidFill>
                  <a:schemeClr val="bg1"/>
                </a:solidFill>
                <a:effectLst>
                  <a:outerShdw blurRad="38100" dist="38100" dir="2700000" algn="tl">
                    <a:srgbClr val="000000">
                      <a:alpha val="43137"/>
                    </a:srgbClr>
                  </a:outerShdw>
                </a:effectLst>
                <a:latin typeface="Abadi Extra Light" panose="020B0204020104020204" pitchFamily="34" charset="0"/>
              </a:rPr>
              <a:t>Rauma</a:t>
            </a:r>
          </a:p>
        </p:txBody>
      </p:sp>
      <p:pic>
        <p:nvPicPr>
          <p:cNvPr id="5" name="Picture 4" descr="Kuvituskuva. Pieni poika leikkii rakennuspalikoilla ikkunan edessä.">
            <a:extLst>
              <a:ext uri="{FF2B5EF4-FFF2-40B4-BE49-F238E27FC236}">
                <a16:creationId xmlns:a16="http://schemas.microsoft.com/office/drawing/2014/main" id="{9FCDD566-F39C-4F45-93AC-DD4D33F0E7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0678" y="6116109"/>
            <a:ext cx="2222614" cy="396365"/>
          </a:xfrm>
          <a:prstGeom prst="rect">
            <a:avLst/>
          </a:prstGeom>
          <a:effectLst>
            <a:outerShdw blurRad="50800" dist="38100" dir="2700000" algn="tl" rotWithShape="0">
              <a:prstClr val="black">
                <a:alpha val="40000"/>
              </a:prstClr>
            </a:outerShdw>
          </a:effectLst>
        </p:spPr>
      </p:pic>
      <p:pic>
        <p:nvPicPr>
          <p:cNvPr id="7" name="Picture 6" descr="Kuvituskuva. Pieni poika leikkii rakennuspalikoilla ikkunan edessä.">
            <a:extLst>
              <a:ext uri="{FF2B5EF4-FFF2-40B4-BE49-F238E27FC236}">
                <a16:creationId xmlns:a16="http://schemas.microsoft.com/office/drawing/2014/main" id="{62425924-0AE1-4A81-87AF-046E189F80E9}"/>
              </a:ext>
            </a:extLst>
          </p:cNvPr>
          <p:cNvPicPr>
            <a:picLocks noChangeAspect="1"/>
          </p:cNvPicPr>
          <p:nvPr/>
        </p:nvPicPr>
        <p:blipFill>
          <a:blip r:embed="rId5"/>
          <a:stretch>
            <a:fillRect/>
          </a:stretch>
        </p:blipFill>
        <p:spPr>
          <a:xfrm>
            <a:off x="6091237" y="3424237"/>
            <a:ext cx="9525" cy="9525"/>
          </a:xfrm>
          <a:prstGeom prst="rect">
            <a:avLst/>
          </a:prstGeom>
        </p:spPr>
      </p:pic>
      <p:pic>
        <p:nvPicPr>
          <p:cNvPr id="21" name="Picture 20" descr="Kuvituskuva. Pieni poika leikkii rakennuspalikoilla ikkunan edessä.">
            <a:extLst>
              <a:ext uri="{FF2B5EF4-FFF2-40B4-BE49-F238E27FC236}">
                <a16:creationId xmlns:a16="http://schemas.microsoft.com/office/drawing/2014/main" id="{BBECBEE8-0BE0-48CB-AE7A-AFA04DBE04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29895" y="4927105"/>
            <a:ext cx="2948872" cy="1280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7624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ohja10_Päästöt_yht_ja_as_koh_ilm_teoll">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BA6A2F-2934-4B6D-BC95-C597F98B3850}"/>
              </a:ext>
            </a:extLst>
          </p:cNvPr>
          <p:cNvSpPr txBox="1"/>
          <p:nvPr/>
        </p:nvSpPr>
        <p:spPr>
          <a:xfrm>
            <a:off x="516000" y="5892882"/>
            <a:ext cx="11160000" cy="276999"/>
          </a:xfrm>
          <a:prstGeom prst="rect">
            <a:avLst/>
          </a:prstGeom>
          <a:noFill/>
        </p:spPr>
        <p:txBody>
          <a:bodyPr wrap="square" rtlCol="0">
            <a:spAutoFit/>
          </a:bodyPr>
          <a:lstStyle/>
          <a:p>
            <a:r>
              <a:rPr lang="fi-FI" sz="1200" b="1" dirty="0">
                <a:latin typeface="Abadi Extra Light" panose="020B0204020104020204" pitchFamily="34" charset="0"/>
              </a:rPr>
              <a:t>Kuva 3.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Päästöt yhteensä ja asukasta kohden Raumalla vuosina 2008–2024.</a:t>
            </a:r>
            <a:r>
              <a:rPr lang="fi-FI" sz="1200" b="1" dirty="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rPr>
              <a:t>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Vuoden 2024 tieto on ennakkotieto. </a:t>
            </a:r>
            <a:r>
              <a:rPr lang="fi-FI" sz="1200" b="1" i="1" dirty="0">
                <a:effectLst/>
                <a:latin typeface="Abadi Extra Light" panose="020B0204020104020204" pitchFamily="34" charset="0"/>
              </a:rPr>
              <a:t>(CO2-raportti, 2025)</a:t>
            </a:r>
            <a:endParaRPr lang="fi-FI" sz="1200" b="1" dirty="0">
              <a:latin typeface="Abadi Extra Light" panose="020B0204020104020204" pitchFamily="34" charset="0"/>
            </a:endParaRPr>
          </a:p>
        </p:txBody>
      </p:sp>
      <p:pic>
        <p:nvPicPr>
          <p:cNvPr id="5" name="Picture 4" descr="Palkit kuvaavat kunnan yhteenlaskettujen päästöjen kehitystä, ilman teollisuutta lasketun aikasarjan ajalta. Viiva kuvaa asukaskohtaisten päästöjen kehitystä (ilman teollisuutta) lasketun aikasarjan ajalta. Tiedot on esitetty liitteen taulukossa 1.">
            <a:extLst>
              <a:ext uri="{FF2B5EF4-FFF2-40B4-BE49-F238E27FC236}">
                <a16:creationId xmlns:a16="http://schemas.microsoft.com/office/drawing/2014/main" id="{FB50DC63-1E3C-458B-A719-2A0C1F91E4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it kuvaavat kunnan yhteenlaskettujen päästöjen kehitystä, ilman teollisuutta lasketun aikasarjan ajalta. Viiva kuvaa asukaskohtaisten päästöjen kehitystä (ilman teollisuutta) lasketun aikasarjan ajalta. Tiedot on esitetty liitteen taulukossa 1.">
            <a:extLst>
              <a:ext uri="{FF2B5EF4-FFF2-40B4-BE49-F238E27FC236}">
                <a16:creationId xmlns:a16="http://schemas.microsoft.com/office/drawing/2014/main" id="{CEADDFA0-8654-4F58-BFF7-AC098C811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72A11C1F-46BD-1E8A-D28D-9DA6687534C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10</a:t>
            </a:fld>
            <a:endParaRPr lang="fi-FI" dirty="0">
              <a:latin typeface="Abadi Extra Light" panose="020B0204020104020204" pitchFamily="34" charset="0"/>
            </a:endParaRPr>
          </a:p>
        </p:txBody>
      </p:sp>
      <p:graphicFrame>
        <p:nvGraphicFramePr>
          <p:cNvPr id="2" name="Chart 1" descr="Palkit kuvaavat kunnan yhteenlaskettujen päästöjen kehitystä, ilman teollisuutta lasketun aikasarjan ajalta. Viiva kuvaa asukaskohtaisten päästöjen kehitystä (ilman teollisuutta) lasketun aikasarjan ajalta. Tiedot on esitetty liitteen taulukossa 1.">
            <a:extLst>
              <a:ext uri="{FF2B5EF4-FFF2-40B4-BE49-F238E27FC236}">
                <a16:creationId xmlns:a16="http://schemas.microsoft.com/office/drawing/2014/main" id="{00000000-0008-0000-1400-000002000000}"/>
              </a:ext>
            </a:extLst>
          </p:cNvPr>
          <p:cNvGraphicFramePr>
            <a:graphicFrameLocks noGrp="1"/>
          </p:cNvGraphicFramePr>
          <p:nvPr>
            <p:extLst>
              <p:ext uri="{D42A27DB-BD31-4B8C-83A1-F6EECF244321}">
                <p14:modId xmlns:p14="http://schemas.microsoft.com/office/powerpoint/2010/main" val="811273593"/>
              </p:ext>
            </p:extLst>
          </p:nvPr>
        </p:nvGraphicFramePr>
        <p:xfrm>
          <a:off x="571500" y="898287"/>
          <a:ext cx="11049000" cy="495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172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ohja11_Päästöt_yht_ja_as_koh">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BA6A2F-2934-4B6D-BC95-C597F98B3850}"/>
              </a:ext>
            </a:extLst>
          </p:cNvPr>
          <p:cNvSpPr txBox="1"/>
          <p:nvPr/>
        </p:nvSpPr>
        <p:spPr>
          <a:xfrm>
            <a:off x="514668" y="5984553"/>
            <a:ext cx="9498140" cy="276999"/>
          </a:xfrm>
          <a:prstGeom prst="rect">
            <a:avLst/>
          </a:prstGeom>
          <a:noFill/>
        </p:spPr>
        <p:txBody>
          <a:bodyPr wrap="square" rtlCol="0">
            <a:spAutoFit/>
          </a:bodyPr>
          <a:lstStyle/>
          <a:p>
            <a:r>
              <a:rPr lang="fi-FI" sz="1200" b="1" dirty="0">
                <a:latin typeface="Abadi Extra Light" panose="020B0204020104020204" pitchFamily="34" charset="0"/>
              </a:rPr>
              <a:t>Kuva 4.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Päästöt yhteensä ja asukasta kohden Raumalla vuosina 2008–2023</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kun teollisuuden päästöt ovat mukana tarkastelussa.</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fi-FI" sz="1200" b="1" i="1" dirty="0">
                <a:effectLst/>
                <a:latin typeface="Abadi Extra Light" panose="020B0204020104020204" pitchFamily="34" charset="0"/>
              </a:rPr>
              <a:t>(CO2-raportti, 2025)</a:t>
            </a:r>
            <a:endParaRPr lang="fi-FI" sz="1200" b="1" dirty="0">
              <a:latin typeface="Abadi Extra Light" panose="020B0204020104020204" pitchFamily="34" charset="0"/>
            </a:endParaRPr>
          </a:p>
        </p:txBody>
      </p:sp>
      <p:pic>
        <p:nvPicPr>
          <p:cNvPr id="5" name="Picture 4"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FB50DC63-1E3C-458B-A719-2A0C1F91E4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CEADDFA0-8654-4F58-BFF7-AC098C811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36638555-4ABC-DF9D-D536-D1D45745190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11</a:t>
            </a:fld>
            <a:endParaRPr lang="fi-FI" dirty="0">
              <a:latin typeface="Abadi Extra Light" panose="020B0204020104020204" pitchFamily="34" charset="0"/>
            </a:endParaRPr>
          </a:p>
        </p:txBody>
      </p:sp>
      <p:graphicFrame>
        <p:nvGraphicFramePr>
          <p:cNvPr id="2" name="Chart 1"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00000000-0008-0000-1500-000002000000}"/>
              </a:ext>
            </a:extLst>
          </p:cNvPr>
          <p:cNvGraphicFramePr>
            <a:graphicFrameLocks noGrp="1"/>
          </p:cNvGraphicFramePr>
          <p:nvPr>
            <p:extLst>
              <p:ext uri="{D42A27DB-BD31-4B8C-83A1-F6EECF244321}">
                <p14:modId xmlns:p14="http://schemas.microsoft.com/office/powerpoint/2010/main" val="858225555"/>
              </p:ext>
            </p:extLst>
          </p:nvPr>
        </p:nvGraphicFramePr>
        <p:xfrm>
          <a:off x="571500" y="952500"/>
          <a:ext cx="11049000" cy="495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395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BA6A2F-2934-4B6D-BC95-C597F98B3850}"/>
              </a:ext>
            </a:extLst>
          </p:cNvPr>
          <p:cNvSpPr txBox="1"/>
          <p:nvPr/>
        </p:nvSpPr>
        <p:spPr>
          <a:xfrm>
            <a:off x="793200" y="5688962"/>
            <a:ext cx="10605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Kuva 5.</a:t>
            </a:r>
            <a:r>
              <a:rPr kumimoji="0" lang="fi-FI" sz="12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Times New Roman" panose="02020603050405020304" pitchFamily="18" charset="0"/>
              </a:rPr>
              <a:t> Rauman päästöt normeerattuna käyttäen lämmitystarpeelle ilmastollista vertailukautta (1981–2010) ja sähkönkulutukselle keskimääräistä päästökerrointa (pylväät). Sähkölämmitys ja maalämpö ovat mukana lämmityksessä, sähkö sisältää kuluttajien ja teollisuuden sähkönkulutuksen. ”Muut sektorit” sisältää sektorit, joihin normeeraus ei vaikuta (liikenne, teollisuus ja työkoneet, maatalous, jätehuolto). Viivalla on esitetty normeeraamattomat päästöt yhteensä. </a:t>
            </a:r>
            <a:r>
              <a:rPr kumimoji="0" lang="fi-FI" sz="1200" b="1" i="1"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(CO2-raportti, 2025).</a:t>
            </a:r>
            <a:endParaRPr kumimoji="0" lang="fi-FI" sz="12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pic>
        <p:nvPicPr>
          <p:cNvPr id="5" name="Picture 4"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FB50DC63-1E3C-458B-A719-2A0C1F91E4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CEADDFA0-8654-4F58-BFF7-AC098C811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36638555-4ABC-DF9D-D536-D1D45745190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D73DD0-3AF0-420A-B1D9-9FF00C8EFB48}" type="slidenum">
              <a:rPr kumimoji="0" lang="fi-FI" sz="1200" b="0" i="0" u="none" strike="noStrike" kern="1200" cap="none" spc="0" normalizeH="0" baseline="0" noProof="0" smtClean="0">
                <a:ln>
                  <a:noFill/>
                </a:ln>
                <a:solidFill>
                  <a:prstClr val="black">
                    <a:tint val="75000"/>
                  </a:prstClr>
                </a:solidFill>
                <a:effectLst/>
                <a:uLnTx/>
                <a:uFillTx/>
                <a:latin typeface="Abadi Extra Light" panose="020B02040201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prstClr val="black">
                  <a:tint val="75000"/>
                </a:prstClr>
              </a:solidFill>
              <a:effectLst/>
              <a:uLnTx/>
              <a:uFillTx/>
              <a:latin typeface="Abadi Extra Light" panose="020B0204020104020204" pitchFamily="34" charset="0"/>
              <a:ea typeface="+mn-ea"/>
              <a:cs typeface="+mn-cs"/>
            </a:endParaRPr>
          </a:p>
        </p:txBody>
      </p:sp>
      <p:graphicFrame>
        <p:nvGraphicFramePr>
          <p:cNvPr id="2" name="Chart 10">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3925613001"/>
              </p:ext>
            </p:extLst>
          </p:nvPr>
        </p:nvGraphicFramePr>
        <p:xfrm>
          <a:off x="793200" y="619152"/>
          <a:ext cx="10605600" cy="4993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442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ohja12_Sähkönkulutus">
    <p:spTree>
      <p:nvGrpSpPr>
        <p:cNvPr id="1" name=""/>
        <p:cNvGrpSpPr/>
        <p:nvPr/>
      </p:nvGrpSpPr>
      <p:grpSpPr>
        <a:xfrm>
          <a:off x="0" y="0"/>
          <a:ext cx="0" cy="0"/>
          <a:chOff x="0" y="0"/>
          <a:chExt cx="0" cy="0"/>
        </a:xfrm>
      </p:grpSpPr>
      <p:sp>
        <p:nvSpPr>
          <p:cNvPr id="2" name="Otsikkomuoto">
            <a:extLst>
              <a:ext uri="{FF2B5EF4-FFF2-40B4-BE49-F238E27FC236}">
                <a16:creationId xmlns:a16="http://schemas.microsoft.com/office/drawing/2014/main" id="{C16C3F12-10B5-4743-B252-407E06A6B278}"/>
              </a:ext>
            </a:extLst>
          </p:cNvPr>
          <p:cNvSpPr>
            <a:spLocks noGrp="1"/>
          </p:cNvSpPr>
          <p:nvPr>
            <p:ph type="title"/>
          </p:nvPr>
        </p:nvSpPr>
        <p:spPr/>
        <p:txBody>
          <a:bodyPr/>
          <a:lstStyle/>
          <a:p>
            <a:r>
              <a:rPr lang="fi-FI" dirty="0">
                <a:latin typeface="Abadi Extra Light" panose="020B0204020104020204" pitchFamily="34" charset="0"/>
              </a:rPr>
              <a:t>3. Sähkönkulutus</a:t>
            </a:r>
          </a:p>
        </p:txBody>
      </p:sp>
      <p:sp>
        <p:nvSpPr>
          <p:cNvPr id="3" name="Sisällön paikkamerkki 2">
            <a:extLst>
              <a:ext uri="{FF2B5EF4-FFF2-40B4-BE49-F238E27FC236}">
                <a16:creationId xmlns:a16="http://schemas.microsoft.com/office/drawing/2014/main" id="{17B38281-FF2D-4218-BAFD-2D3C06C1C296}"/>
              </a:ext>
            </a:extLst>
          </p:cNvPr>
          <p:cNvSpPr>
            <a:spLocks noGrp="1"/>
          </p:cNvSpPr>
          <p:nvPr>
            <p:ph sz="half" idx="1"/>
          </p:nvPr>
        </p:nvSpPr>
        <p:spPr>
          <a:xfrm>
            <a:off x="838200" y="1825625"/>
            <a:ext cx="4909457" cy="4351338"/>
          </a:xfrm>
        </p:spPr>
        <p:txBody>
          <a:bodyPr>
            <a:normAutofit lnSpcReduction="10000"/>
          </a:bodyPr>
          <a:lstStyle/>
          <a:p>
            <a:pPr marL="0" indent="0">
              <a:lnSpc>
                <a:spcPct val="110000"/>
              </a:lnSpc>
              <a:buNone/>
            </a:pPr>
            <a:r>
              <a:rPr lang="fi-FI" sz="1200" dirty="0">
                <a:latin typeface="Abadi Extra Light" panose="020B0204020104020204" pitchFamily="34" charset="0"/>
              </a:rPr>
              <a:t>CO2-raportin sähkönkulutuksen päästölaskenta perustuu Energiateollisuus ry:n tilastoon kuntien sähkönkulutuksesta. Sähkönkulutuksen päästökertoimena laskennassa käytetään Suomen keskimääräistä sähkönkulutuksen päästökerrointa, joka on laskettu Tilastokeskuksen ja Energiateollisuus ry:n aineistoihin perustuen. </a:t>
            </a:r>
          </a:p>
          <a:p>
            <a:pPr marL="0" indent="0">
              <a:lnSpc>
                <a:spcPct val="110000"/>
              </a:lnSpc>
              <a:buNone/>
            </a:pPr>
            <a:r>
              <a:rPr lang="fi-FI" sz="1200" dirty="0">
                <a:latin typeface="Abadi Extra Light" panose="020B0204020104020204" pitchFamily="34" charset="0"/>
              </a:rPr>
              <a:t>Sähkönkulutuksen päästökerroin vaihtelee vuosittain riippuen muun muassa kotimaassa käytettyjen polttoaineiden osuuksista, päästökauppamarkkinoiden tilanteesta, tuonnista ja viennistä. Hiilidioksidineutraalin sähkön tuotannon kannalta keskiössä ovat uusiutuvat energiamuodot, kuten tuuli-, vesi- ja aurinkovoima. CO2-raportin laskennassa käytetyt sähkönkulutuksen päästökertoimet on esitetty taulukossa 1. Vuoden 2024 päästökertoimet ovat ennakkotietoja. </a:t>
            </a:r>
          </a:p>
          <a:p>
            <a:pPr marL="0" indent="0">
              <a:lnSpc>
                <a:spcPct val="110000"/>
              </a:lnSpc>
              <a:buNone/>
            </a:pPr>
            <a:r>
              <a:rPr lang="fi-FI" sz="1200" dirty="0">
                <a:latin typeface="Abadi Extra Light" panose="020B0204020104020204" pitchFamily="34" charset="0"/>
              </a:rPr>
              <a:t>Kuvassa 6 on esitetty sähkönkulutuksen päästöjen kehitys Raumalla vuosina 2008–2024. Vuoden 2024 tieto on ennakkotieto. Kuluttajien sähkönkulutuksen päästöt laskivat 40 prosenttia vuodesta 2022 vuoteen 2023. Ennakkotiedon perusteella sähkönkulutuksen päästöt laskivat edelleen vuonna 2024, johtuen sähkön päästökertoimen laskusta. </a:t>
            </a:r>
          </a:p>
          <a:p>
            <a:pPr marL="0" indent="0">
              <a:lnSpc>
                <a:spcPct val="110000"/>
              </a:lnSpc>
              <a:buNone/>
            </a:pPr>
            <a:r>
              <a:rPr lang="fi-FI" sz="1200" dirty="0">
                <a:latin typeface="Abadi Extra Light" panose="020B0204020104020204" pitchFamily="34" charset="0"/>
              </a:rPr>
              <a:t>Kuvassa 7 on esitetty sähkönkulutuksen (kuluttajien ja teollisuuden sähkönkulutus, sähkölämmitys ja maalämpö) päästöt normeerattuina siten, että sähkönkulutuksen päästökertoimena on käytetty keskimääräistä arvoa (190 t CO</a:t>
            </a:r>
            <a:r>
              <a:rPr lang="fi-FI" sz="1200" baseline="-25000" dirty="0">
                <a:latin typeface="Abadi Extra Light" panose="020B0204020104020204" pitchFamily="34" charset="0"/>
              </a:rPr>
              <a:t>2</a:t>
            </a:r>
            <a:r>
              <a:rPr lang="fi-FI" sz="1200" dirty="0">
                <a:latin typeface="Abadi Extra Light" panose="020B0204020104020204" pitchFamily="34" charset="0"/>
              </a:rPr>
              <a:t>-ekv/</a:t>
            </a:r>
            <a:r>
              <a:rPr lang="fi-FI" sz="1200" dirty="0" err="1">
                <a:latin typeface="Abadi Extra Light" panose="020B0204020104020204" pitchFamily="34" charset="0"/>
              </a:rPr>
              <a:t>GWh</a:t>
            </a:r>
            <a:r>
              <a:rPr lang="fi-FI" sz="1200" dirty="0">
                <a:latin typeface="Abadi Extra Light" panose="020B0204020104020204" pitchFamily="34" charset="0"/>
              </a:rPr>
              <a:t>).</a:t>
            </a:r>
          </a:p>
        </p:txBody>
      </p:sp>
      <p:sp>
        <p:nvSpPr>
          <p:cNvPr id="8" name="Sisällön paikkamerkki 7">
            <a:extLst>
              <a:ext uri="{FF2B5EF4-FFF2-40B4-BE49-F238E27FC236}">
                <a16:creationId xmlns:a16="http://schemas.microsoft.com/office/drawing/2014/main" id="{488C7279-A153-4CEA-A05A-B03BFDFD6157}"/>
              </a:ext>
            </a:extLst>
          </p:cNvPr>
          <p:cNvSpPr>
            <a:spLocks noGrp="1"/>
          </p:cNvSpPr>
          <p:nvPr>
            <p:ph sz="half" idx="2"/>
          </p:nvPr>
        </p:nvSpPr>
        <p:spPr>
          <a:xfrm>
            <a:off x="6172200" y="1837818"/>
            <a:ext cx="5181600" cy="4351338"/>
          </a:xfrm>
        </p:spPr>
        <p:txBody>
          <a:bodyPr>
            <a:normAutofit lnSpcReduction="10000"/>
          </a:bodyPr>
          <a:lstStyle/>
          <a:p>
            <a:pPr marL="0" indent="0">
              <a:buNone/>
            </a:pPr>
            <a:r>
              <a:rPr lang="fi-FI" sz="1200" b="1" dirty="0">
                <a:latin typeface="Abadi Extra Light" panose="020B0204020104020204" pitchFamily="34" charset="0"/>
              </a:rPr>
              <a:t>Taulukko 1. Sähkönkulutuksen keskimääräiset päästökertoimet (t CO</a:t>
            </a:r>
            <a:r>
              <a:rPr lang="fi-FI" sz="1200" b="1" baseline="-25000" dirty="0">
                <a:latin typeface="Abadi Extra Light" panose="020B0204020104020204" pitchFamily="34" charset="0"/>
              </a:rPr>
              <a:t>2</a:t>
            </a:r>
            <a:r>
              <a:rPr lang="fi-FI" sz="1200" b="1" dirty="0">
                <a:latin typeface="Abadi Extra Light" panose="020B0204020104020204" pitchFamily="34" charset="0"/>
              </a:rPr>
              <a:t>-ekv/</a:t>
            </a:r>
            <a:r>
              <a:rPr lang="fi-FI" sz="1200" b="1" dirty="0" err="1">
                <a:latin typeface="Abadi Extra Light" panose="020B0204020104020204" pitchFamily="34" charset="0"/>
              </a:rPr>
              <a:t>GWh</a:t>
            </a:r>
            <a:r>
              <a:rPr lang="fi-FI" sz="1200" b="1" dirty="0">
                <a:latin typeface="Abadi Extra Light" panose="020B0204020104020204" pitchFamily="34" charset="0"/>
              </a:rPr>
              <a:t>) vuosina 2015–2024. Vuoden 2024 päästökerroin on ennakkotieto.</a:t>
            </a:r>
            <a:endParaRPr lang="fi-FI" sz="1200" b="1" dirty="0"/>
          </a:p>
        </p:txBody>
      </p:sp>
      <p:pic>
        <p:nvPicPr>
          <p:cNvPr id="6" name="Picture 5" descr="Sähkönkulutusta kuvaava taulukko">
            <a:extLst>
              <a:ext uri="{FF2B5EF4-FFF2-40B4-BE49-F238E27FC236}">
                <a16:creationId xmlns:a16="http://schemas.microsoft.com/office/drawing/2014/main" id="{04F15D46-8E59-425C-8F9B-25EBABF58A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Sähkönkulutusta kuvaava taulukko">
            <a:extLst>
              <a:ext uri="{FF2B5EF4-FFF2-40B4-BE49-F238E27FC236}">
                <a16:creationId xmlns:a16="http://schemas.microsoft.com/office/drawing/2014/main" id="{4336B053-D8FB-48C8-9240-D2F76914A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graphicFrame>
        <p:nvGraphicFramePr>
          <p:cNvPr id="13" name="Taulukko 6" descr="Sähkönkulutusta kuvaava taulukko">
            <a:extLst>
              <a:ext uri="{FF2B5EF4-FFF2-40B4-BE49-F238E27FC236}">
                <a16:creationId xmlns:a16="http://schemas.microsoft.com/office/drawing/2014/main" id="{2E4FEB7C-A05C-42AA-8980-F0FD7B40E12D}"/>
              </a:ext>
            </a:extLst>
          </p:cNvPr>
          <p:cNvGraphicFramePr>
            <a:graphicFrameLocks/>
          </p:cNvGraphicFramePr>
          <p:nvPr>
            <p:extLst>
              <p:ext uri="{D42A27DB-BD31-4B8C-83A1-F6EECF244321}">
                <p14:modId xmlns:p14="http://schemas.microsoft.com/office/powerpoint/2010/main" val="1694257598"/>
              </p:ext>
            </p:extLst>
          </p:nvPr>
        </p:nvGraphicFramePr>
        <p:xfrm>
          <a:off x="6256176" y="2326992"/>
          <a:ext cx="5181600" cy="3856290"/>
        </p:xfrm>
        <a:graphic>
          <a:graphicData uri="http://schemas.openxmlformats.org/drawingml/2006/table">
            <a:tbl>
              <a:tblPr firstRow="1" bandRow="1">
                <a:tableStyleId>{2D5ABB26-0587-4C30-8999-92F81FD0307C}</a:tableStyleId>
              </a:tblPr>
              <a:tblGrid>
                <a:gridCol w="937727">
                  <a:extLst>
                    <a:ext uri="{9D8B030D-6E8A-4147-A177-3AD203B41FA5}">
                      <a16:colId xmlns:a16="http://schemas.microsoft.com/office/drawing/2014/main" val="3718026015"/>
                    </a:ext>
                  </a:extLst>
                </a:gridCol>
                <a:gridCol w="2067380">
                  <a:extLst>
                    <a:ext uri="{9D8B030D-6E8A-4147-A177-3AD203B41FA5}">
                      <a16:colId xmlns:a16="http://schemas.microsoft.com/office/drawing/2014/main" val="2847247937"/>
                    </a:ext>
                  </a:extLst>
                </a:gridCol>
                <a:gridCol w="2176493">
                  <a:extLst>
                    <a:ext uri="{9D8B030D-6E8A-4147-A177-3AD203B41FA5}">
                      <a16:colId xmlns:a16="http://schemas.microsoft.com/office/drawing/2014/main" val="639288935"/>
                    </a:ext>
                  </a:extLst>
                </a:gridCol>
              </a:tblGrid>
              <a:tr h="452908">
                <a:tc>
                  <a:txBody>
                    <a:bodyPr/>
                    <a:lstStyle/>
                    <a:p>
                      <a:r>
                        <a:rPr lang="fi-FI" sz="1200" b="1" dirty="0">
                          <a:solidFill>
                            <a:schemeClr val="tx1"/>
                          </a:solidFill>
                          <a:latin typeface="Abadi Extra Light" panose="020B0204020104020204" pitchFamily="34" charset="0"/>
                        </a:rPr>
                        <a:t>Vuosi</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r>
                        <a:rPr lang="fi-FI" sz="1200" b="1" dirty="0">
                          <a:solidFill>
                            <a:schemeClr val="tx1"/>
                          </a:solidFill>
                          <a:latin typeface="Abadi Extra Light" panose="020B0204020104020204" pitchFamily="34" charset="0"/>
                        </a:rPr>
                        <a:t>Asuminen, maatalous, palvelut, rakentaminen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b="1" dirty="0">
                          <a:solidFill>
                            <a:schemeClr val="tx1"/>
                          </a:solidFill>
                          <a:latin typeface="Abadi Extra Light" panose="020B0204020104020204" pitchFamily="34" charset="0"/>
                        </a:rPr>
                        <a:t>Teollisuus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3687751"/>
                  </a:ext>
                </a:extLst>
              </a:tr>
              <a:tr h="339909">
                <a:tc>
                  <a:txBody>
                    <a:bodyPr/>
                    <a:lstStyle/>
                    <a:p>
                      <a:pPr algn="l"/>
                      <a:r>
                        <a:rPr lang="fi-FI" sz="1200" dirty="0">
                          <a:latin typeface="Abadi Extra Light" panose="020B0204020104020204" pitchFamily="34" charset="0"/>
                        </a:rPr>
                        <a:t>2015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104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98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5862736"/>
                  </a:ext>
                </a:extLst>
              </a:tr>
              <a:tr h="339909">
                <a:tc>
                  <a:txBody>
                    <a:bodyPr/>
                    <a:lstStyle/>
                    <a:p>
                      <a:pPr algn="l"/>
                      <a:r>
                        <a:rPr lang="fi-FI" sz="1200" dirty="0">
                          <a:latin typeface="Abadi Extra Light" panose="020B0204020104020204" pitchFamily="34" charset="0"/>
                        </a:rPr>
                        <a:t>2016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i-FI" sz="1200" kern="1200" dirty="0">
                          <a:solidFill>
                            <a:schemeClr val="tx1"/>
                          </a:solidFill>
                          <a:latin typeface="Abadi Extra Light" panose="020B0204020104020204" pitchFamily="34" charset="0"/>
                          <a:ea typeface="+mn-ea"/>
                          <a:cs typeface="+mn-cs"/>
                        </a:rPr>
                        <a:t>109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i-FI" sz="1200" kern="1200" dirty="0">
                          <a:solidFill>
                            <a:schemeClr val="tx1"/>
                          </a:solidFill>
                          <a:latin typeface="Abadi Extra Light" panose="020B0204020104020204" pitchFamily="34" charset="0"/>
                          <a:ea typeface="+mn-ea"/>
                          <a:cs typeface="+mn-cs"/>
                        </a:rPr>
                        <a:t>100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34461"/>
                  </a:ext>
                </a:extLst>
              </a:tr>
              <a:tr h="339909">
                <a:tc>
                  <a:txBody>
                    <a:bodyPr/>
                    <a:lstStyle/>
                    <a:p>
                      <a:pPr marL="0" algn="l" defTabSz="914400" rtl="0" eaLnBrk="1" latinLnBrk="0" hangingPunct="1"/>
                      <a:r>
                        <a:rPr lang="fi-FI" sz="1200" kern="1200" dirty="0">
                          <a:solidFill>
                            <a:schemeClr val="tx1"/>
                          </a:solidFill>
                          <a:latin typeface="Abadi Extra Light" panose="020B0204020104020204" pitchFamily="34" charset="0"/>
                          <a:ea typeface="+mn-ea"/>
                          <a:cs typeface="+mn-cs"/>
                        </a:rPr>
                        <a:t>2017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95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90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9051405"/>
                  </a:ext>
                </a:extLst>
              </a:tr>
              <a:tr h="339909">
                <a:tc>
                  <a:txBody>
                    <a:bodyPr/>
                    <a:lstStyle/>
                    <a:p>
                      <a:pPr algn="l"/>
                      <a:r>
                        <a:rPr lang="fi-FI" sz="1200" dirty="0">
                          <a:latin typeface="Abadi Extra Light" panose="020B0204020104020204" pitchFamily="34" charset="0"/>
                        </a:rPr>
                        <a:t>2018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109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105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475557"/>
                  </a:ext>
                </a:extLst>
              </a:tr>
              <a:tr h="339909">
                <a:tc>
                  <a:txBody>
                    <a:bodyPr/>
                    <a:lstStyle/>
                    <a:p>
                      <a:pPr algn="l"/>
                      <a:r>
                        <a:rPr lang="fi-FI" sz="1200" dirty="0">
                          <a:latin typeface="Abadi Extra Light" panose="020B0204020104020204" pitchFamily="34" charset="0"/>
                        </a:rPr>
                        <a:t>2019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91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28878"/>
                  </a:ext>
                </a:extLst>
              </a:tr>
              <a:tr h="339909">
                <a:tc>
                  <a:txBody>
                    <a:bodyPr/>
                    <a:lstStyle/>
                    <a:p>
                      <a:pPr algn="l"/>
                      <a:r>
                        <a:rPr lang="fi-FI" sz="1200" dirty="0">
                          <a:latin typeface="Abadi Extra Light" panose="020B0204020104020204" pitchFamily="34" charset="0"/>
                        </a:rPr>
                        <a:t>2020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69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821106"/>
                  </a:ext>
                </a:extLst>
              </a:tr>
              <a:tr h="339909">
                <a:tc>
                  <a:txBody>
                    <a:bodyPr/>
                    <a:lstStyle/>
                    <a:p>
                      <a:pPr algn="l"/>
                      <a:r>
                        <a:rPr lang="fi-FI" sz="1200" dirty="0">
                          <a:latin typeface="Abadi Extra Light" panose="020B0204020104020204" pitchFamily="34" charset="0"/>
                        </a:rPr>
                        <a:t>2021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68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1112407"/>
                  </a:ext>
                </a:extLst>
              </a:tr>
              <a:tr h="339909">
                <a:tc>
                  <a:txBody>
                    <a:bodyPr/>
                    <a:lstStyle/>
                    <a:p>
                      <a:pPr algn="l"/>
                      <a:r>
                        <a:rPr lang="fi-FI" sz="1200" dirty="0">
                          <a:latin typeface="Abadi Extra Light" panose="020B0204020104020204" pitchFamily="34" charset="0"/>
                        </a:rPr>
                        <a:t>2022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64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1003526"/>
                  </a:ext>
                </a:extLst>
              </a:tr>
              <a:tr h="339909">
                <a:tc>
                  <a:txBody>
                    <a:bodyPr/>
                    <a:lstStyle/>
                    <a:p>
                      <a:pPr algn="l"/>
                      <a:r>
                        <a:rPr lang="fi-FI" sz="1200" dirty="0">
                          <a:latin typeface="Abadi Extra Light" panose="020B0204020104020204" pitchFamily="34" charset="0"/>
                        </a:rPr>
                        <a:t>2023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41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5808940"/>
                  </a:ext>
                </a:extLst>
              </a:tr>
              <a:tr h="339909">
                <a:tc>
                  <a:txBody>
                    <a:bodyPr/>
                    <a:lstStyle/>
                    <a:p>
                      <a:pPr algn="l"/>
                      <a:r>
                        <a:rPr lang="fi-FI" sz="1200" dirty="0">
                          <a:latin typeface="Abadi Extra Light" panose="020B0204020104020204" pitchFamily="34" charset="0"/>
                        </a:rPr>
                        <a:t>2024*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i-FI" sz="1200" dirty="0">
                          <a:latin typeface="Abadi Extra Light" panose="020B0204020104020204" pitchFamily="34" charset="0"/>
                        </a:rPr>
                        <a:t>29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9272431"/>
                  </a:ext>
                </a:extLst>
              </a:tr>
            </a:tbl>
          </a:graphicData>
        </a:graphic>
      </p:graphicFrame>
      <p:sp>
        <p:nvSpPr>
          <p:cNvPr id="4" name="Slide Number Placeholder 5">
            <a:extLst>
              <a:ext uri="{FF2B5EF4-FFF2-40B4-BE49-F238E27FC236}">
                <a16:creationId xmlns:a16="http://schemas.microsoft.com/office/drawing/2014/main" id="{3B055E84-926E-076A-E7D0-6B149D765032}"/>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13</a:t>
            </a:fld>
            <a:endParaRPr lang="fi-FI" dirty="0">
              <a:latin typeface="Abadi Extra Light" panose="020B0204020104020204" pitchFamily="34" charset="0"/>
            </a:endParaRPr>
          </a:p>
        </p:txBody>
      </p:sp>
    </p:spTree>
    <p:extLst>
      <p:ext uri="{BB962C8B-B14F-4D97-AF65-F5344CB8AC3E}">
        <p14:creationId xmlns:p14="http://schemas.microsoft.com/office/powerpoint/2010/main" val="299502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ohja13_Kulutt_ja_teoll_sähkönkul">
    <p:spTree>
      <p:nvGrpSpPr>
        <p:cNvPr id="1" name=""/>
        <p:cNvGrpSpPr/>
        <p:nvPr/>
      </p:nvGrpSpPr>
      <p:grpSpPr>
        <a:xfrm>
          <a:off x="0" y="0"/>
          <a:ext cx="0" cy="0"/>
          <a:chOff x="0" y="0"/>
          <a:chExt cx="0" cy="0"/>
        </a:xfrm>
      </p:grpSpPr>
      <p:pic>
        <p:nvPicPr>
          <p:cNvPr id="7" name="Picture 6" descr="Palkkikuva. Sähkönkulutuksen päästöjen kehitys lasketun aikasarjan ajalta. Tiedot on esitett liitteen 1 taulukossa.">
            <a:extLst>
              <a:ext uri="{FF2B5EF4-FFF2-40B4-BE49-F238E27FC236}">
                <a16:creationId xmlns:a16="http://schemas.microsoft.com/office/drawing/2014/main" id="{39E1FABD-001C-4419-A3FF-73097BBA73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kikuva. Sähkönkulutuksen päästöjen kehitys lasketun aikasarjan ajalta. Tiedot on esitett liitteen 1 taulukossa.">
            <a:extLst>
              <a:ext uri="{FF2B5EF4-FFF2-40B4-BE49-F238E27FC236}">
                <a16:creationId xmlns:a16="http://schemas.microsoft.com/office/drawing/2014/main" id="{4EDFADF6-D4DC-49DF-8577-1AA8D64A14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8">
            <a:extLst>
              <a:ext uri="{FF2B5EF4-FFF2-40B4-BE49-F238E27FC236}">
                <a16:creationId xmlns:a16="http://schemas.microsoft.com/office/drawing/2014/main" id="{01BF1D73-C841-4FAA-A18C-F1111EE01F65}"/>
              </a:ext>
            </a:extLst>
          </p:cNvPr>
          <p:cNvSpPr txBox="1"/>
          <p:nvPr/>
        </p:nvSpPr>
        <p:spPr>
          <a:xfrm>
            <a:off x="523737" y="5469003"/>
            <a:ext cx="3108811" cy="830997"/>
          </a:xfrm>
          <a:prstGeom prst="rect">
            <a:avLst/>
          </a:prstGeom>
          <a:noFill/>
        </p:spPr>
        <p:txBody>
          <a:bodyPr wrap="square" rtlCol="0">
            <a:spAutoFit/>
          </a:bodyPr>
          <a:lstStyle/>
          <a:p>
            <a:r>
              <a:rPr lang="fi-FI" sz="1200" b="1" dirty="0">
                <a:latin typeface="Abadi Extra Light" panose="020B0204020104020204" pitchFamily="34" charset="0"/>
              </a:rPr>
              <a:t>Kuva 6.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Kuluttajien sähkönkulutuksen päästöjen kehitys Raumalla vuosina 2008–2024. Vuoden 2024 tieto on ennakkotieto. </a:t>
            </a:r>
            <a:r>
              <a:rPr lang="fi-FI" sz="1200" b="1" i="1" dirty="0">
                <a:effectLst/>
                <a:latin typeface="Abadi Extra Light" panose="020B0204020104020204" pitchFamily="34" charset="0"/>
              </a:rPr>
              <a:t>(CO2-raportti, 2025)</a:t>
            </a:r>
            <a:endParaRPr lang="fi-FI" sz="1200" b="1" dirty="0">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F0CF2AFC-9E55-8886-1819-E9F8EB687D1F}"/>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14</a:t>
            </a:fld>
            <a:endParaRPr lang="fi-FI" dirty="0">
              <a:latin typeface="Abadi Extra Light" panose="020B0204020104020204" pitchFamily="34" charset="0"/>
            </a:endParaRPr>
          </a:p>
        </p:txBody>
      </p:sp>
      <p:graphicFrame>
        <p:nvGraphicFramePr>
          <p:cNvPr id="2" name="Chart 1" descr="Palkkikuva. Sähkönkulutuksen päästöjen kehitys lasketun aikasarjan ajalta. Tiedot on esitett liitteen 1 taulukossa.">
            <a:extLst>
              <a:ext uri="{FF2B5EF4-FFF2-40B4-BE49-F238E27FC236}">
                <a16:creationId xmlns:a16="http://schemas.microsoft.com/office/drawing/2014/main" id="{540A3B7F-4390-44BD-A40D-0D28D69FC978}"/>
              </a:ext>
            </a:extLst>
          </p:cNvPr>
          <p:cNvGraphicFramePr>
            <a:graphicFrameLocks noGrp="1"/>
          </p:cNvGraphicFramePr>
          <p:nvPr>
            <p:extLst>
              <p:ext uri="{D42A27DB-BD31-4B8C-83A1-F6EECF244321}">
                <p14:modId xmlns:p14="http://schemas.microsoft.com/office/powerpoint/2010/main" val="4246605872"/>
              </p:ext>
            </p:extLst>
          </p:nvPr>
        </p:nvGraphicFramePr>
        <p:xfrm>
          <a:off x="3632548" y="839000"/>
          <a:ext cx="7620000" cy="546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5420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BA6A2F-2934-4B6D-BC95-C597F98B3850}"/>
              </a:ext>
            </a:extLst>
          </p:cNvPr>
          <p:cNvSpPr txBox="1"/>
          <p:nvPr/>
        </p:nvSpPr>
        <p:spPr>
          <a:xfrm>
            <a:off x="816876" y="5921476"/>
            <a:ext cx="107031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Kuva 7. Rauman sähkönkulutuksen päästöt vuosina 2008–2023 (sisältäen kuluttajien sähkönkulutuksen, teollisuuden sähkönkulutuksen, sähkölämmityksen ja maalämpöpumppujen sähkönkäytön) laskettuna CO2-raportin menetelmällä (viiva) ja keskimääräistä päästökerrointa käyttäen (pylväät). </a:t>
            </a:r>
            <a:r>
              <a:rPr kumimoji="0" lang="fi-FI" sz="1200" b="1" i="1"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(CO2-raportti, 2025).</a:t>
            </a:r>
            <a:endParaRPr kumimoji="0" lang="fi-FI" sz="12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pic>
        <p:nvPicPr>
          <p:cNvPr id="5" name="Picture 4"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FB50DC63-1E3C-458B-A719-2A0C1F91E4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CEADDFA0-8654-4F58-BFF7-AC098C811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36638555-4ABC-DF9D-D536-D1D45745190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D73DD0-3AF0-420A-B1D9-9FF00C8EFB48}" type="slidenum">
              <a:rPr kumimoji="0" lang="fi-FI" sz="1200" b="0" i="0" u="none" strike="noStrike" kern="1200" cap="none" spc="0" normalizeH="0" baseline="0" noProof="0" smtClean="0">
                <a:ln>
                  <a:noFill/>
                </a:ln>
                <a:solidFill>
                  <a:prstClr val="black">
                    <a:tint val="75000"/>
                  </a:prstClr>
                </a:solidFill>
                <a:effectLst/>
                <a:uLnTx/>
                <a:uFillTx/>
                <a:latin typeface="Abadi Extra Light" panose="020B02040201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dirty="0">
              <a:ln>
                <a:noFill/>
              </a:ln>
              <a:solidFill>
                <a:prstClr val="black">
                  <a:tint val="75000"/>
                </a:prstClr>
              </a:solidFill>
              <a:effectLst/>
              <a:uLnTx/>
              <a:uFillTx/>
              <a:latin typeface="Abadi Extra Light" panose="020B0204020104020204" pitchFamily="34" charset="0"/>
              <a:ea typeface="+mn-ea"/>
              <a:cs typeface="+mn-cs"/>
            </a:endParaRPr>
          </a:p>
        </p:txBody>
      </p:sp>
      <p:graphicFrame>
        <p:nvGraphicFramePr>
          <p:cNvPr id="2"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029119696"/>
              </p:ext>
            </p:extLst>
          </p:nvPr>
        </p:nvGraphicFramePr>
        <p:xfrm>
          <a:off x="816876" y="360376"/>
          <a:ext cx="10558248" cy="5561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975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muoto">
            <a:extLst>
              <a:ext uri="{FF2B5EF4-FFF2-40B4-BE49-F238E27FC236}">
                <a16:creationId xmlns:a16="http://schemas.microsoft.com/office/drawing/2014/main" id="{C16C3F12-10B5-4743-B252-407E06A6B278}"/>
              </a:ext>
            </a:extLst>
          </p:cNvPr>
          <p:cNvSpPr>
            <a:spLocks noGrp="1"/>
          </p:cNvSpPr>
          <p:nvPr>
            <p:ph type="title"/>
          </p:nvPr>
        </p:nvSpPr>
        <p:spPr/>
        <p:txBody>
          <a:bodyPr/>
          <a:lstStyle/>
          <a:p>
            <a:r>
              <a:rPr lang="fi-FI" dirty="0">
                <a:latin typeface="Abadi Extra Light" panose="020B0204020104020204" pitchFamily="34" charset="0"/>
              </a:rPr>
              <a:t>4. Sähkönkulutus oma tuotanto huomioiden</a:t>
            </a:r>
          </a:p>
        </p:txBody>
      </p:sp>
      <p:sp>
        <p:nvSpPr>
          <p:cNvPr id="3" name="Sisällön paikkamerkki 2">
            <a:extLst>
              <a:ext uri="{FF2B5EF4-FFF2-40B4-BE49-F238E27FC236}">
                <a16:creationId xmlns:a16="http://schemas.microsoft.com/office/drawing/2014/main" id="{17B38281-FF2D-4218-BAFD-2D3C06C1C296}"/>
              </a:ext>
            </a:extLst>
          </p:cNvPr>
          <p:cNvSpPr>
            <a:spLocks noGrp="1"/>
          </p:cNvSpPr>
          <p:nvPr>
            <p:ph sz="half" idx="1"/>
          </p:nvPr>
        </p:nvSpPr>
        <p:spPr>
          <a:xfrm>
            <a:off x="838200" y="1930586"/>
            <a:ext cx="4664103" cy="4351338"/>
          </a:xfrm>
        </p:spPr>
        <p:txBody>
          <a:bodyPr>
            <a:normAutofit/>
          </a:bodyPr>
          <a:lstStyle/>
          <a:p>
            <a:pPr marL="0" indent="0">
              <a:lnSpc>
                <a:spcPct val="110000"/>
              </a:lnSpc>
              <a:buNone/>
            </a:pPr>
            <a:r>
              <a:rPr lang="fi-FI" sz="1200" dirty="0">
                <a:latin typeface="Abadi Extra Light" panose="020B0204020104020204" pitchFamily="34" charset="0"/>
              </a:rPr>
              <a:t>Rauman sähkönkulutus vuonna 2023 oli yhteensä 2 270 </a:t>
            </a:r>
            <a:r>
              <a:rPr lang="fi-FI" sz="1200" dirty="0" err="1">
                <a:latin typeface="Abadi Extra Light" panose="020B0204020104020204" pitchFamily="34" charset="0"/>
              </a:rPr>
              <a:t>GWh</a:t>
            </a:r>
            <a:r>
              <a:rPr lang="fi-FI" sz="1200" dirty="0">
                <a:latin typeface="Abadi Extra Light" panose="020B0204020104020204" pitchFamily="34" charset="0"/>
              </a:rPr>
              <a:t>, kun myös teollisuuden sähkönkulutus on mukana tarkastelussa. Raumalla kulutetusta sähköstä 27 prosenttia tuotettiin Raumalla ja loput 73 prosenttia oli Rauman ulkopuolelta ostettua sähköä. Kuvassa 8 on esitetty Rauman vuoden 2023 sähkönkulutuksen jakautuminen teollisuuden itse tuottamaan sähköön ja muualla tuotettuun sähköön (ostettu sähkö). Teollisuus kulutti valtaosan(88 prosenttia) Raumalla kulutetusta sähköstä.</a:t>
            </a:r>
          </a:p>
          <a:p>
            <a:pPr marL="0" indent="0">
              <a:lnSpc>
                <a:spcPct val="110000"/>
              </a:lnSpc>
              <a:buNone/>
            </a:pPr>
            <a:r>
              <a:rPr lang="fi-FI" sz="1200" dirty="0">
                <a:latin typeface="Abadi Extra Light" panose="020B0204020104020204" pitchFamily="34" charset="0"/>
              </a:rPr>
              <a:t>Teollisuuden omaan käyttöön tai saman teollisuusalueen laitoksille tuottama sähkö on otettu huomioon teollisuuden ja työkoneiden päästölaskennassa. Muun sähkönkulutuksen päästölaskennassa on käytetty valtakunnallista päästökerrointa. Jos kuitenkin oletetaan, että teollisuuden verkkoon myymä sähkö olisi kulutettu Raumalla, ovat päästöt pienemmät kuin CO2-raportin menetelmällä laskettuna. Erot eri menetelmillä saaduissa tuloksissa vaihtelevat vuosittain käytetyistä polttoaineista riippuen (kuva 9). </a:t>
            </a:r>
          </a:p>
        </p:txBody>
      </p:sp>
      <p:pic>
        <p:nvPicPr>
          <p:cNvPr id="6" name="Picture 5" descr="Sähkönkulutusta kuvaava taulukko">
            <a:extLst>
              <a:ext uri="{FF2B5EF4-FFF2-40B4-BE49-F238E27FC236}">
                <a16:creationId xmlns:a16="http://schemas.microsoft.com/office/drawing/2014/main" id="{04F15D46-8E59-425C-8F9B-25EBABF58A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Sähkönkulutusta kuvaava taulukko">
            <a:extLst>
              <a:ext uri="{FF2B5EF4-FFF2-40B4-BE49-F238E27FC236}">
                <a16:creationId xmlns:a16="http://schemas.microsoft.com/office/drawing/2014/main" id="{4336B053-D8FB-48C8-9240-D2F76914A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3B055E84-926E-076A-E7D0-6B149D765032}"/>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16</a:t>
            </a:fld>
            <a:endParaRPr lang="fi-FI" dirty="0">
              <a:latin typeface="Abadi Extra Light" panose="020B0204020104020204" pitchFamily="34" charset="0"/>
            </a:endParaRPr>
          </a:p>
        </p:txBody>
      </p:sp>
      <p:sp>
        <p:nvSpPr>
          <p:cNvPr id="15" name="TextBox 14">
            <a:extLst>
              <a:ext uri="{FF2B5EF4-FFF2-40B4-BE49-F238E27FC236}">
                <a16:creationId xmlns:a16="http://schemas.microsoft.com/office/drawing/2014/main" id="{EFF9868B-E685-EB12-62FE-24B9E0BAC5E4}"/>
              </a:ext>
            </a:extLst>
          </p:cNvPr>
          <p:cNvSpPr txBox="1"/>
          <p:nvPr/>
        </p:nvSpPr>
        <p:spPr>
          <a:xfrm>
            <a:off x="6384897" y="5614914"/>
            <a:ext cx="4968903" cy="646331"/>
          </a:xfrm>
          <a:prstGeom prst="rect">
            <a:avLst/>
          </a:prstGeom>
          <a:noFill/>
        </p:spPr>
        <p:txBody>
          <a:bodyPr wrap="square">
            <a:spAutoFit/>
          </a:bodyPr>
          <a:lstStyle/>
          <a:p>
            <a:r>
              <a:rPr lang="fi-FI" sz="1200" b="1" dirty="0">
                <a:latin typeface="Abadi Extra Light" panose="020B0204020104020204" pitchFamily="34" charset="0"/>
              </a:rPr>
              <a:t>Kuva 8.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Rauman sähkönkulutuksen jakautuminen teollisuuden omaan sähköntuotantoon ja kaupungin ulkopuolelta ostettuun sähköön vuonna 2023</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a:t>
            </a:r>
            <a:r>
              <a:rPr lang="fi-FI" sz="1200" b="1" i="1" dirty="0">
                <a:latin typeface="Abadi Extra Light" panose="020B0204020104020204" pitchFamily="34" charset="0"/>
                <a:ea typeface="Times New Roman" panose="02020603050405020304" pitchFamily="18" charset="0"/>
                <a:cs typeface="Times New Roman" panose="02020603050405020304" pitchFamily="18" charset="0"/>
              </a:rPr>
              <a:t>(C</a:t>
            </a:r>
            <a:r>
              <a:rPr lang="fi-FI" sz="1200" b="1" i="1" dirty="0">
                <a:effectLst/>
                <a:latin typeface="Abadi Extra Light" panose="020B0204020104020204" pitchFamily="34" charset="0"/>
              </a:rPr>
              <a:t>O2-raportti, 2025).</a:t>
            </a:r>
            <a:endParaRPr lang="fi-FI" sz="1200" b="1" dirty="0">
              <a:latin typeface="Abadi Extra Light" panose="020B0204020104020204" pitchFamily="34" charset="0"/>
            </a:endParaRPr>
          </a:p>
        </p:txBody>
      </p:sp>
      <p:graphicFrame>
        <p:nvGraphicFramePr>
          <p:cNvPr id="8" name="Chart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982118572"/>
              </p:ext>
            </p:extLst>
          </p:nvPr>
        </p:nvGraphicFramePr>
        <p:xfrm>
          <a:off x="6384897" y="1930586"/>
          <a:ext cx="4968903" cy="37666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572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ähkönkulutusta kuvaava taulukko">
            <a:extLst>
              <a:ext uri="{FF2B5EF4-FFF2-40B4-BE49-F238E27FC236}">
                <a16:creationId xmlns:a16="http://schemas.microsoft.com/office/drawing/2014/main" id="{04F15D46-8E59-425C-8F9B-25EBABF58A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Sähkönkulutusta kuvaava taulukko">
            <a:extLst>
              <a:ext uri="{FF2B5EF4-FFF2-40B4-BE49-F238E27FC236}">
                <a16:creationId xmlns:a16="http://schemas.microsoft.com/office/drawing/2014/main" id="{4336B053-D8FB-48C8-9240-D2F76914A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3B055E84-926E-076A-E7D0-6B149D765032}"/>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17</a:t>
            </a:fld>
            <a:endParaRPr lang="fi-FI" dirty="0">
              <a:latin typeface="Abadi Extra Light" panose="020B0204020104020204" pitchFamily="34" charset="0"/>
            </a:endParaRPr>
          </a:p>
        </p:txBody>
      </p:sp>
      <p:sp>
        <p:nvSpPr>
          <p:cNvPr id="14" name="TextBox 13">
            <a:extLst>
              <a:ext uri="{FF2B5EF4-FFF2-40B4-BE49-F238E27FC236}">
                <a16:creationId xmlns:a16="http://schemas.microsoft.com/office/drawing/2014/main" id="{46723AEF-CA88-6858-9129-CEF950067C5D}"/>
              </a:ext>
            </a:extLst>
          </p:cNvPr>
          <p:cNvSpPr txBox="1"/>
          <p:nvPr/>
        </p:nvSpPr>
        <p:spPr>
          <a:xfrm>
            <a:off x="758600" y="5838335"/>
            <a:ext cx="10674798" cy="461665"/>
          </a:xfrm>
          <a:prstGeom prst="rect">
            <a:avLst/>
          </a:prstGeom>
          <a:noFill/>
        </p:spPr>
        <p:txBody>
          <a:bodyPr wrap="square">
            <a:spAutoFit/>
          </a:bodyPr>
          <a:lstStyle/>
          <a:p>
            <a:r>
              <a:rPr lang="fi-FI" sz="1200" b="1" dirty="0">
                <a:latin typeface="Abadi Extra Light" panose="020B0204020104020204" pitchFamily="34" charset="0"/>
              </a:rPr>
              <a:t>Kuva 9.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Rauman sähkönkulutuksen päästöt vuosina 2008</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–2023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(sisältäen kuluttajien sähkönkulutuksen, teollisuuden sähkönkulutuksen, sähkölämmityksen ja maalämpöpumppujen sähkönkäytön) laskettuna CO2-raportin menetelmällä </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j</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a paikallinen tuotanto huomioiden (eli oletetaan, että Raumalla tuotettu sähkö on kulutettu Raumalla</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a:t>
            </a:r>
            <a:r>
              <a:rPr lang="fi-FI" sz="1200" b="1" i="1" dirty="0">
                <a:latin typeface="Abadi Extra Light" panose="020B0204020104020204" pitchFamily="34" charset="0"/>
                <a:ea typeface="Times New Roman" panose="02020603050405020304" pitchFamily="18" charset="0"/>
                <a:cs typeface="Times New Roman" panose="02020603050405020304" pitchFamily="18" charset="0"/>
              </a:rPr>
              <a:t>(C</a:t>
            </a:r>
            <a:r>
              <a:rPr lang="fi-FI" sz="1200" b="1" i="1" dirty="0">
                <a:effectLst/>
                <a:latin typeface="Abadi Extra Light" panose="020B0204020104020204" pitchFamily="34" charset="0"/>
              </a:rPr>
              <a:t>O2-raportti, 2025)</a:t>
            </a:r>
            <a:endParaRPr lang="fi-FI" sz="1200" b="1" dirty="0">
              <a:solidFill>
                <a:srgbClr val="FF0000"/>
              </a:solidFill>
              <a:latin typeface="Abadi Extra Light" panose="020B0204020104020204" pitchFamily="34" charset="0"/>
            </a:endParaRPr>
          </a:p>
        </p:txBody>
      </p:sp>
      <p:graphicFrame>
        <p:nvGraphicFramePr>
          <p:cNvPr id="2" name="Kaavio 1">
            <a:extLst>
              <a:ext uri="{FF2B5EF4-FFF2-40B4-BE49-F238E27FC236}">
                <a16:creationId xmlns:a16="http://schemas.microsoft.com/office/drawing/2014/main" id="{E82F25E2-0B8B-82A6-E167-068C14F86152}"/>
              </a:ext>
            </a:extLst>
          </p:cNvPr>
          <p:cNvGraphicFramePr>
            <a:graphicFrameLocks/>
          </p:cNvGraphicFramePr>
          <p:nvPr>
            <p:extLst>
              <p:ext uri="{D42A27DB-BD31-4B8C-83A1-F6EECF244321}">
                <p14:modId xmlns:p14="http://schemas.microsoft.com/office/powerpoint/2010/main" val="812545088"/>
              </p:ext>
            </p:extLst>
          </p:nvPr>
        </p:nvGraphicFramePr>
        <p:xfrm>
          <a:off x="839060" y="558000"/>
          <a:ext cx="10513877" cy="52246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90473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ohja14_Rakennusten_lämmitys">
    <p:spTree>
      <p:nvGrpSpPr>
        <p:cNvPr id="1" name=""/>
        <p:cNvGrpSpPr/>
        <p:nvPr/>
      </p:nvGrpSpPr>
      <p:grpSpPr>
        <a:xfrm>
          <a:off x="0" y="0"/>
          <a:ext cx="0" cy="0"/>
          <a:chOff x="0" y="0"/>
          <a:chExt cx="0" cy="0"/>
        </a:xfrm>
      </p:grpSpPr>
      <p:sp>
        <p:nvSpPr>
          <p:cNvPr id="2" name="Otsikkomuoto">
            <a:extLst>
              <a:ext uri="{FF2B5EF4-FFF2-40B4-BE49-F238E27FC236}">
                <a16:creationId xmlns:a16="http://schemas.microsoft.com/office/drawing/2014/main" id="{C16C3F12-10B5-4743-B252-407E06A6B278}"/>
              </a:ext>
            </a:extLst>
          </p:cNvPr>
          <p:cNvSpPr>
            <a:spLocks noGrp="1"/>
          </p:cNvSpPr>
          <p:nvPr>
            <p:ph type="title"/>
          </p:nvPr>
        </p:nvSpPr>
        <p:spPr/>
        <p:txBody>
          <a:bodyPr/>
          <a:lstStyle/>
          <a:p>
            <a:r>
              <a:rPr lang="fi-FI" dirty="0">
                <a:latin typeface="Abadi Extra Light" panose="020B0204020104020204" pitchFamily="34" charset="0"/>
              </a:rPr>
              <a:t>5. Rakennusten lämmitys</a:t>
            </a:r>
          </a:p>
        </p:txBody>
      </p:sp>
      <p:sp>
        <p:nvSpPr>
          <p:cNvPr id="3" name="Sisällön paikkamerkki 2">
            <a:extLst>
              <a:ext uri="{FF2B5EF4-FFF2-40B4-BE49-F238E27FC236}">
                <a16:creationId xmlns:a16="http://schemas.microsoft.com/office/drawing/2014/main" id="{17B38281-FF2D-4218-BAFD-2D3C06C1C296}"/>
              </a:ext>
            </a:extLst>
          </p:cNvPr>
          <p:cNvSpPr>
            <a:spLocks noGrp="1"/>
          </p:cNvSpPr>
          <p:nvPr>
            <p:ph sz="half" idx="1"/>
          </p:nvPr>
        </p:nvSpPr>
        <p:spPr>
          <a:xfrm>
            <a:off x="708100" y="1863937"/>
            <a:ext cx="6201583" cy="4351338"/>
          </a:xfrm>
        </p:spPr>
        <p:txBody>
          <a:bodyPr>
            <a:noAutofit/>
          </a:bodyPr>
          <a:lstStyle/>
          <a:p>
            <a:pPr marL="0" indent="0">
              <a:buNone/>
            </a:pPr>
            <a:r>
              <a:rPr lang="fi-FI" sz="1200" dirty="0">
                <a:latin typeface="Abadi Extra Light" panose="020B0204020104020204" pitchFamily="34" charset="0"/>
              </a:rPr>
              <a:t>Suomessa huomattava osa energiankulutuksesta ja kasvihuonekaasupäästöistä aiheutuu rakennusten lämmityksestä. CO2-raportissa sektori jakautuu sähkölämmitykseen, maalämpöön, kaukolämpöön ja erillislämmitykseen. Erillislämmitys sisältää öljy-, puu- ja maakaasulämmityksen. Öljylämmityksen laskenta päivitettiin vuoden 2024 raportteihin. Menetelmä on kuvattu tarkemmin luvussa ”Laskentamenetelmä ja tietolähteet”. </a:t>
            </a:r>
          </a:p>
          <a:p>
            <a:pPr marL="0" indent="0">
              <a:buNone/>
            </a:pPr>
            <a:r>
              <a:rPr lang="fi-FI" sz="1200" dirty="0">
                <a:latin typeface="Abadi Extra Light" panose="020B0204020104020204" pitchFamily="34" charset="0"/>
              </a:rPr>
              <a:t>Lämmitystavan lisäksi lämmityksen päästöihin vaikuttaa vuosittain vaihteleva lämmitystarve. Lämmitystarvetta eri vuosina voidaan vertailla lämmitystarveluvulla, joka lasketaan päivittäisten ulko- ja sisälämpötilojen erotuksena. Taulukossa 2 on esitetty Rauman lämmitystarveluvut vuosina 2008–2024. </a:t>
            </a:r>
          </a:p>
          <a:p>
            <a:pPr marL="0" indent="0">
              <a:buNone/>
            </a:pPr>
            <a:r>
              <a:rPr lang="fi-FI" sz="1200" dirty="0">
                <a:latin typeface="Abadi Extra Light" panose="020B0204020104020204" pitchFamily="34" charset="0"/>
              </a:rPr>
              <a:t>Kaukolämpö on yleisin rakennusten lämmitysmuoto Suomessa. Kaukolämmön päästöihin vaikuttavat tuotannossa käytetyt polttoaineet. Fossiilisia polttoaineita, kuten öljyä, turvetta, maakaasua tai kivihiiltä käytettäessä päästöt nousevat korkeiksi. Yhdyskuntajätteen seassa olevasta muovista vapautuu fossiilisista lähteistä peräisin olevaa hiiltä, mikä aiheuttaa päästöjä. Muutamissa Suomen kunnissa on suunniteltu sekajätteen poltossa syntyvien päästöjen talteenottoa. </a:t>
            </a:r>
          </a:p>
          <a:p>
            <a:pPr marL="0" indent="0">
              <a:buNone/>
            </a:pP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Rakennusten lämmityksen päästöt vuonna 2023 olivat yhteensä 38,5</a:t>
            </a:r>
            <a:r>
              <a:rPr lang="fi-FI" sz="1200" dirty="0">
                <a:solidFill>
                  <a:srgbClr val="FF0000"/>
                </a:solidFill>
                <a:effectLst/>
                <a:latin typeface="Abadi Extra Light" panose="020B0204020104020204" pitchFamily="34" charset="0"/>
                <a:ea typeface="Calibri" panose="020F0502020204030204" pitchFamily="34" charset="0"/>
                <a:cs typeface="Times New Roman" panose="02020603050405020304" pitchFamily="18" charset="0"/>
              </a:rPr>
              <a:t> </a:t>
            </a:r>
            <a:r>
              <a:rPr lang="fi-FI" sz="1200" dirty="0" err="1">
                <a:effectLst/>
                <a:latin typeface="Abadi Extra Light" panose="020B0204020104020204" pitchFamily="34" charset="0"/>
                <a:ea typeface="Calibri" panose="020F0502020204030204" pitchFamily="34" charset="0"/>
                <a:cs typeface="Times New Roman" panose="02020603050405020304" pitchFamily="18" charset="0"/>
              </a:rPr>
              <a:t>kt</a:t>
            </a: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 CO</a:t>
            </a:r>
            <a:r>
              <a:rPr lang="fi-FI" sz="1200" baseline="-25000" dirty="0">
                <a:effectLst/>
                <a:latin typeface="Abadi Extra Light" panose="020B0204020104020204" pitchFamily="34" charset="0"/>
                <a:ea typeface="Calibri" panose="020F0502020204030204" pitchFamily="34" charset="0"/>
                <a:cs typeface="Times New Roman" panose="02020603050405020304" pitchFamily="18" charset="0"/>
              </a:rPr>
              <a:t>2</a:t>
            </a: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-ekv.</a:t>
            </a:r>
            <a:r>
              <a:rPr lang="fi-FI" sz="1200" dirty="0">
                <a:solidFill>
                  <a:srgbClr val="FF0000"/>
                </a:solidFill>
                <a:effectLst/>
                <a:latin typeface="Abadi Extra Light" panose="020B0204020104020204" pitchFamily="34" charset="0"/>
                <a:ea typeface="Calibri" panose="020F0502020204030204" pitchFamily="34" charset="0"/>
                <a:cs typeface="Times New Roman" panose="02020603050405020304" pitchFamily="18" charset="0"/>
              </a:rPr>
              <a:t> </a:t>
            </a: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Päästöt laskivat 20 % vuodesta 2022 vuoteen 2023. Kaukolämmityksen päästöt laskivat 24 % vuodesta 2022 vuoteen 2023.</a:t>
            </a:r>
            <a:r>
              <a:rPr lang="fi-FI" sz="1200" dirty="0">
                <a:solidFill>
                  <a:srgbClr val="FF0000"/>
                </a:solidFill>
                <a:effectLst/>
                <a:latin typeface="Abadi Extra Light" panose="020B0204020104020204" pitchFamily="34" charset="0"/>
                <a:ea typeface="Calibri" panose="020F0502020204030204" pitchFamily="34" charset="0"/>
                <a:cs typeface="Times New Roman" panose="02020603050405020304" pitchFamily="18" charset="0"/>
              </a:rPr>
              <a:t> </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Rakennusten lämmityksen päästöjen kehitys Raumalla vuosina 2008–2024 on esitetty kuvassa 10. Kuvassa esitetyt maalämmön päästöt kuvaavat maalämpöpumppujen sähkönkulutuksen päästöjä. </a:t>
            </a:r>
          </a:p>
          <a:p>
            <a:pPr marL="0" indent="0">
              <a:buNone/>
            </a:pPr>
            <a:r>
              <a:rPr lang="fi-FI" sz="1200" dirty="0">
                <a:latin typeface="Abadi Extra Light" panose="020B0204020104020204" pitchFamily="34" charset="0"/>
                <a:cs typeface="Times New Roman" panose="02020603050405020304" pitchFamily="18" charset="0"/>
              </a:rPr>
              <a:t>Kuvassa 11 on esitetty lämmityksen (kauko- ja erillislämmitys, sähkölämmitys ja maalämpö) päästöt lämmitystarvekorjattuna ilmastolliseen vertailukauteen (1981–2010). Sähkölämmityksen ja maalämmön päästökertoimena on käytetty keskimääräistä päästökerrointa (190 t CO</a:t>
            </a:r>
            <a:r>
              <a:rPr lang="fi-FI" sz="1200" baseline="-25000" dirty="0">
                <a:latin typeface="Abadi Extra Light" panose="020B0204020104020204" pitchFamily="34" charset="0"/>
                <a:cs typeface="Times New Roman" panose="02020603050405020304" pitchFamily="18" charset="0"/>
              </a:rPr>
              <a:t>2</a:t>
            </a:r>
            <a:r>
              <a:rPr lang="fi-FI" sz="1200" dirty="0">
                <a:latin typeface="Abadi Extra Light" panose="020B0204020104020204" pitchFamily="34" charset="0"/>
                <a:cs typeface="Times New Roman" panose="02020603050405020304" pitchFamily="18" charset="0"/>
              </a:rPr>
              <a:t>-ekv/</a:t>
            </a:r>
            <a:r>
              <a:rPr lang="fi-FI" sz="1200" dirty="0" err="1">
                <a:latin typeface="Abadi Extra Light" panose="020B0204020104020204" pitchFamily="34" charset="0"/>
                <a:cs typeface="Times New Roman" panose="02020603050405020304" pitchFamily="18" charset="0"/>
              </a:rPr>
              <a:t>GWh</a:t>
            </a:r>
            <a:r>
              <a:rPr lang="fi-FI" sz="1200" dirty="0">
                <a:latin typeface="Abadi Extra Light" panose="020B0204020104020204" pitchFamily="34" charset="0"/>
                <a:cs typeface="Times New Roman" panose="02020603050405020304" pitchFamily="18" charset="0"/>
              </a:rPr>
              <a:t>). Vertailun vuoksi on kuvassa on esitetty myös CO2-raportin menetelmällä lasketut päästöt.</a:t>
            </a:r>
            <a:endParaRPr lang="fi-FI" sz="1200" dirty="0">
              <a:latin typeface="Abadi Extra Light" panose="020B0204020104020204" pitchFamily="34" charset="0"/>
            </a:endParaRPr>
          </a:p>
          <a:p>
            <a:pPr marL="0" indent="0">
              <a:buNone/>
            </a:pPr>
            <a:endParaRPr lang="fi-FI" sz="1200" dirty="0">
              <a:latin typeface="Abadi Extra Light" panose="020B0204020104020204" pitchFamily="34" charset="0"/>
            </a:endParaRPr>
          </a:p>
        </p:txBody>
      </p:sp>
      <p:sp>
        <p:nvSpPr>
          <p:cNvPr id="8" name="Sisällön paikkamerkki 7">
            <a:extLst>
              <a:ext uri="{FF2B5EF4-FFF2-40B4-BE49-F238E27FC236}">
                <a16:creationId xmlns:a16="http://schemas.microsoft.com/office/drawing/2014/main" id="{488C7279-A153-4CEA-A05A-B03BFDFD6157}"/>
              </a:ext>
            </a:extLst>
          </p:cNvPr>
          <p:cNvSpPr>
            <a:spLocks noGrp="1"/>
          </p:cNvSpPr>
          <p:nvPr>
            <p:ph sz="half" idx="2"/>
          </p:nvPr>
        </p:nvSpPr>
        <p:spPr>
          <a:xfrm>
            <a:off x="7283378" y="1868896"/>
            <a:ext cx="5347800" cy="292491"/>
          </a:xfrm>
        </p:spPr>
        <p:txBody>
          <a:bodyPr>
            <a:normAutofit/>
          </a:bodyPr>
          <a:lstStyle/>
          <a:p>
            <a:pPr marL="0" indent="0">
              <a:buNone/>
            </a:pPr>
            <a:r>
              <a:rPr lang="fi-FI" sz="1200" b="1" dirty="0">
                <a:latin typeface="Abadi Extra Light" panose="020B0204020104020204" pitchFamily="34" charset="0"/>
              </a:rPr>
              <a:t>Taulukko 2. Rauman lämmitystarveluvut vuosina 2008–2024.</a:t>
            </a:r>
            <a:endParaRPr lang="fi-FI" sz="1200" b="1" dirty="0"/>
          </a:p>
        </p:txBody>
      </p:sp>
      <p:pic>
        <p:nvPicPr>
          <p:cNvPr id="6" name="Picture 5" descr="Rakennusten lämmitystä kuvaava taulukko">
            <a:extLst>
              <a:ext uri="{FF2B5EF4-FFF2-40B4-BE49-F238E27FC236}">
                <a16:creationId xmlns:a16="http://schemas.microsoft.com/office/drawing/2014/main" id="{04F15D46-8E59-425C-8F9B-25EBABF58A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Rakennusten lämmitystä kuvaava taulukko">
            <a:extLst>
              <a:ext uri="{FF2B5EF4-FFF2-40B4-BE49-F238E27FC236}">
                <a16:creationId xmlns:a16="http://schemas.microsoft.com/office/drawing/2014/main" id="{4336B053-D8FB-48C8-9240-D2F76914A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1AF6A802-A14B-C18F-921C-3D7FB079F7A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18</a:t>
            </a:fld>
            <a:endParaRPr lang="fi-FI" dirty="0">
              <a:latin typeface="Abadi Extra Light" panose="020B0204020104020204" pitchFamily="34" charset="0"/>
            </a:endParaRPr>
          </a:p>
        </p:txBody>
      </p:sp>
      <p:graphicFrame>
        <p:nvGraphicFramePr>
          <p:cNvPr id="5" name="Taulukko 4" descr="Rakennusten lämmitystä kuvaava taulukko">
            <a:extLst>
              <a:ext uri="{FF2B5EF4-FFF2-40B4-BE49-F238E27FC236}">
                <a16:creationId xmlns:a16="http://schemas.microsoft.com/office/drawing/2014/main" id="{A0455CD1-4D70-EFC2-B64B-6B6BA5EED2E7}"/>
              </a:ext>
            </a:extLst>
          </p:cNvPr>
          <p:cNvGraphicFramePr>
            <a:graphicFrameLocks noGrp="1"/>
          </p:cNvGraphicFramePr>
          <p:nvPr>
            <p:extLst>
              <p:ext uri="{D42A27DB-BD31-4B8C-83A1-F6EECF244321}">
                <p14:modId xmlns:p14="http://schemas.microsoft.com/office/powerpoint/2010/main" val="3580948893"/>
              </p:ext>
            </p:extLst>
          </p:nvPr>
        </p:nvGraphicFramePr>
        <p:xfrm>
          <a:off x="7428415" y="2214775"/>
          <a:ext cx="3175000" cy="40005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88100508"/>
                    </a:ext>
                  </a:extLst>
                </a:gridCol>
                <a:gridCol w="2159000">
                  <a:extLst>
                    <a:ext uri="{9D8B030D-6E8A-4147-A177-3AD203B41FA5}">
                      <a16:colId xmlns:a16="http://schemas.microsoft.com/office/drawing/2014/main" val="1723530027"/>
                    </a:ext>
                  </a:extLst>
                </a:gridCol>
              </a:tblGrid>
              <a:tr h="222250">
                <a:tc>
                  <a:txBody>
                    <a:bodyPr/>
                    <a:lstStyle/>
                    <a:p>
                      <a:r>
                        <a:rPr lang="fi-FI" sz="1200" b="1">
                          <a:solidFill>
                            <a:srgbClr val="000000"/>
                          </a:solidFill>
                        </a:rPr>
                        <a:t>Vuosi</a:t>
                      </a:r>
                    </a:p>
                  </a:txBody>
                  <a:tcPr marL="0" marR="0" marT="6350" marB="6350" anchorCtr="1">
                    <a:lnL w="12700" cmpd="sng">
                      <a:solidFill>
                        <a:srgbClr val="000000"/>
                      </a:solidFill>
                    </a:lnL>
                    <a:lnT w="12700" cmpd="sng">
                      <a:solidFill>
                        <a:srgbClr val="000000"/>
                      </a:solidFill>
                    </a:lnT>
                    <a:solidFill>
                      <a:srgbClr val="FFFFFF"/>
                    </a:solidFill>
                  </a:tcPr>
                </a:tc>
                <a:tc>
                  <a:txBody>
                    <a:bodyPr/>
                    <a:lstStyle/>
                    <a:p>
                      <a:r>
                        <a:rPr lang="fi-FI" sz="1200" b="1">
                          <a:solidFill>
                            <a:srgbClr val="000000"/>
                          </a:solidFill>
                        </a:rPr>
                        <a:t>Lämmitystarveluku</a:t>
                      </a:r>
                    </a:p>
                  </a:txBody>
                  <a:tcPr marL="0" marR="0" marT="6350" marB="6350" anchorCtr="1">
                    <a:lnR w="12700" cmpd="sng">
                      <a:solidFill>
                        <a:srgbClr val="000000"/>
                      </a:solidFill>
                    </a:lnR>
                    <a:lnT w="12700" cmpd="sng">
                      <a:solidFill>
                        <a:srgbClr val="000000"/>
                      </a:solidFill>
                    </a:lnT>
                    <a:solidFill>
                      <a:srgbClr val="FFFFFF"/>
                    </a:solidFill>
                  </a:tcPr>
                </a:tc>
                <a:extLst>
                  <a:ext uri="{0D108BD9-81ED-4DB2-BD59-A6C34878D82A}">
                    <a16:rowId xmlns:a16="http://schemas.microsoft.com/office/drawing/2014/main" val="3798718276"/>
                  </a:ext>
                </a:extLst>
              </a:tr>
              <a:tr h="222250">
                <a:tc>
                  <a:txBody>
                    <a:bodyPr/>
                    <a:lstStyle/>
                    <a:p>
                      <a:r>
                        <a:rPr lang="fi-FI" sz="1100" b="0">
                          <a:latin typeface="Abadi Extra Light" panose="020B0204020104020204" pitchFamily="34" charset="0"/>
                        </a:rPr>
                        <a:t>2008</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3545</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2578747694"/>
                  </a:ext>
                </a:extLst>
              </a:tr>
              <a:tr h="222250">
                <a:tc>
                  <a:txBody>
                    <a:bodyPr/>
                    <a:lstStyle/>
                    <a:p>
                      <a:r>
                        <a:rPr lang="fi-FI" sz="1100" b="0">
                          <a:latin typeface="Abadi Extra Light" panose="020B0204020104020204" pitchFamily="34" charset="0"/>
                        </a:rPr>
                        <a:t>2009</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3976</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544154235"/>
                  </a:ext>
                </a:extLst>
              </a:tr>
              <a:tr h="222250">
                <a:tc>
                  <a:txBody>
                    <a:bodyPr/>
                    <a:lstStyle/>
                    <a:p>
                      <a:r>
                        <a:rPr lang="fi-FI" sz="1100" b="0">
                          <a:latin typeface="Abadi Extra Light" panose="020B0204020104020204" pitchFamily="34" charset="0"/>
                        </a:rPr>
                        <a:t>2010</a:t>
                      </a:r>
                    </a:p>
                  </a:txBody>
                  <a:tcPr marL="0" marR="0" marT="6350" marB="6350" anchorCtr="1">
                    <a:lnL w="12700" cmpd="sng">
                      <a:solidFill>
                        <a:srgbClr val="000000"/>
                      </a:solidFill>
                    </a:lnL>
                    <a:solidFill>
                      <a:srgbClr val="FFFFFF"/>
                    </a:solidFill>
                  </a:tcPr>
                </a:tc>
                <a:tc>
                  <a:txBody>
                    <a:bodyPr/>
                    <a:lstStyle/>
                    <a:p>
                      <a:r>
                        <a:rPr lang="fi-FI" sz="1100" b="0" dirty="0">
                          <a:latin typeface="Abadi Extra Light" panose="020B0204020104020204" pitchFamily="34" charset="0"/>
                        </a:rPr>
                        <a:t>4657</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2382622236"/>
                  </a:ext>
                </a:extLst>
              </a:tr>
              <a:tr h="222250">
                <a:tc>
                  <a:txBody>
                    <a:bodyPr/>
                    <a:lstStyle/>
                    <a:p>
                      <a:r>
                        <a:rPr lang="fi-FI" sz="1100" b="0" dirty="0">
                          <a:latin typeface="Abadi Extra Light" panose="020B0204020104020204" pitchFamily="34" charset="0"/>
                        </a:rPr>
                        <a:t>2011</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3617</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898177294"/>
                  </a:ext>
                </a:extLst>
              </a:tr>
              <a:tr h="222250">
                <a:tc>
                  <a:txBody>
                    <a:bodyPr/>
                    <a:lstStyle/>
                    <a:p>
                      <a:r>
                        <a:rPr lang="fi-FI" sz="1100" b="0">
                          <a:latin typeface="Abadi Extra Light" panose="020B0204020104020204" pitchFamily="34" charset="0"/>
                        </a:rPr>
                        <a:t>2012</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4011</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2774313549"/>
                  </a:ext>
                </a:extLst>
              </a:tr>
              <a:tr h="222250">
                <a:tc>
                  <a:txBody>
                    <a:bodyPr/>
                    <a:lstStyle/>
                    <a:p>
                      <a:r>
                        <a:rPr lang="fi-FI" sz="1100" b="0">
                          <a:latin typeface="Abadi Extra Light" panose="020B0204020104020204" pitchFamily="34" charset="0"/>
                        </a:rPr>
                        <a:t>2013</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3613</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4217053402"/>
                  </a:ext>
                </a:extLst>
              </a:tr>
              <a:tr h="222250">
                <a:tc>
                  <a:txBody>
                    <a:bodyPr/>
                    <a:lstStyle/>
                    <a:p>
                      <a:r>
                        <a:rPr lang="fi-FI" sz="1100" b="0">
                          <a:latin typeface="Abadi Extra Light" panose="020B0204020104020204" pitchFamily="34" charset="0"/>
                        </a:rPr>
                        <a:t>2014</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3599</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4278962432"/>
                  </a:ext>
                </a:extLst>
              </a:tr>
              <a:tr h="222250">
                <a:tc>
                  <a:txBody>
                    <a:bodyPr/>
                    <a:lstStyle/>
                    <a:p>
                      <a:r>
                        <a:rPr lang="fi-FI" sz="1100" b="0">
                          <a:latin typeface="Abadi Extra Light" panose="020B0204020104020204" pitchFamily="34" charset="0"/>
                        </a:rPr>
                        <a:t>2015</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3240</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4106064593"/>
                  </a:ext>
                </a:extLst>
              </a:tr>
              <a:tr h="222250">
                <a:tc>
                  <a:txBody>
                    <a:bodyPr/>
                    <a:lstStyle/>
                    <a:p>
                      <a:r>
                        <a:rPr lang="fi-FI" sz="1100" b="0" dirty="0">
                          <a:latin typeface="Abadi Extra Light" panose="020B0204020104020204" pitchFamily="34" charset="0"/>
                        </a:rPr>
                        <a:t>2016</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3731</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901111193"/>
                  </a:ext>
                </a:extLst>
              </a:tr>
              <a:tr h="222250">
                <a:tc>
                  <a:txBody>
                    <a:bodyPr/>
                    <a:lstStyle/>
                    <a:p>
                      <a:r>
                        <a:rPr lang="fi-FI" sz="1100" b="0">
                          <a:latin typeface="Abadi Extra Light" panose="020B0204020104020204" pitchFamily="34" charset="0"/>
                        </a:rPr>
                        <a:t>2017</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3746</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760259779"/>
                  </a:ext>
                </a:extLst>
              </a:tr>
              <a:tr h="222250">
                <a:tc>
                  <a:txBody>
                    <a:bodyPr/>
                    <a:lstStyle/>
                    <a:p>
                      <a:r>
                        <a:rPr lang="fi-FI" sz="1100" b="0">
                          <a:latin typeface="Abadi Extra Light" panose="020B0204020104020204" pitchFamily="34" charset="0"/>
                        </a:rPr>
                        <a:t>2018</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3723</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393065401"/>
                  </a:ext>
                </a:extLst>
              </a:tr>
              <a:tr h="222250">
                <a:tc>
                  <a:txBody>
                    <a:bodyPr/>
                    <a:lstStyle/>
                    <a:p>
                      <a:r>
                        <a:rPr lang="fi-FI" sz="1100" b="0">
                          <a:latin typeface="Abadi Extra Light" panose="020B0204020104020204" pitchFamily="34" charset="0"/>
                        </a:rPr>
                        <a:t>2019</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3643</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522075246"/>
                  </a:ext>
                </a:extLst>
              </a:tr>
              <a:tr h="222250">
                <a:tc>
                  <a:txBody>
                    <a:bodyPr/>
                    <a:lstStyle/>
                    <a:p>
                      <a:r>
                        <a:rPr lang="fi-FI" sz="1100" b="0">
                          <a:latin typeface="Abadi Extra Light" panose="020B0204020104020204" pitchFamily="34" charset="0"/>
                        </a:rPr>
                        <a:t>2020</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3137</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2146755778"/>
                  </a:ext>
                </a:extLst>
              </a:tr>
              <a:tr h="222250">
                <a:tc>
                  <a:txBody>
                    <a:bodyPr/>
                    <a:lstStyle/>
                    <a:p>
                      <a:r>
                        <a:rPr lang="fi-FI" sz="1100" b="0">
                          <a:latin typeface="Abadi Extra Light" panose="020B0204020104020204" pitchFamily="34" charset="0"/>
                        </a:rPr>
                        <a:t>2021</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3913</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2420118457"/>
                  </a:ext>
                </a:extLst>
              </a:tr>
              <a:tr h="222250">
                <a:tc>
                  <a:txBody>
                    <a:bodyPr/>
                    <a:lstStyle/>
                    <a:p>
                      <a:r>
                        <a:rPr lang="fi-FI" sz="1100" b="0">
                          <a:latin typeface="Abadi Extra Light" panose="020B0204020104020204" pitchFamily="34" charset="0"/>
                        </a:rPr>
                        <a:t>2022</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3623</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1379239500"/>
                  </a:ext>
                </a:extLst>
              </a:tr>
              <a:tr h="222250">
                <a:tc>
                  <a:txBody>
                    <a:bodyPr/>
                    <a:lstStyle/>
                    <a:p>
                      <a:r>
                        <a:rPr lang="fi-FI" sz="1100" b="0">
                          <a:latin typeface="Abadi Extra Light" panose="020B0204020104020204" pitchFamily="34" charset="0"/>
                        </a:rPr>
                        <a:t>2023</a:t>
                      </a:r>
                    </a:p>
                  </a:txBody>
                  <a:tcPr marL="0" marR="0"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3831</a:t>
                      </a:r>
                    </a:p>
                  </a:txBody>
                  <a:tcPr marL="0" marR="0" marT="6350" marB="6350" anchorCtr="1">
                    <a:lnR w="12700" cmpd="sng">
                      <a:solidFill>
                        <a:srgbClr val="000000"/>
                      </a:solidFill>
                    </a:lnR>
                    <a:solidFill>
                      <a:srgbClr val="FFFFFF"/>
                    </a:solidFill>
                  </a:tcPr>
                </a:tc>
                <a:extLst>
                  <a:ext uri="{0D108BD9-81ED-4DB2-BD59-A6C34878D82A}">
                    <a16:rowId xmlns:a16="http://schemas.microsoft.com/office/drawing/2014/main" val="3332545631"/>
                  </a:ext>
                </a:extLst>
              </a:tr>
              <a:tr h="222250">
                <a:tc>
                  <a:txBody>
                    <a:bodyPr/>
                    <a:lstStyle/>
                    <a:p>
                      <a:r>
                        <a:rPr lang="fi-FI" sz="1100" b="0">
                          <a:latin typeface="Abadi Extra Light" panose="020B0204020104020204" pitchFamily="34" charset="0"/>
                        </a:rPr>
                        <a:t>2024</a:t>
                      </a:r>
                    </a:p>
                  </a:txBody>
                  <a:tcPr marL="0" marR="0" marT="6350" marB="6350" anchorCtr="1">
                    <a:lnL w="12700" cmpd="sng">
                      <a:solidFill>
                        <a:srgbClr val="000000"/>
                      </a:solidFill>
                    </a:lnL>
                    <a:lnB w="12700" cmpd="sng">
                      <a:solidFill>
                        <a:srgbClr val="000000"/>
                      </a:solidFill>
                    </a:lnB>
                    <a:solidFill>
                      <a:srgbClr val="FFFFFF"/>
                    </a:solidFill>
                  </a:tcPr>
                </a:tc>
                <a:tc>
                  <a:txBody>
                    <a:bodyPr/>
                    <a:lstStyle/>
                    <a:p>
                      <a:r>
                        <a:rPr lang="fi-FI" sz="1100" b="0" dirty="0">
                          <a:latin typeface="Abadi Extra Light" panose="020B0204020104020204" pitchFamily="34" charset="0"/>
                        </a:rPr>
                        <a:t>3588</a:t>
                      </a:r>
                    </a:p>
                  </a:txBody>
                  <a:tcPr marL="0" marR="0" marT="6350" marB="6350" anchorCtr="1">
                    <a:lnR w="12700" cmpd="sng">
                      <a:solidFill>
                        <a:srgbClr val="000000"/>
                      </a:solidFill>
                    </a:lnR>
                    <a:lnB w="12700" cmpd="sng">
                      <a:solidFill>
                        <a:srgbClr val="000000"/>
                      </a:solidFill>
                    </a:lnB>
                    <a:solidFill>
                      <a:srgbClr val="FFFFFF"/>
                    </a:solidFill>
                  </a:tcPr>
                </a:tc>
                <a:extLst>
                  <a:ext uri="{0D108BD9-81ED-4DB2-BD59-A6C34878D82A}">
                    <a16:rowId xmlns:a16="http://schemas.microsoft.com/office/drawing/2014/main" val="3100724752"/>
                  </a:ext>
                </a:extLst>
              </a:tr>
            </a:tbl>
          </a:graphicData>
        </a:graphic>
      </p:graphicFrame>
    </p:spTree>
    <p:extLst>
      <p:ext uri="{BB962C8B-B14F-4D97-AF65-F5344CB8AC3E}">
        <p14:creationId xmlns:p14="http://schemas.microsoft.com/office/powerpoint/2010/main" val="307054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ohja15_Rakennusten_lämm_pääst_kehity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71A37B-F42B-429E-8232-507DA56C4837}"/>
              </a:ext>
            </a:extLst>
          </p:cNvPr>
          <p:cNvSpPr txBox="1"/>
          <p:nvPr/>
        </p:nvSpPr>
        <p:spPr>
          <a:xfrm>
            <a:off x="590296" y="5469003"/>
            <a:ext cx="2955710" cy="830997"/>
          </a:xfrm>
          <a:prstGeom prst="rect">
            <a:avLst/>
          </a:prstGeom>
          <a:noFill/>
        </p:spPr>
        <p:txBody>
          <a:bodyPr wrap="square">
            <a:spAutoFit/>
          </a:bodyPr>
          <a:lstStyle/>
          <a:p>
            <a:r>
              <a:rPr lang="fi-FI" sz="1200" b="1" dirty="0">
                <a:latin typeface="Abadi Extra Light" panose="020B0204020104020204" pitchFamily="34" charset="0"/>
              </a:rPr>
              <a:t>Kuva 10. Rakennusten lämmityksen päästöjen kehitys</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Raumalla</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vuosina 2008–2024</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fi-FI" sz="1200" b="1" dirty="0">
                <a:latin typeface="Abadi Extra Light" panose="020B0204020104020204" pitchFamily="34" charset="0"/>
              </a:rPr>
              <a:t>Vuoden 2024 tieto on ennakkotieto. </a:t>
            </a:r>
            <a:r>
              <a:rPr lang="fi-FI" sz="1200" b="1" i="1" dirty="0">
                <a:effectLst/>
                <a:latin typeface="Abadi Extra Light" panose="020B0204020104020204" pitchFamily="34" charset="0"/>
              </a:rPr>
              <a:t>(CO2-raportti, 2025)</a:t>
            </a:r>
            <a:endParaRPr lang="fi-FI" sz="1200" b="1" dirty="0"/>
          </a:p>
        </p:txBody>
      </p:sp>
      <p:pic>
        <p:nvPicPr>
          <p:cNvPr id="5" name="Picture 4" descr="Palkkikuva. Rakennusten lämmityksen päästöjen kehitys lasketun aikasarjan ajalta. Tiedot on esitetty liitteen 1 taulukossa.">
            <a:extLst>
              <a:ext uri="{FF2B5EF4-FFF2-40B4-BE49-F238E27FC236}">
                <a16:creationId xmlns:a16="http://schemas.microsoft.com/office/drawing/2014/main" id="{6C7B355C-54ED-40BB-9AC3-B7208C9491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Palkkikuva. Rakennusten lämmityksen päästöjen kehitys lasketun aikasarjan ajalta. Tiedot on esitetty liitteen 1 taulukossa.">
            <a:extLst>
              <a:ext uri="{FF2B5EF4-FFF2-40B4-BE49-F238E27FC236}">
                <a16:creationId xmlns:a16="http://schemas.microsoft.com/office/drawing/2014/main" id="{C500D4D9-DD78-4F1F-A5F0-829CBBD73F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DFF6EE90-7257-C014-6EFD-05559BC73F8F}"/>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19</a:t>
            </a:fld>
            <a:endParaRPr lang="fi-FI" dirty="0">
              <a:latin typeface="Abadi Extra Light" panose="020B0204020104020204" pitchFamily="34" charset="0"/>
            </a:endParaRPr>
          </a:p>
        </p:txBody>
      </p:sp>
      <p:graphicFrame>
        <p:nvGraphicFramePr>
          <p:cNvPr id="2" name="Chart 1" descr="Palkkikuva. Rakennusten lämmityksen päästöjen kehitys lasketun aikasarjan ajalta. Tiedot on esitetty liitteen 1 taulukossa.">
            <a:extLst>
              <a:ext uri="{FF2B5EF4-FFF2-40B4-BE49-F238E27FC236}">
                <a16:creationId xmlns:a16="http://schemas.microsoft.com/office/drawing/2014/main" id="{D2B17179-C866-4F90-8D6C-DF9F470CA563}"/>
              </a:ext>
            </a:extLst>
          </p:cNvPr>
          <p:cNvGraphicFramePr>
            <a:graphicFrameLocks noGrp="1"/>
          </p:cNvGraphicFramePr>
          <p:nvPr>
            <p:extLst>
              <p:ext uri="{D42A27DB-BD31-4B8C-83A1-F6EECF244321}">
                <p14:modId xmlns:p14="http://schemas.microsoft.com/office/powerpoint/2010/main" val="982218300"/>
              </p:ext>
            </p:extLst>
          </p:nvPr>
        </p:nvGraphicFramePr>
        <p:xfrm>
          <a:off x="3723003" y="839000"/>
          <a:ext cx="7620000" cy="546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874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ohja2_Kuvituskuva_sisällysluettelo">
    <p:spTree>
      <p:nvGrpSpPr>
        <p:cNvPr id="1" name=""/>
        <p:cNvGrpSpPr/>
        <p:nvPr/>
      </p:nvGrpSpPr>
      <p:grpSpPr>
        <a:xfrm>
          <a:off x="0" y="0"/>
          <a:ext cx="0" cy="0"/>
          <a:chOff x="0" y="0"/>
          <a:chExt cx="0" cy="0"/>
        </a:xfrm>
      </p:grpSpPr>
      <p:pic>
        <p:nvPicPr>
          <p:cNvPr id="13" name="Picture 12" descr="Kuvituskuva. Lähikuva pyörätelineestä.">
            <a:extLst>
              <a:ext uri="{FF2B5EF4-FFF2-40B4-BE49-F238E27FC236}">
                <a16:creationId xmlns:a16="http://schemas.microsoft.com/office/drawing/2014/main" id="{DE0BF116-4B77-CE18-C866-A69A4DECFE4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2" name="Otsikko 1">
            <a:extLst>
              <a:ext uri="{FF2B5EF4-FFF2-40B4-BE49-F238E27FC236}">
                <a16:creationId xmlns:a16="http://schemas.microsoft.com/office/drawing/2014/main" id="{D07EA098-8203-4F98-AB33-783BEAF8C0A5}"/>
              </a:ext>
            </a:extLst>
          </p:cNvPr>
          <p:cNvSpPr>
            <a:spLocks noGrp="1"/>
          </p:cNvSpPr>
          <p:nvPr>
            <p:ph type="title"/>
          </p:nvPr>
        </p:nvSpPr>
        <p:spPr>
          <a:xfrm>
            <a:off x="6210302" y="365125"/>
            <a:ext cx="5257798" cy="1325563"/>
          </a:xfrm>
        </p:spPr>
        <p:txBody>
          <a:bodyPr/>
          <a:lstStyle/>
          <a:p>
            <a:r>
              <a:rPr lang="fi-FI" dirty="0">
                <a:latin typeface="Abadi Extra Light" panose="020B0204020104020204" pitchFamily="34" charset="0"/>
              </a:rPr>
              <a:t>Sisällysluettelo</a:t>
            </a:r>
          </a:p>
        </p:txBody>
      </p:sp>
      <p:sp>
        <p:nvSpPr>
          <p:cNvPr id="3" name="Sisällön paikkamerkki 2">
            <a:extLst>
              <a:ext uri="{FF2B5EF4-FFF2-40B4-BE49-F238E27FC236}">
                <a16:creationId xmlns:a16="http://schemas.microsoft.com/office/drawing/2014/main" id="{A1F79293-397A-4114-B8D8-5699D0F18177}"/>
              </a:ext>
            </a:extLst>
          </p:cNvPr>
          <p:cNvSpPr>
            <a:spLocks noGrp="1"/>
          </p:cNvSpPr>
          <p:nvPr>
            <p:ph idx="1"/>
          </p:nvPr>
        </p:nvSpPr>
        <p:spPr>
          <a:xfrm>
            <a:off x="6210302" y="1690688"/>
            <a:ext cx="5180400" cy="4351338"/>
          </a:xfrm>
        </p:spPr>
        <p:txBody>
          <a:bodyPr>
            <a:normAutofit fontScale="92500" lnSpcReduction="20000"/>
          </a:bodyPr>
          <a:lstStyle/>
          <a:p>
            <a:pPr marL="0" indent="0">
              <a:buNone/>
            </a:pPr>
            <a:r>
              <a:rPr lang="fi-FI" sz="1200" dirty="0">
                <a:latin typeface="Abadi Extra Light" panose="020B0204020104020204" pitchFamily="34" charset="0"/>
              </a:rPr>
              <a:t>Esipuhe</a:t>
            </a:r>
          </a:p>
          <a:p>
            <a:pPr marL="0" indent="0">
              <a:buNone/>
            </a:pPr>
            <a:r>
              <a:rPr lang="fi-FI" sz="1200" dirty="0">
                <a:latin typeface="Abadi Extra Light" panose="020B0204020104020204" pitchFamily="34" charset="0"/>
              </a:rPr>
              <a:t>Tiivistelmä</a:t>
            </a:r>
          </a:p>
          <a:p>
            <a:pPr marL="0" indent="0">
              <a:buNone/>
            </a:pPr>
            <a:r>
              <a:rPr lang="fi-FI" sz="1200" dirty="0">
                <a:latin typeface="Abadi Extra Light" panose="020B0204020104020204" pitchFamily="34" charset="0"/>
              </a:rPr>
              <a:t>Käsitteet ja määritelmät</a:t>
            </a:r>
          </a:p>
          <a:p>
            <a:pPr>
              <a:buAutoNum type="arabicPeriod"/>
            </a:pPr>
            <a:r>
              <a:rPr lang="fi-FI" sz="1200" dirty="0">
                <a:latin typeface="Abadi Extra Light" panose="020B0204020104020204" pitchFamily="34" charset="0"/>
              </a:rPr>
              <a:t>Johdanto</a:t>
            </a:r>
          </a:p>
          <a:p>
            <a:pPr>
              <a:buAutoNum type="arabicPeriod"/>
            </a:pPr>
            <a:r>
              <a:rPr lang="fi-FI" sz="1200" dirty="0">
                <a:latin typeface="Abadi Extra Light" panose="020B0204020104020204" pitchFamily="34" charset="0"/>
              </a:rPr>
              <a:t>Päästöt yhteensä</a:t>
            </a:r>
            <a:endParaRPr lang="fi-FI" sz="1200" dirty="0">
              <a:highlight>
                <a:srgbClr val="00FF00"/>
              </a:highlight>
              <a:latin typeface="Abadi Extra Light" panose="020B0204020104020204" pitchFamily="34" charset="0"/>
            </a:endParaRPr>
          </a:p>
          <a:p>
            <a:pPr>
              <a:buAutoNum type="arabicPeriod"/>
            </a:pPr>
            <a:r>
              <a:rPr lang="fi-FI" sz="1200" dirty="0">
                <a:latin typeface="Abadi Extra Light" panose="020B0204020104020204" pitchFamily="34" charset="0"/>
              </a:rPr>
              <a:t>Sähkönkulutus</a:t>
            </a:r>
          </a:p>
          <a:p>
            <a:pPr>
              <a:buAutoNum type="arabicPeriod"/>
            </a:pPr>
            <a:r>
              <a:rPr lang="fi-FI" sz="1200" dirty="0">
                <a:latin typeface="Abadi Extra Light" panose="020B0204020104020204" pitchFamily="34" charset="0"/>
              </a:rPr>
              <a:t>Sähkönkulutus oma tuotanto huomioiden</a:t>
            </a:r>
          </a:p>
          <a:p>
            <a:pPr>
              <a:buAutoNum type="arabicPeriod"/>
            </a:pPr>
            <a:r>
              <a:rPr lang="fi-FI" sz="1200" dirty="0">
                <a:latin typeface="Abadi Extra Light" panose="020B0204020104020204" pitchFamily="34" charset="0"/>
              </a:rPr>
              <a:t>Rakennusten lämmitys</a:t>
            </a:r>
          </a:p>
          <a:p>
            <a:pPr>
              <a:buAutoNum type="arabicPeriod"/>
            </a:pPr>
            <a:r>
              <a:rPr lang="fi-FI" sz="1200" dirty="0">
                <a:latin typeface="Abadi Extra Light" panose="020B0204020104020204" pitchFamily="34" charset="0"/>
              </a:rPr>
              <a:t>Tieliikenne</a:t>
            </a:r>
          </a:p>
          <a:p>
            <a:pPr>
              <a:buAutoNum type="arabicPeriod"/>
            </a:pPr>
            <a:r>
              <a:rPr lang="fi-FI" sz="1200" dirty="0">
                <a:latin typeface="Abadi Extra Light" panose="020B0204020104020204" pitchFamily="34" charset="0"/>
              </a:rPr>
              <a:t>Maatalous</a:t>
            </a:r>
          </a:p>
          <a:p>
            <a:pPr>
              <a:buAutoNum type="arabicPeriod"/>
            </a:pPr>
            <a:r>
              <a:rPr lang="fi-FI" sz="1200" dirty="0">
                <a:latin typeface="Abadi Extra Light" panose="020B0204020104020204" pitchFamily="34" charset="0"/>
              </a:rPr>
              <a:t>Jätehuolto</a:t>
            </a:r>
          </a:p>
          <a:p>
            <a:pPr>
              <a:buAutoNum type="arabicPeriod"/>
            </a:pPr>
            <a:r>
              <a:rPr lang="fi-FI" sz="1200" dirty="0">
                <a:latin typeface="Abadi Extra Light" panose="020B0204020104020204" pitchFamily="34" charset="0"/>
              </a:rPr>
              <a:t>Teollisuus ja työkoneet</a:t>
            </a:r>
          </a:p>
          <a:p>
            <a:pPr>
              <a:buAutoNum type="arabicPeriod"/>
            </a:pPr>
            <a:r>
              <a:rPr lang="fi-FI" sz="1200" dirty="0">
                <a:latin typeface="Abadi Extra Light" panose="020B0204020104020204" pitchFamily="34" charset="0"/>
              </a:rPr>
              <a:t>Päästövertailut</a:t>
            </a:r>
          </a:p>
          <a:p>
            <a:pPr>
              <a:buAutoNum type="arabicPeriod"/>
            </a:pPr>
            <a:r>
              <a:rPr lang="fi-FI" sz="1200" dirty="0">
                <a:latin typeface="Abadi Extra Light" panose="020B0204020104020204" pitchFamily="34" charset="0"/>
              </a:rPr>
              <a:t> Energian loppukulutus</a:t>
            </a:r>
            <a:endParaRPr lang="fi-FI" sz="1200" dirty="0">
              <a:highlight>
                <a:srgbClr val="00FF00"/>
              </a:highlight>
              <a:latin typeface="Abadi Extra Light" panose="020B0204020104020204" pitchFamily="34" charset="0"/>
            </a:endParaRPr>
          </a:p>
          <a:p>
            <a:pPr>
              <a:buAutoNum type="arabicPeriod"/>
            </a:pPr>
            <a:r>
              <a:rPr lang="fi-FI" sz="1200" dirty="0">
                <a:latin typeface="Abadi Extra Light" panose="020B0204020104020204" pitchFamily="34" charset="0"/>
              </a:rPr>
              <a:t> Laskentamenetelmä ja tietolähteet</a:t>
            </a:r>
          </a:p>
          <a:p>
            <a:pPr>
              <a:buAutoNum type="arabicPeriod"/>
            </a:pPr>
            <a:r>
              <a:rPr lang="fi-FI" sz="1200" dirty="0">
                <a:latin typeface="Abadi Extra Light" panose="020B0204020104020204" pitchFamily="34" charset="0"/>
              </a:rPr>
              <a:t> Lähdeluettelo</a:t>
            </a:r>
          </a:p>
          <a:p>
            <a:pPr marL="0" indent="0">
              <a:buNone/>
            </a:pPr>
            <a:r>
              <a:rPr lang="fi-FI" sz="1200" dirty="0">
                <a:latin typeface="Abadi Extra Light" panose="020B0204020104020204" pitchFamily="34" charset="0"/>
              </a:rPr>
              <a:t>Liite 1 Yhteenveto tuloksista</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 </a:t>
            </a:r>
            <a:endParaRPr lang="fi-FI" sz="1300" dirty="0">
              <a:latin typeface="Abadi Extra Light" panose="020B0204020104020204" pitchFamily="34" charset="0"/>
            </a:endParaRPr>
          </a:p>
        </p:txBody>
      </p:sp>
      <p:pic>
        <p:nvPicPr>
          <p:cNvPr id="5" name="Picture 4" descr="Kuvituskuva. Lähikuva pyörätelineestä.">
            <a:extLst>
              <a:ext uri="{FF2B5EF4-FFF2-40B4-BE49-F238E27FC236}">
                <a16:creationId xmlns:a16="http://schemas.microsoft.com/office/drawing/2014/main" id="{9ADF8120-7EFC-41CA-8B5E-491A7B28C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6" name="Slide Number Placeholder 5">
            <a:extLst>
              <a:ext uri="{FF2B5EF4-FFF2-40B4-BE49-F238E27FC236}">
                <a16:creationId xmlns:a16="http://schemas.microsoft.com/office/drawing/2014/main" id="{B45C0995-0C3C-45E1-88CC-0EBDDCA20664}"/>
              </a:ext>
            </a:extLst>
          </p:cNvPr>
          <p:cNvSpPr>
            <a:spLocks noGrp="1"/>
          </p:cNvSpPr>
          <p:nvPr>
            <p:ph type="sldNum" sz="quarter" idx="12"/>
          </p:nvPr>
        </p:nvSpPr>
        <p:spPr>
          <a:xfrm>
            <a:off x="11520000" y="6300000"/>
            <a:ext cx="360000" cy="360000"/>
          </a:xfrm>
        </p:spPr>
        <p:txBody>
          <a:bodyPr/>
          <a:lstStyle/>
          <a:p>
            <a:fld id="{59D73DD0-3AF0-420A-B1D9-9FF00C8EFB48}" type="slidenum">
              <a:rPr lang="fi-FI" smtClean="0">
                <a:latin typeface="Abadi Extra Light" panose="020B0204020104020204" pitchFamily="34" charset="0"/>
              </a:rPr>
              <a:t>2</a:t>
            </a:fld>
            <a:endParaRPr lang="fi-FI" dirty="0">
              <a:latin typeface="Abadi Extra Light" panose="020B0204020104020204" pitchFamily="34" charset="0"/>
            </a:endParaRPr>
          </a:p>
        </p:txBody>
      </p:sp>
      <p:pic>
        <p:nvPicPr>
          <p:cNvPr id="9" name="Picture 8" descr="Kuvituskuva. Lähikuva pyörätelineestä.">
            <a:extLst>
              <a:ext uri="{FF2B5EF4-FFF2-40B4-BE49-F238E27FC236}">
                <a16:creationId xmlns:a16="http://schemas.microsoft.com/office/drawing/2014/main" id="{28B2D45E-0861-406D-8389-C90102227E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22" y="6331169"/>
            <a:ext cx="1224985" cy="531994"/>
          </a:xfrm>
          <a:prstGeom prst="rect">
            <a:avLst/>
          </a:prstGeom>
        </p:spPr>
      </p:pic>
    </p:spTree>
    <p:extLst>
      <p:ext uri="{BB962C8B-B14F-4D97-AF65-F5344CB8AC3E}">
        <p14:creationId xmlns:p14="http://schemas.microsoft.com/office/powerpoint/2010/main" val="711055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BA6A2F-2934-4B6D-BC95-C597F98B3850}"/>
              </a:ext>
            </a:extLst>
          </p:cNvPr>
          <p:cNvSpPr txBox="1"/>
          <p:nvPr/>
        </p:nvSpPr>
        <p:spPr>
          <a:xfrm>
            <a:off x="750776" y="5788616"/>
            <a:ext cx="106195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Kuva 11. Lämmityksen päästöt vuosina 2008</a:t>
            </a:r>
            <a:r>
              <a:rPr kumimoji="0" lang="fi-FI" sz="1200" b="1" i="0" u="none" strike="noStrike" kern="1200" cap="none" spc="0" normalizeH="0" baseline="0" noProof="0" dirty="0">
                <a:ln>
                  <a:noFill/>
                </a:ln>
                <a:solidFill>
                  <a:prstClr val="black"/>
                </a:solidFill>
                <a:effectLst/>
                <a:uLnTx/>
                <a:uFillTx/>
                <a:latin typeface="Abadi Extra Light" panose="020B0204020104020204" pitchFamily="34" charset="0"/>
                <a:ea typeface="Times New Roman" panose="02020603050405020304" pitchFamily="18" charset="0"/>
                <a:cs typeface="Times New Roman" panose="02020603050405020304" pitchFamily="18" charset="0"/>
              </a:rPr>
              <a:t>–</a:t>
            </a:r>
            <a:r>
              <a:rPr kumimoji="0" lang="fi-FI" sz="12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2023 korjattuna vastaamaan ilmastollista vertailukautta 1981–2010 ja käyttäen sähkölämmitykselle ja maalämmölle keskimääräistä päästökerrointa. Normeeraamattomat lämmityksen päästöt yhteensä on esitetty viivalla. </a:t>
            </a:r>
            <a:r>
              <a:rPr kumimoji="0" lang="fi-FI" sz="1200" b="1" i="1"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(CO2-raportti, 2025).</a:t>
            </a:r>
            <a:endParaRPr kumimoji="0" lang="fi-FI" sz="12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pic>
        <p:nvPicPr>
          <p:cNvPr id="5" name="Picture 4"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FB50DC63-1E3C-458B-A719-2A0C1F91E4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it kuvaavat kunnan yhteenlaskettujen päästöjen kehitystä lasketun aikasarjan ajalta. Viiva kuvaa asukaskohtaisten päästöjen kehitystä lasketun aikasarjan ajalta. Tiedot on esitetty liitteen taulukossa 1.">
            <a:extLst>
              <a:ext uri="{FF2B5EF4-FFF2-40B4-BE49-F238E27FC236}">
                <a16:creationId xmlns:a16="http://schemas.microsoft.com/office/drawing/2014/main" id="{CEADDFA0-8654-4F58-BFF7-AC098C811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36638555-4ABC-DF9D-D536-D1D45745190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D73DD0-3AF0-420A-B1D9-9FF00C8EFB48}" type="slidenum">
              <a:rPr kumimoji="0" lang="fi-FI" sz="1200" b="0" i="0" u="none" strike="noStrike" kern="1200" cap="none" spc="0" normalizeH="0" baseline="0" noProof="0" smtClean="0">
                <a:ln>
                  <a:noFill/>
                </a:ln>
                <a:solidFill>
                  <a:prstClr val="black">
                    <a:tint val="75000"/>
                  </a:prstClr>
                </a:solidFill>
                <a:effectLst/>
                <a:uLnTx/>
                <a:uFillTx/>
                <a:latin typeface="Abadi Extra Light" panose="020B02040201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dirty="0">
              <a:ln>
                <a:noFill/>
              </a:ln>
              <a:solidFill>
                <a:prstClr val="black">
                  <a:tint val="75000"/>
                </a:prstClr>
              </a:solidFill>
              <a:effectLst/>
              <a:uLnTx/>
              <a:uFillTx/>
              <a:latin typeface="Abadi Extra Light" panose="020B0204020104020204" pitchFamily="34" charset="0"/>
              <a:ea typeface="+mn-ea"/>
              <a:cs typeface="+mn-cs"/>
            </a:endParaRPr>
          </a:p>
        </p:txBody>
      </p:sp>
      <p:graphicFrame>
        <p:nvGraphicFramePr>
          <p:cNvPr id="4" name="Chart 9">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3737832896"/>
              </p:ext>
            </p:extLst>
          </p:nvPr>
        </p:nvGraphicFramePr>
        <p:xfrm>
          <a:off x="750776" y="341399"/>
          <a:ext cx="10690445" cy="54038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431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ohja16_Tieliikenne">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DE28A6A-15CF-4B17-82AA-D9FC6FCFD736}"/>
              </a:ext>
            </a:extLst>
          </p:cNvPr>
          <p:cNvSpPr>
            <a:spLocks noGrp="1"/>
          </p:cNvSpPr>
          <p:nvPr>
            <p:ph sz="half" idx="1"/>
          </p:nvPr>
        </p:nvSpPr>
        <p:spPr>
          <a:xfrm>
            <a:off x="666308" y="1805175"/>
            <a:ext cx="5181600" cy="4351338"/>
          </a:xfrm>
        </p:spPr>
        <p:txBody>
          <a:bodyPr>
            <a:noAutofit/>
          </a:bodyPr>
          <a:lstStyle/>
          <a:p>
            <a:pPr marL="0" indent="0">
              <a:lnSpc>
                <a:spcPct val="100000"/>
              </a:lnSpc>
              <a:buNone/>
            </a:pPr>
            <a:r>
              <a:rPr lang="fi-FI" sz="1200" dirty="0">
                <a:latin typeface="Abadi Extra Light" panose="020B0204020104020204" pitchFamily="34" charset="0"/>
              </a:rPr>
              <a:t>Tieliikenteen päästölaskenta perustuu VTT:n LIPASTO-järjestelmän LIISA-malliin, jolla tuotetaan Suomen viralliset vuosittaiset päästömäärät EU:lle, YK:lle ja Suomen tilastoihin. Mallissa käytettyihin päästökertoimiin vaikuttavat polttoaineiden bio-osuudet. Polttoaineiden hinnannousun hillitsemiseksi jakeluvelvoitetta laskettiin vuosille 2023 ja 2024. </a:t>
            </a:r>
          </a:p>
          <a:p>
            <a:pPr marL="0" indent="0">
              <a:lnSpc>
                <a:spcPct val="100000"/>
              </a:lnSpc>
              <a:buNone/>
            </a:pP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LIISA-malliin perustuvat tieliikenteen päästöt vuonna </a:t>
            </a:r>
            <a:r>
              <a:rPr lang="fi-FI" sz="1200" dirty="0">
                <a:latin typeface="Abadi Extra Light" panose="020B0204020104020204" pitchFamily="34" charset="0"/>
                <a:ea typeface="Calibri" panose="020F0502020204030204" pitchFamily="34" charset="0"/>
                <a:cs typeface="Times New Roman" panose="02020603050405020304" pitchFamily="18" charset="0"/>
              </a:rPr>
              <a:t>2023 </a:t>
            </a: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jaettuna henkilöliikenteeseen (henkilöautot, pakettiautot, moottoripyörät, mopot ja mopoautot) sekä raskaaseen liikenteeseen (kuorma-autot ja linja-autot) on esitetty taulukossa 3. </a:t>
            </a:r>
            <a:r>
              <a:rPr lang="fi-FI" sz="1200" dirty="0">
                <a:latin typeface="Abadi Extra Light" panose="020B0204020104020204" pitchFamily="34" charset="0"/>
                <a:ea typeface="Calibri" panose="020F0502020204030204" pitchFamily="34" charset="0"/>
                <a:cs typeface="Times New Roman" panose="02020603050405020304" pitchFamily="18" charset="0"/>
              </a:rPr>
              <a:t>T</a:t>
            </a:r>
            <a:r>
              <a:rPr lang="fi-FI" sz="1200" dirty="0">
                <a:effectLst/>
                <a:latin typeface="Abadi Extra Light" panose="020B0204020104020204" pitchFamily="34" charset="0"/>
                <a:ea typeface="Calibri" panose="020F0502020204030204" pitchFamily="34" charset="0"/>
                <a:cs typeface="Times New Roman" panose="02020603050405020304" pitchFamily="18" charset="0"/>
              </a:rPr>
              <a:t>aulukossa on lisäksi esitetty Väyläviraston hallinnoimilla teillä tapahtuva liikenne. Väyläviraston hallinnoimia teitä ovat maantiet, joilla on joidenkin kuntien tapauksessa merkittävästi läpiajoliikennettä ja raskasta liikennettä. Väyläviraston hallinnoimilla teillä tapahtuvien liikenteen päästöjen osuus kaikista liikenteen päästöistä sekä kunnan kokonaispäästöistä (ilman teollisuutta) on myös esitetty taulukossa. </a:t>
            </a:r>
          </a:p>
          <a:p>
            <a:pPr marL="0" indent="0">
              <a:lnSpc>
                <a:spcPct val="100000"/>
              </a:lnSpc>
              <a:buNone/>
            </a:pPr>
            <a:r>
              <a:rPr lang="fi-FI" sz="1200" dirty="0">
                <a:latin typeface="Abadi Extra Light" panose="020B0204020104020204" pitchFamily="34" charset="0"/>
              </a:rPr>
              <a:t>Tieliikenteen päästöt Raumalla</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 vuosina 2008–2024</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a:t>
            </a:r>
            <a:r>
              <a:rPr lang="fi-FI" sz="1200" dirty="0">
                <a:latin typeface="Abadi Extra Light" panose="020B0204020104020204" pitchFamily="34" charset="0"/>
              </a:rPr>
              <a:t>on esitetty kuvassa 12. Vuoden 2024 tieto on kansalliseen ennusteeseen perustuva ennakkotieto. Autojen (henkilö- ja pakettiautot, kuorma-autot ja linja-autot) päästöt on esitetty Väyläviraston hallinnoimille teille ja kunnan kaduille ja teille. Moottoripyörien ja mopojen päästöt on esitetty erikseen.</a:t>
            </a:r>
          </a:p>
          <a:p>
            <a:pPr marL="0" indent="0">
              <a:lnSpc>
                <a:spcPct val="100000"/>
              </a:lnSpc>
              <a:buNone/>
            </a:pPr>
            <a:r>
              <a:rPr lang="fi-FI" sz="1200" dirty="0">
                <a:latin typeface="Abadi Extra Light" panose="020B0204020104020204" pitchFamily="34" charset="0"/>
              </a:rPr>
              <a:t>VTT ei jatkossa tuota kuntakohtaisia tieliikenteen päästötietoja. Muutosta laskennassa ja tilastoinnissa seurataan CO2-raportissa, jotta kunnille pystytään tuottamaan mahdollisimman tarkkaa tietoa myös jatkossa.  </a:t>
            </a:r>
          </a:p>
        </p:txBody>
      </p:sp>
      <p:sp>
        <p:nvSpPr>
          <p:cNvPr id="2" name="Otsikkomuoto">
            <a:extLst>
              <a:ext uri="{FF2B5EF4-FFF2-40B4-BE49-F238E27FC236}">
                <a16:creationId xmlns:a16="http://schemas.microsoft.com/office/drawing/2014/main" id="{65FC514F-BD78-478A-A913-2D5AD98A7494}"/>
              </a:ext>
            </a:extLst>
          </p:cNvPr>
          <p:cNvSpPr>
            <a:spLocks noGrp="1"/>
          </p:cNvSpPr>
          <p:nvPr>
            <p:ph type="title"/>
          </p:nvPr>
        </p:nvSpPr>
        <p:spPr/>
        <p:txBody>
          <a:bodyPr/>
          <a:lstStyle/>
          <a:p>
            <a:r>
              <a:rPr lang="fi-FI" dirty="0">
                <a:latin typeface="Abadi Extra Light" panose="020B0204020104020204" pitchFamily="34" charset="0"/>
                <a:cs typeface="Kartika" panose="020B0502040204020203" pitchFamily="18" charset="0"/>
              </a:rPr>
              <a:t>6. Tieliikenne</a:t>
            </a:r>
          </a:p>
        </p:txBody>
      </p:sp>
      <p:pic>
        <p:nvPicPr>
          <p:cNvPr id="6" name="Picture 5" descr="Tieliikenteen päästöjä kuvaava taulukko">
            <a:extLst>
              <a:ext uri="{FF2B5EF4-FFF2-40B4-BE49-F238E27FC236}">
                <a16:creationId xmlns:a16="http://schemas.microsoft.com/office/drawing/2014/main" id="{5F0069F1-D401-4535-B1F5-8CAB293B4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Tieliikenteen päästöjä kuvaava taulukko">
            <a:extLst>
              <a:ext uri="{FF2B5EF4-FFF2-40B4-BE49-F238E27FC236}">
                <a16:creationId xmlns:a16="http://schemas.microsoft.com/office/drawing/2014/main" id="{F5DD639C-DD5B-425D-BF77-A7ECE97747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C2660BBF-6B3C-4CC9-B6A7-2D0FDC01DA2F}"/>
              </a:ext>
            </a:extLst>
          </p:cNvPr>
          <p:cNvSpPr txBox="1"/>
          <p:nvPr/>
        </p:nvSpPr>
        <p:spPr>
          <a:xfrm>
            <a:off x="6344094" y="1764189"/>
            <a:ext cx="5181600" cy="830997"/>
          </a:xfrm>
          <a:prstGeom prst="rect">
            <a:avLst/>
          </a:prstGeom>
          <a:noFill/>
        </p:spPr>
        <p:txBody>
          <a:bodyPr wrap="square" rtlCol="0">
            <a:spAutoFit/>
          </a:bodyPr>
          <a:lstStyle/>
          <a:p>
            <a:pPr rtl="0" fontAlgn="base"/>
            <a:r>
              <a:rPr lang="fi-FI" sz="1200" b="1" i="0" dirty="0">
                <a:solidFill>
                  <a:srgbClr val="000000"/>
                </a:solidFill>
                <a:effectLst/>
                <a:latin typeface="Abadi Extra Light" panose="020B0204020104020204" pitchFamily="34" charset="0"/>
              </a:rPr>
              <a:t>Taulukko 3.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Tieliikenteen päästöt Raumalla vuonna 2023. Päästöt on jaettu henkilöliikenteeseen ja raskaaseen liikenteeseen. Lisäksi on esitetty Väyläviraston hallinnoimien teiden päästöt sekä niiden osuus tieliikenteen päästöistä sekä kunnan kokonaispäästöistä (ilman teollisuutta). </a:t>
            </a:r>
            <a:endParaRPr lang="fi-FI" sz="1200" b="1" i="0" dirty="0">
              <a:solidFill>
                <a:srgbClr val="000000"/>
              </a:solidFill>
              <a:effectLst/>
              <a:latin typeface="Abadi Extra Light" panose="020B0204020104020204" pitchFamily="34" charset="0"/>
            </a:endParaRPr>
          </a:p>
        </p:txBody>
      </p:sp>
      <p:sp>
        <p:nvSpPr>
          <p:cNvPr id="4" name="Slide Number Placeholder 5">
            <a:extLst>
              <a:ext uri="{FF2B5EF4-FFF2-40B4-BE49-F238E27FC236}">
                <a16:creationId xmlns:a16="http://schemas.microsoft.com/office/drawing/2014/main" id="{DDD70D19-26A0-31AF-DEB0-788DF948087C}"/>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21</a:t>
            </a:fld>
            <a:endParaRPr lang="fi-FI" dirty="0">
              <a:latin typeface="Abadi Extra Light" panose="020B0204020104020204" pitchFamily="34" charset="0"/>
            </a:endParaRPr>
          </a:p>
        </p:txBody>
      </p:sp>
      <p:graphicFrame>
        <p:nvGraphicFramePr>
          <p:cNvPr id="5" name="Taulukko 4" descr="Tieliikenteen päästöjä kuvaava taulukko">
            <a:extLst>
              <a:ext uri="{FF2B5EF4-FFF2-40B4-BE49-F238E27FC236}">
                <a16:creationId xmlns:a16="http://schemas.microsoft.com/office/drawing/2014/main" id="{BBFC005E-4CB8-AA54-1850-891AB34F6B7B}"/>
              </a:ext>
            </a:extLst>
          </p:cNvPr>
          <p:cNvGraphicFramePr>
            <a:graphicFrameLocks noGrp="1"/>
          </p:cNvGraphicFramePr>
          <p:nvPr>
            <p:extLst>
              <p:ext uri="{D42A27DB-BD31-4B8C-83A1-F6EECF244321}">
                <p14:modId xmlns:p14="http://schemas.microsoft.com/office/powerpoint/2010/main" val="686440486"/>
              </p:ext>
            </p:extLst>
          </p:nvPr>
        </p:nvGraphicFramePr>
        <p:xfrm>
          <a:off x="6426643" y="2668688"/>
          <a:ext cx="5016500" cy="235204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73216021"/>
                    </a:ext>
                  </a:extLst>
                </a:gridCol>
                <a:gridCol w="1130300">
                  <a:extLst>
                    <a:ext uri="{9D8B030D-6E8A-4147-A177-3AD203B41FA5}">
                      <a16:colId xmlns:a16="http://schemas.microsoft.com/office/drawing/2014/main" val="1595188986"/>
                    </a:ext>
                  </a:extLst>
                </a:gridCol>
              </a:tblGrid>
              <a:tr h="317500">
                <a:tc>
                  <a:txBody>
                    <a:bodyPr/>
                    <a:lstStyle/>
                    <a:p>
                      <a:r>
                        <a:rPr lang="fi-FI" sz="1400" b="0">
                          <a:solidFill>
                            <a:srgbClr val="000000"/>
                          </a:solidFill>
                          <a:latin typeface="Abadi Extra Light" panose="020B0204020104020204" pitchFamily="34" charset="0"/>
                        </a:rPr>
                        <a:t>Tieliikenteen päästöt</a:t>
                      </a:r>
                    </a:p>
                  </a:txBody>
                  <a:tcPr marT="63500">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FF"/>
                    </a:solidFill>
                  </a:tcPr>
                </a:tc>
                <a:tc>
                  <a:txBody>
                    <a:bodyPr/>
                    <a:lstStyle/>
                    <a:p>
                      <a:r>
                        <a:rPr lang="fi-FI" sz="1200" b="0">
                          <a:solidFill>
                            <a:srgbClr val="000000"/>
                          </a:solidFill>
                          <a:latin typeface="Abadi Extra Light" panose="020B0204020104020204" pitchFamily="34" charset="0"/>
                        </a:rPr>
                        <a:t>2023</a:t>
                      </a:r>
                    </a:p>
                  </a:txBody>
                  <a:tcPr marT="63500" anchor="ctr" anchorCtr="1">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FF"/>
                    </a:solidFill>
                  </a:tcPr>
                </a:tc>
                <a:extLst>
                  <a:ext uri="{0D108BD9-81ED-4DB2-BD59-A6C34878D82A}">
                    <a16:rowId xmlns:a16="http://schemas.microsoft.com/office/drawing/2014/main" val="2988525171"/>
                  </a:ext>
                </a:extLst>
              </a:tr>
              <a:tr h="317500">
                <a:tc>
                  <a:txBody>
                    <a:bodyPr/>
                    <a:lstStyle/>
                    <a:p>
                      <a:r>
                        <a:rPr lang="fi-FI" sz="1200" b="0">
                          <a:latin typeface="Abadi Extra Light" panose="020B0204020104020204" pitchFamily="34" charset="0"/>
                        </a:rPr>
                        <a:t>Henkilöliikenne (kt CO</a:t>
                      </a:r>
                      <a:r>
                        <a:rPr lang="fi-FI" sz="1400" b="0" baseline="-25000">
                          <a:latin typeface="Abadi Extra Light" panose="020B0204020104020204" pitchFamily="34" charset="0"/>
                        </a:rPr>
                        <a:t>2</a:t>
                      </a:r>
                      <a:r>
                        <a:rPr lang="fi-FI" sz="1200" b="0">
                          <a:latin typeface="Abadi Extra Light" panose="020B0204020104020204" pitchFamily="34" charset="0"/>
                        </a:rPr>
                        <a:t>-ekv)</a:t>
                      </a:r>
                    </a:p>
                  </a:txBody>
                  <a:tcPr marL="127000" marR="0" marT="63500" marB="63500" anchor="ctr">
                    <a:lnL w="12700" cmpd="sng">
                      <a:solidFill>
                        <a:srgbClr val="000000"/>
                      </a:solidFill>
                    </a:lnL>
                    <a:lnR w="12700" cmpd="sng">
                      <a:solidFill>
                        <a:srgbClr val="000000"/>
                      </a:solidFill>
                    </a:lnR>
                    <a:lnT w="12700" cmpd="sng">
                      <a:solidFill>
                        <a:srgbClr val="000000"/>
                      </a:solidFill>
                    </a:lnT>
                    <a:lnB w="0" cmpd="sng">
                      <a:solidFill>
                        <a:schemeClr val="lt1"/>
                      </a:solidFill>
                    </a:lnB>
                    <a:solidFill>
                      <a:srgbClr val="FFFFFF"/>
                    </a:solidFill>
                  </a:tcPr>
                </a:tc>
                <a:tc>
                  <a:txBody>
                    <a:bodyPr/>
                    <a:lstStyle/>
                    <a:p>
                      <a:r>
                        <a:rPr lang="fi-FI" sz="1200" b="0">
                          <a:latin typeface="Abadi Extra Light" panose="020B0204020104020204" pitchFamily="34" charset="0"/>
                        </a:rPr>
                        <a:t>28,1</a:t>
                      </a:r>
                    </a:p>
                  </a:txBody>
                  <a:tcPr marL="0" marR="0" marT="63500" marB="63500" anchor="ctr" anchorCtr="1">
                    <a:lnL w="12700" cmpd="sng">
                      <a:solidFill>
                        <a:srgbClr val="000000"/>
                      </a:solidFill>
                    </a:lnL>
                    <a:lnR w="12700" cmpd="sng">
                      <a:solidFill>
                        <a:srgbClr val="000000"/>
                      </a:solidFill>
                    </a:lnR>
                    <a:lnT w="12700" cmpd="sng">
                      <a:solidFill>
                        <a:srgbClr val="000000"/>
                      </a:solidFill>
                    </a:lnT>
                    <a:lnB w="0" cmpd="sng">
                      <a:solidFill>
                        <a:schemeClr val="lt1"/>
                      </a:solidFill>
                    </a:lnB>
                    <a:solidFill>
                      <a:srgbClr val="FFFFFF"/>
                    </a:solidFill>
                  </a:tcPr>
                </a:tc>
                <a:extLst>
                  <a:ext uri="{0D108BD9-81ED-4DB2-BD59-A6C34878D82A}">
                    <a16:rowId xmlns:a16="http://schemas.microsoft.com/office/drawing/2014/main" val="1530591198"/>
                  </a:ext>
                </a:extLst>
              </a:tr>
              <a:tr h="317500">
                <a:tc>
                  <a:txBody>
                    <a:bodyPr/>
                    <a:lstStyle/>
                    <a:p>
                      <a:r>
                        <a:rPr lang="fi-FI" sz="1200" b="0">
                          <a:latin typeface="Abadi Extra Light" panose="020B0204020104020204" pitchFamily="34" charset="0"/>
                        </a:rPr>
                        <a:t>Raskas liikenne (kt CO</a:t>
                      </a:r>
                      <a:r>
                        <a:rPr lang="fi-FI" sz="1400" b="0" baseline="-25000">
                          <a:latin typeface="Abadi Extra Light" panose="020B0204020104020204" pitchFamily="34" charset="0"/>
                        </a:rPr>
                        <a:t>2</a:t>
                      </a:r>
                      <a:r>
                        <a:rPr lang="fi-FI" sz="1200" b="0">
                          <a:latin typeface="Abadi Extra Light" panose="020B0204020104020204" pitchFamily="34" charset="0"/>
                        </a:rPr>
                        <a:t>-ekv)</a:t>
                      </a:r>
                    </a:p>
                  </a:txBody>
                  <a:tcPr marL="127000" marR="0" marT="0" marB="0" anchor="ctr">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tc>
                  <a:txBody>
                    <a:bodyPr/>
                    <a:lstStyle/>
                    <a:p>
                      <a:r>
                        <a:rPr lang="fi-FI" sz="1200" b="0">
                          <a:latin typeface="Abadi Extra Light" panose="020B0204020104020204" pitchFamily="34" charset="0"/>
                        </a:rPr>
                        <a:t>16,4</a:t>
                      </a:r>
                    </a:p>
                  </a:txBody>
                  <a:tcPr marL="0" marR="0" marT="0" marB="0" anchor="ctr" anchorCtr="1">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extLst>
                  <a:ext uri="{0D108BD9-81ED-4DB2-BD59-A6C34878D82A}">
                    <a16:rowId xmlns:a16="http://schemas.microsoft.com/office/drawing/2014/main" val="3064853720"/>
                  </a:ext>
                </a:extLst>
              </a:tr>
              <a:tr h="317500">
                <a:tc>
                  <a:txBody>
                    <a:bodyPr/>
                    <a:lstStyle/>
                    <a:p>
                      <a:r>
                        <a:rPr lang="fi-FI" sz="1200" b="0">
                          <a:latin typeface="Abadi Extra Light" panose="020B0204020104020204" pitchFamily="34" charset="0"/>
                        </a:rPr>
                        <a:t>Tieliikenne yhteensä (kt CO</a:t>
                      </a:r>
                      <a:r>
                        <a:rPr lang="fi-FI" sz="1400" b="0" baseline="-25000">
                          <a:latin typeface="Abadi Extra Light" panose="020B0204020104020204" pitchFamily="34" charset="0"/>
                        </a:rPr>
                        <a:t>2</a:t>
                      </a:r>
                      <a:r>
                        <a:rPr lang="fi-FI" sz="1200" b="0">
                          <a:latin typeface="Abadi Extra Light" panose="020B0204020104020204" pitchFamily="34" charset="0"/>
                        </a:rPr>
                        <a:t>-ekv)</a:t>
                      </a:r>
                    </a:p>
                  </a:txBody>
                  <a:tcPr marL="127000" marR="0" marT="0" marB="0" anchor="ctr">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tc>
                  <a:txBody>
                    <a:bodyPr/>
                    <a:lstStyle/>
                    <a:p>
                      <a:r>
                        <a:rPr lang="fi-FI" sz="1200" b="0">
                          <a:latin typeface="Abadi Extra Light" panose="020B0204020104020204" pitchFamily="34" charset="0"/>
                        </a:rPr>
                        <a:t>44,6</a:t>
                      </a:r>
                    </a:p>
                  </a:txBody>
                  <a:tcPr marL="0" marR="0" marT="0" marB="0" anchor="ctr" anchorCtr="1">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extLst>
                  <a:ext uri="{0D108BD9-81ED-4DB2-BD59-A6C34878D82A}">
                    <a16:rowId xmlns:a16="http://schemas.microsoft.com/office/drawing/2014/main" val="2503208353"/>
                  </a:ext>
                </a:extLst>
              </a:tr>
              <a:tr h="317500">
                <a:tc>
                  <a:txBody>
                    <a:bodyPr/>
                    <a:lstStyle/>
                    <a:p>
                      <a:r>
                        <a:rPr lang="fi-FI" sz="1200" b="0" dirty="0">
                          <a:latin typeface="Abadi Extra Light" panose="020B0204020104020204" pitchFamily="34" charset="0"/>
                        </a:rPr>
                        <a:t>Väyläviraston hallinnoimat</a:t>
                      </a:r>
                      <a:r>
                        <a:rPr lang="fi-FI" sz="1400" b="0" baseline="-25000" dirty="0">
                          <a:latin typeface="Abadi Extra Light" panose="020B0204020104020204" pitchFamily="34" charset="0"/>
                        </a:rPr>
                        <a:t> </a:t>
                      </a:r>
                      <a:r>
                        <a:rPr lang="fi-FI" sz="1200" b="0" dirty="0">
                          <a:latin typeface="Abadi Extra Light" panose="020B0204020104020204" pitchFamily="34" charset="0"/>
                        </a:rPr>
                        <a:t>tiet (</a:t>
                      </a:r>
                      <a:r>
                        <a:rPr lang="fi-FI" sz="1200" b="0" dirty="0" err="1">
                          <a:latin typeface="Abadi Extra Light" panose="020B0204020104020204" pitchFamily="34" charset="0"/>
                        </a:rPr>
                        <a:t>kt</a:t>
                      </a:r>
                      <a:r>
                        <a:rPr lang="fi-FI" sz="1200" b="0" dirty="0">
                          <a:latin typeface="Abadi Extra Light" panose="020B0204020104020204" pitchFamily="34" charset="0"/>
                        </a:rPr>
                        <a:t> CO</a:t>
                      </a:r>
                      <a:r>
                        <a:rPr lang="fi-FI" sz="1200" b="0" baseline="-25000" dirty="0">
                          <a:latin typeface="Abadi Extra Light" panose="020B0204020104020204" pitchFamily="34" charset="0"/>
                        </a:rPr>
                        <a:t>2</a:t>
                      </a:r>
                      <a:r>
                        <a:rPr lang="fi-FI" sz="1200" b="0" dirty="0">
                          <a:latin typeface="Abadi Extra Light" panose="020B0204020104020204" pitchFamily="34" charset="0"/>
                        </a:rPr>
                        <a:t>-ekv)</a:t>
                      </a:r>
                    </a:p>
                  </a:txBody>
                  <a:tcPr marL="127000" marR="0" marT="0" marB="0" anchor="ctr">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tc>
                  <a:txBody>
                    <a:bodyPr/>
                    <a:lstStyle/>
                    <a:p>
                      <a:r>
                        <a:rPr lang="fi-FI" sz="1200" b="0">
                          <a:latin typeface="Abadi Extra Light" panose="020B0204020104020204" pitchFamily="34" charset="0"/>
                        </a:rPr>
                        <a:t>28,0</a:t>
                      </a:r>
                    </a:p>
                  </a:txBody>
                  <a:tcPr marL="0" marR="0" marT="0" marB="0" anchor="ctr" anchorCtr="1">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extLst>
                  <a:ext uri="{0D108BD9-81ED-4DB2-BD59-A6C34878D82A}">
                    <a16:rowId xmlns:a16="http://schemas.microsoft.com/office/drawing/2014/main" val="3251455779"/>
                  </a:ext>
                </a:extLst>
              </a:tr>
              <a:tr h="317500">
                <a:tc>
                  <a:txBody>
                    <a:bodyPr/>
                    <a:lstStyle/>
                    <a:p>
                      <a:r>
                        <a:rPr lang="fi-FI" sz="1200" b="0">
                          <a:latin typeface="Abadi Extra Light" panose="020B0204020104020204" pitchFamily="34" charset="0"/>
                        </a:rPr>
                        <a:t>Väyläviraston teiden osuus tieliikenteen päästöistä (%)</a:t>
                      </a:r>
                    </a:p>
                  </a:txBody>
                  <a:tcPr marL="127000" marR="0" marT="0" marB="0" anchor="ctr">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tc>
                  <a:txBody>
                    <a:bodyPr/>
                    <a:lstStyle/>
                    <a:p>
                      <a:r>
                        <a:rPr lang="fi-FI" sz="1200" b="0">
                          <a:latin typeface="Abadi Extra Light" panose="020B0204020104020204" pitchFamily="34" charset="0"/>
                        </a:rPr>
                        <a:t>62,8</a:t>
                      </a:r>
                    </a:p>
                  </a:txBody>
                  <a:tcPr marL="0" marR="0" marT="0" marB="0" anchor="ctr" anchorCtr="1">
                    <a:lnL w="12700" cmpd="sng">
                      <a:solidFill>
                        <a:srgbClr val="000000"/>
                      </a:solidFill>
                    </a:lnL>
                    <a:lnR w="12700" cmpd="sng">
                      <a:solidFill>
                        <a:srgbClr val="000000"/>
                      </a:solidFill>
                    </a:lnR>
                    <a:lnT w="0" cmpd="sng">
                      <a:solidFill>
                        <a:schemeClr val="lt1"/>
                      </a:solidFill>
                    </a:lnT>
                    <a:lnB w="0" cmpd="sng">
                      <a:solidFill>
                        <a:schemeClr val="lt1"/>
                      </a:solidFill>
                    </a:lnB>
                    <a:solidFill>
                      <a:srgbClr val="FFFFFF"/>
                    </a:solidFill>
                  </a:tcPr>
                </a:tc>
                <a:extLst>
                  <a:ext uri="{0D108BD9-81ED-4DB2-BD59-A6C34878D82A}">
                    <a16:rowId xmlns:a16="http://schemas.microsoft.com/office/drawing/2014/main" val="402818654"/>
                  </a:ext>
                </a:extLst>
              </a:tr>
              <a:tr h="317500">
                <a:tc>
                  <a:txBody>
                    <a:bodyPr/>
                    <a:lstStyle/>
                    <a:p>
                      <a:r>
                        <a:rPr lang="fi-FI" sz="1200" b="0">
                          <a:latin typeface="Abadi Extra Light" panose="020B0204020104020204" pitchFamily="34" charset="0"/>
                        </a:rPr>
                        <a:t>Väyläviraston teiden osuus kokonaispäästöistä (ilman teollisuutta) (%)</a:t>
                      </a:r>
                    </a:p>
                  </a:txBody>
                  <a:tcPr marL="127000" marT="12700" marB="63500" anchor="ctr">
                    <a:lnL w="12700" cmpd="sng">
                      <a:solidFill>
                        <a:srgbClr val="000000"/>
                      </a:solidFill>
                    </a:lnL>
                    <a:lnR w="12700" cmpd="sng">
                      <a:solidFill>
                        <a:srgbClr val="000000"/>
                      </a:solidFill>
                    </a:lnR>
                    <a:lnT w="0" cmpd="sng">
                      <a:solidFill>
                        <a:schemeClr val="lt1"/>
                      </a:solidFill>
                    </a:lnT>
                    <a:lnB w="12700" cmpd="sng">
                      <a:solidFill>
                        <a:srgbClr val="000000"/>
                      </a:solidFill>
                    </a:lnB>
                    <a:solidFill>
                      <a:srgbClr val="FFFFFF"/>
                    </a:solidFill>
                  </a:tcPr>
                </a:tc>
                <a:tc>
                  <a:txBody>
                    <a:bodyPr/>
                    <a:lstStyle/>
                    <a:p>
                      <a:r>
                        <a:rPr lang="fi-FI" sz="1200" b="0" dirty="0">
                          <a:latin typeface="Abadi Extra Light" panose="020B0204020104020204" pitchFamily="34" charset="0"/>
                        </a:rPr>
                        <a:t>25,8</a:t>
                      </a:r>
                    </a:p>
                  </a:txBody>
                  <a:tcPr marT="12700" marB="63500" anchor="ctr" anchorCtr="1">
                    <a:lnL w="12700" cmpd="sng">
                      <a:solidFill>
                        <a:srgbClr val="000000"/>
                      </a:solidFill>
                    </a:lnL>
                    <a:lnR w="12700" cmpd="sng">
                      <a:solidFill>
                        <a:srgbClr val="000000"/>
                      </a:solidFill>
                    </a:lnR>
                    <a:lnT w="0" cmpd="sng">
                      <a:solidFill>
                        <a:schemeClr val="lt1"/>
                      </a:solidFill>
                    </a:lnT>
                    <a:lnB w="12700" cmpd="sng">
                      <a:solidFill>
                        <a:srgbClr val="000000"/>
                      </a:solidFill>
                    </a:lnB>
                    <a:solidFill>
                      <a:srgbClr val="FFFFFF"/>
                    </a:solidFill>
                  </a:tcPr>
                </a:tc>
                <a:extLst>
                  <a:ext uri="{0D108BD9-81ED-4DB2-BD59-A6C34878D82A}">
                    <a16:rowId xmlns:a16="http://schemas.microsoft.com/office/drawing/2014/main" val="2239329096"/>
                  </a:ext>
                </a:extLst>
              </a:tr>
            </a:tbl>
          </a:graphicData>
        </a:graphic>
      </p:graphicFrame>
    </p:spTree>
    <p:extLst>
      <p:ext uri="{BB962C8B-B14F-4D97-AF65-F5344CB8AC3E}">
        <p14:creationId xmlns:p14="http://schemas.microsoft.com/office/powerpoint/2010/main" val="33276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ohja17_Tieliikenteen_päästöt">
    <p:spTree>
      <p:nvGrpSpPr>
        <p:cNvPr id="1" name=""/>
        <p:cNvGrpSpPr/>
        <p:nvPr/>
      </p:nvGrpSpPr>
      <p:grpSpPr>
        <a:xfrm>
          <a:off x="0" y="0"/>
          <a:ext cx="0" cy="0"/>
          <a:chOff x="0" y="0"/>
          <a:chExt cx="0" cy="0"/>
        </a:xfrm>
      </p:grpSpPr>
      <p:pic>
        <p:nvPicPr>
          <p:cNvPr id="8" name="Picture 7" descr="Pinottu pylväskaavio. Tieliikenteen päästöjen kehitys lasketun aikasarjan ajalta. Tiedot esitetty liitteen 1 taulukossa.">
            <a:extLst>
              <a:ext uri="{FF2B5EF4-FFF2-40B4-BE49-F238E27FC236}">
                <a16:creationId xmlns:a16="http://schemas.microsoft.com/office/drawing/2014/main" id="{28142B79-920F-4E87-B32A-B896870CFF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inottu pylväskaavio. Tieliikenteen päästöjen kehitys lasketun aikasarjan ajalta. Tiedot esitetty liitteen 1 taulukossa.">
            <a:extLst>
              <a:ext uri="{FF2B5EF4-FFF2-40B4-BE49-F238E27FC236}">
                <a16:creationId xmlns:a16="http://schemas.microsoft.com/office/drawing/2014/main" id="{02B50605-B5D9-4710-BDF6-0D208EB6B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B064A646-F672-409F-B917-484E0310B87F}"/>
              </a:ext>
            </a:extLst>
          </p:cNvPr>
          <p:cNvSpPr txBox="1"/>
          <p:nvPr/>
        </p:nvSpPr>
        <p:spPr>
          <a:xfrm>
            <a:off x="679130" y="5781445"/>
            <a:ext cx="1017072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latin typeface="Abadi Extra Light" panose="020B0204020104020204" pitchFamily="34" charset="0"/>
              </a:rPr>
              <a:t>Kuva 12. </a:t>
            </a:r>
            <a:r>
              <a:rPr kumimoji="0" lang="fi-FI" sz="1200" b="1" i="0" u="none" strike="noStrike" kern="1200" cap="none" spc="0" normalizeH="0" baseline="0" noProof="0" dirty="0">
                <a:ln>
                  <a:noFill/>
                </a:ln>
                <a:solidFill>
                  <a:prstClr val="black"/>
                </a:solidFill>
                <a:effectLst/>
                <a:uLnTx/>
                <a:uFillTx/>
                <a:latin typeface="Abadi Extra Light" panose="020B0204020104020204" pitchFamily="34" charset="0"/>
                <a:ea typeface="Times New Roman" panose="02020603050405020304" pitchFamily="18" charset="0"/>
                <a:cs typeface="Times New Roman" panose="02020603050405020304" pitchFamily="18" charset="0"/>
              </a:rPr>
              <a:t>Tieliikenteen päästöt Raumalla vuosina 2008–2024. Vuoden 2024 tieto on ennakkotieto, joka perustuu muutoksiin liikennepolttoaineiden jakeluvelvoitteessa. </a:t>
            </a:r>
            <a:r>
              <a:rPr kumimoji="0" lang="fi-FI" sz="1200" b="1" i="1"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(CO2-raportti, 2025).</a:t>
            </a:r>
            <a:endParaRPr lang="fi-FI" sz="1200" b="1" dirty="0">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DC85359F-5914-B83D-6CD7-367B956B0166}"/>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22</a:t>
            </a:fld>
            <a:endParaRPr lang="fi-FI" dirty="0">
              <a:latin typeface="Abadi Extra Light" panose="020B0204020104020204" pitchFamily="34" charset="0"/>
            </a:endParaRPr>
          </a:p>
        </p:txBody>
      </p:sp>
      <p:graphicFrame>
        <p:nvGraphicFramePr>
          <p:cNvPr id="4" name="Kaavio 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343158238"/>
              </p:ext>
            </p:extLst>
          </p:nvPr>
        </p:nvGraphicFramePr>
        <p:xfrm>
          <a:off x="679130" y="687838"/>
          <a:ext cx="10833735" cy="50936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524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ohja18_Maatalous">
    <p:spTree>
      <p:nvGrpSpPr>
        <p:cNvPr id="1" name=""/>
        <p:cNvGrpSpPr/>
        <p:nvPr/>
      </p:nvGrpSpPr>
      <p:grpSpPr>
        <a:xfrm>
          <a:off x="0" y="0"/>
          <a:ext cx="0" cy="0"/>
          <a:chOff x="0" y="0"/>
          <a:chExt cx="0" cy="0"/>
        </a:xfrm>
      </p:grpSpPr>
      <p:pic>
        <p:nvPicPr>
          <p:cNvPr id="7" name="Picture 6" descr="Kuvituskuva. Valkoinen lammas.">
            <a:extLst>
              <a:ext uri="{FF2B5EF4-FFF2-40B4-BE49-F238E27FC236}">
                <a16:creationId xmlns:a16="http://schemas.microsoft.com/office/drawing/2014/main" id="{258F6218-0528-87A6-607E-97C2056D585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2" name="Otsikkomuoto">
            <a:extLst>
              <a:ext uri="{FF2B5EF4-FFF2-40B4-BE49-F238E27FC236}">
                <a16:creationId xmlns:a16="http://schemas.microsoft.com/office/drawing/2014/main" id="{73FB6BCB-E0D0-45E1-A430-83D84EE26C24}"/>
              </a:ext>
            </a:extLst>
          </p:cNvPr>
          <p:cNvSpPr>
            <a:spLocks noGrp="1"/>
          </p:cNvSpPr>
          <p:nvPr>
            <p:ph type="title"/>
          </p:nvPr>
        </p:nvSpPr>
        <p:spPr>
          <a:xfrm>
            <a:off x="6459773" y="443706"/>
            <a:ext cx="5257800" cy="1325563"/>
          </a:xfrm>
        </p:spPr>
        <p:txBody>
          <a:bodyPr/>
          <a:lstStyle/>
          <a:p>
            <a:r>
              <a:rPr lang="fi-FI" dirty="0">
                <a:latin typeface="Abadi Extra Light" panose="020B0204020104020204" pitchFamily="34" charset="0"/>
              </a:rPr>
              <a:t>7. Maatalous</a:t>
            </a:r>
          </a:p>
        </p:txBody>
      </p:sp>
      <p:sp>
        <p:nvSpPr>
          <p:cNvPr id="3" name="Sisällön paikkamerkki 2">
            <a:extLst>
              <a:ext uri="{FF2B5EF4-FFF2-40B4-BE49-F238E27FC236}">
                <a16:creationId xmlns:a16="http://schemas.microsoft.com/office/drawing/2014/main" id="{304ED8A9-FC5C-4313-A7C5-1EC641E2C0B1}"/>
              </a:ext>
            </a:extLst>
          </p:cNvPr>
          <p:cNvSpPr>
            <a:spLocks noGrp="1"/>
          </p:cNvSpPr>
          <p:nvPr>
            <p:ph sz="half" idx="1"/>
          </p:nvPr>
        </p:nvSpPr>
        <p:spPr>
          <a:xfrm>
            <a:off x="6516061" y="1769268"/>
            <a:ext cx="5029234" cy="4352400"/>
          </a:xfrm>
        </p:spPr>
        <p:txBody>
          <a:bodyPr>
            <a:noAutofit/>
          </a:bodyPr>
          <a:lstStyle/>
          <a:p>
            <a:pPr marL="0" indent="0">
              <a:lnSpc>
                <a:spcPct val="100000"/>
              </a:lnSpc>
              <a:buNone/>
            </a:pPr>
            <a:r>
              <a:rPr lang="fi-FI" sz="1200" dirty="0">
                <a:latin typeface="Abadi Extra Light" panose="020B0204020104020204" pitchFamily="34" charset="0"/>
              </a:rPr>
              <a:t>Suomen kansallinen tavoite on vähentää maatalouden päästöjä 29 prosenttia vuoden 2019 tasosta vuoteen 2035 mennessä. Maatalouden päästöjä tarkasteltaessa on hyvä huomata, että maatalous ei ole ainoastaan päästöjen lähde. Viljelykäytännöillä, kuten monivuotisten nurmien ylläpitämisellä ja talviaikaisella kasvipeitteisyydellä voidaan myös sitoa hiiltä maaperään.</a:t>
            </a:r>
          </a:p>
          <a:p>
            <a:pPr marL="0" indent="0">
              <a:lnSpc>
                <a:spcPct val="100000"/>
              </a:lnSpc>
              <a:buNone/>
            </a:pPr>
            <a:r>
              <a:rPr lang="fi-FI" sz="1200" dirty="0">
                <a:latin typeface="Abadi Extra Light" panose="020B0204020104020204" pitchFamily="34" charset="0"/>
              </a:rPr>
              <a:t>Maatalouden päästöt aiheutuvat eläinten ruuansulatuksesta, eläinten lannasta sekä peltoviljelystä. Merkittävimpiä maatalouden päästölähteitä ovat maaperään lannoitteena lisätyn typen sekä tuotantoeläinten ruuansulatuksesta aiheutuvat päästöt. Eläinten ruuansulatuksen ja lannankäsittelyn päästölaskenta perustuvat eläinten lukumäärään sekä Suomen kasvihuonekaasuinventaarion eläintyyppikohtaisiin päästökertoimiin. Laskennassa ovat mukana seuraavat eläintyypit: nautaeläimet (5 eri luokkaa), hevoset, ponit, lampaat, vuohet, siat, porot ja siipikarja. </a:t>
            </a:r>
          </a:p>
          <a:p>
            <a:pPr marL="0" indent="0">
              <a:lnSpc>
                <a:spcPct val="100000"/>
              </a:lnSpc>
              <a:buNone/>
            </a:pPr>
            <a:r>
              <a:rPr lang="fi-FI" sz="1200" dirty="0">
                <a:latin typeface="Abadi Extra Light" panose="020B0204020104020204" pitchFamily="34" charset="0"/>
              </a:rPr>
              <a:t>Peltoviljelyn päästölaskenta perustuu viljelypinta-alatietoihin seuraaville kasveille: apilansiemen, herne, kaura, kevätvehnä, kukkakaali, lanttu, mukulaselleri, ohra, peruna, porkkana, punajuuri, ruis, seosvilja, sokerijuurikas, syysvehnä, tarhaherne, valkokaali ja öljykasvit. Lisäksi on käytetty tietoa koko kunnan viljelypinta-alasta. Päästöt on laskettu perustuen Suomen kasvihuonekaasuinventaarion menetelmiin. </a:t>
            </a:r>
          </a:p>
          <a:p>
            <a:pPr marL="0" indent="0">
              <a:lnSpc>
                <a:spcPct val="100000"/>
              </a:lnSpc>
              <a:buNone/>
            </a:pPr>
            <a:r>
              <a:rPr lang="fi-FI" sz="1200" dirty="0">
                <a:latin typeface="Abadi Extra Light" panose="020B0204020104020204" pitchFamily="34" charset="0"/>
              </a:rPr>
              <a:t>Kuvassa 13 </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on esitetty maatalouden päästöjen kehitys</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 vuosina 2008–2024</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 Siipikarjan ja porojen lukumäärätiedot perustuvat vuoden 2024 osalta ennakkotietoon. </a:t>
            </a:r>
            <a:endParaRPr lang="fi-FI" sz="1200" dirty="0">
              <a:latin typeface="Abadi Extra Light" panose="020B0204020104020204" pitchFamily="34" charset="0"/>
            </a:endParaRPr>
          </a:p>
        </p:txBody>
      </p:sp>
      <p:pic>
        <p:nvPicPr>
          <p:cNvPr id="14" name="Picture 13" descr="Kuvituskuva. Valkoinen lammas.">
            <a:extLst>
              <a:ext uri="{FF2B5EF4-FFF2-40B4-BE49-F238E27FC236}">
                <a16:creationId xmlns:a16="http://schemas.microsoft.com/office/drawing/2014/main" id="{86829C89-A166-4348-8042-DFD758A192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pic>
        <p:nvPicPr>
          <p:cNvPr id="11" name="Picture 10" descr="Kuvituskuva. Valkoinen lammas.">
            <a:extLst>
              <a:ext uri="{FF2B5EF4-FFF2-40B4-BE49-F238E27FC236}">
                <a16:creationId xmlns:a16="http://schemas.microsoft.com/office/drawing/2014/main" id="{B1531031-6B63-4305-9B6D-13CD220930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22" y="6331169"/>
            <a:ext cx="1224985" cy="531994"/>
          </a:xfrm>
          <a:prstGeom prst="rect">
            <a:avLst/>
          </a:prstGeom>
        </p:spPr>
      </p:pic>
      <p:sp>
        <p:nvSpPr>
          <p:cNvPr id="4" name="Slide Number Placeholder 5">
            <a:extLst>
              <a:ext uri="{FF2B5EF4-FFF2-40B4-BE49-F238E27FC236}">
                <a16:creationId xmlns:a16="http://schemas.microsoft.com/office/drawing/2014/main" id="{6C490B84-A3CE-E568-41EE-14A0B077698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23</a:t>
            </a:fld>
            <a:endParaRPr lang="fi-FI" dirty="0">
              <a:latin typeface="Abadi Extra Light" panose="020B0204020104020204" pitchFamily="34" charset="0"/>
            </a:endParaRPr>
          </a:p>
        </p:txBody>
      </p:sp>
    </p:spTree>
    <p:extLst>
      <p:ext uri="{BB962C8B-B14F-4D97-AF65-F5344CB8AC3E}">
        <p14:creationId xmlns:p14="http://schemas.microsoft.com/office/powerpoint/2010/main" val="1078403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ohja19_Maat_pääst_kehitys">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73C979B-DD19-488C-B8CB-06B8BBDA9F80}"/>
              </a:ext>
            </a:extLst>
          </p:cNvPr>
          <p:cNvSpPr txBox="1"/>
          <p:nvPr/>
        </p:nvSpPr>
        <p:spPr>
          <a:xfrm>
            <a:off x="540000" y="5720874"/>
            <a:ext cx="11160000" cy="461665"/>
          </a:xfrm>
          <a:prstGeom prst="rect">
            <a:avLst/>
          </a:prstGeom>
          <a:noFill/>
        </p:spPr>
        <p:txBody>
          <a:bodyPr wrap="square">
            <a:spAutoFit/>
          </a:bodyPr>
          <a:lstStyle/>
          <a:p>
            <a:r>
              <a:rPr lang="fi-FI" sz="1200" b="1" dirty="0">
                <a:latin typeface="Abadi Extra Light" panose="020B0204020104020204" pitchFamily="34" charset="0"/>
              </a:rPr>
              <a:t>Kuva 13.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Maatalouden päästöjen kehitys Raumalla</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vuosina 2008–2024</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jaettuna eläinten ruuansulatuksen, lannankäsittelyn ja peltoviljelyn päästöihin. </a:t>
            </a:r>
            <a:r>
              <a:rPr lang="fi-FI" sz="1200" b="1" dirty="0">
                <a:latin typeface="Abadi Extra Light" panose="020B0204020104020204" pitchFamily="34" charset="0"/>
              </a:rPr>
              <a:t>Vuoden 2024 tieto perustuu osittain ennakkotietoihin. </a:t>
            </a:r>
            <a:r>
              <a:rPr lang="fi-FI" sz="1200" b="1" i="1" dirty="0">
                <a:effectLst/>
                <a:latin typeface="Abadi Extra Light" panose="020B0204020104020204" pitchFamily="34" charset="0"/>
              </a:rPr>
              <a:t>(CO2-raportti, 2025)</a:t>
            </a:r>
            <a:endParaRPr lang="fi-FI" sz="1200" b="1" dirty="0">
              <a:latin typeface="Abadi Extra Light" panose="020B0204020104020204" pitchFamily="34" charset="0"/>
            </a:endParaRPr>
          </a:p>
        </p:txBody>
      </p:sp>
      <p:pic>
        <p:nvPicPr>
          <p:cNvPr id="8" name="Picture 7" descr="Pinottu pylväskaavio. Maatalouden päästöjen kehitys lasketun aikasarjan ajalta. Tiedot maatalouden päästöistä yhteensä on esitetty liitteen 1 taulukossa.">
            <a:extLst>
              <a:ext uri="{FF2B5EF4-FFF2-40B4-BE49-F238E27FC236}">
                <a16:creationId xmlns:a16="http://schemas.microsoft.com/office/drawing/2014/main" id="{DCCCB556-2D9F-433C-A5CB-ABFBB16F69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inottu pylväskaavio. Maatalouden päästöjen kehitys lasketun aikasarjan ajalta. Tiedot maatalouden päästöistä yhteensä on esitetty liitteen 1 taulukossa.">
            <a:extLst>
              <a:ext uri="{FF2B5EF4-FFF2-40B4-BE49-F238E27FC236}">
                <a16:creationId xmlns:a16="http://schemas.microsoft.com/office/drawing/2014/main" id="{511B4162-2063-4919-9EE1-C57408C464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7CAD1010-FE34-174C-9F1B-669ADA8E719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24</a:t>
            </a:fld>
            <a:endParaRPr lang="fi-FI" dirty="0">
              <a:latin typeface="Abadi Extra Light" panose="020B0204020104020204" pitchFamily="34" charset="0"/>
            </a:endParaRPr>
          </a:p>
        </p:txBody>
      </p:sp>
      <p:graphicFrame>
        <p:nvGraphicFramePr>
          <p:cNvPr id="2" name="Chart 1" descr="Pinottu pylväskaavio. Maatalouden päästöjen kehitys lasketun aikasarjan ajalta. Tiedot maatalouden päästöistä yhteensä on esitetty liitteen 1 taulukossa.">
            <a:extLst>
              <a:ext uri="{FF2B5EF4-FFF2-40B4-BE49-F238E27FC236}">
                <a16:creationId xmlns:a16="http://schemas.microsoft.com/office/drawing/2014/main" id="{24C76B53-4D23-412D-A2B8-248DF61CE38C}"/>
              </a:ext>
            </a:extLst>
          </p:cNvPr>
          <p:cNvGraphicFramePr>
            <a:graphicFrameLocks noGrp="1"/>
          </p:cNvGraphicFramePr>
          <p:nvPr>
            <p:extLst>
              <p:ext uri="{D42A27DB-BD31-4B8C-83A1-F6EECF244321}">
                <p14:modId xmlns:p14="http://schemas.microsoft.com/office/powerpoint/2010/main" val="2543479137"/>
              </p:ext>
            </p:extLst>
          </p:nvPr>
        </p:nvGraphicFramePr>
        <p:xfrm>
          <a:off x="635000" y="850570"/>
          <a:ext cx="10922000" cy="482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98433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ohja20_Jätehuolto">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A884E3D-DE6D-400D-BD6B-5BE215976D22}"/>
              </a:ext>
            </a:extLst>
          </p:cNvPr>
          <p:cNvSpPr>
            <a:spLocks noGrp="1"/>
          </p:cNvSpPr>
          <p:nvPr>
            <p:ph sz="half" idx="1"/>
          </p:nvPr>
        </p:nvSpPr>
        <p:spPr>
          <a:xfrm>
            <a:off x="666309" y="1689054"/>
            <a:ext cx="5019876" cy="4351338"/>
          </a:xfrm>
        </p:spPr>
        <p:txBody>
          <a:bodyPr>
            <a:normAutofit/>
          </a:bodyPr>
          <a:lstStyle/>
          <a:p>
            <a:pPr marL="0" indent="0">
              <a:lnSpc>
                <a:spcPct val="100000"/>
              </a:lnSpc>
              <a:buNone/>
            </a:pPr>
            <a:r>
              <a:rPr lang="fi-FI" sz="1200" dirty="0">
                <a:latin typeface="Abadi Extra Light" panose="020B0204020104020204" pitchFamily="34" charset="0"/>
              </a:rPr>
              <a:t>Jätehuollon päästöt koostuvat kiinteän jätteen kaatopaikkasijoituksesta ja laitoskompostoinnista sekä jäteveden käsittelystä. Kaatopaikoilta peräsin olevien metaanipäästöjen määrää voidaan vähentää edistämällä eloperäisen jätteen kompostointia tai mädättämistä. </a:t>
            </a:r>
          </a:p>
          <a:p>
            <a:pPr marL="0" indent="0">
              <a:lnSpc>
                <a:spcPct val="100000"/>
              </a:lnSpc>
              <a:buNone/>
            </a:pPr>
            <a:r>
              <a:rPr lang="fi-FI" sz="1200" dirty="0">
                <a:latin typeface="Abadi Extra Light" panose="020B0204020104020204" pitchFamily="34" charset="0"/>
              </a:rPr>
              <a:t>Vuonna 2016 biohajoavan ja muun orgaanisen yhdyskuntajätteen, rakennus- ja purkujätteen ja muun jätteen sijoittamista kaatopaikoille sekä tällaisen jätteen hyödyntämistä maantäytössä rajoitettiin orgaanisen jätteen kaatopaikkakiellolla. Kiellolla pyrittiin vähentämään jätteen aiheuttamia kasvihuonekaasupäästöjä ja kaatopaikkojen vesistökuormitusta sekä edistämään luonnonvarojen kestävää käyttöä. Nykyään valtaosa jätteestä hyödynnetään joko energiakäytössä tai materiaalina. Kunnissa, joissa jätteenpoltolla tuotetaan kaukolämpöä, on jätteenpolton päästö mukana kaukolämmönkulutuksen päästössä. </a:t>
            </a:r>
          </a:p>
          <a:p>
            <a:pPr marL="0" indent="0">
              <a:lnSpc>
                <a:spcPct val="100000"/>
              </a:lnSpc>
              <a:buNone/>
            </a:pP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Jätehuollon päästöjen kehitys Raumalla</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 vuosina 2008–2024</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 on esitetty kuvassa 14. Vuoden 2024 ennakkotietona on vuoden 2023 tieto, sillä laskennassa hyödynnettävät YLVA-järjestelmän vuoden 202</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4</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 tiedot eivät olleet laskennan aikaan saatavilla. </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Vuosien väliset vaihtelut jätteiden käsittelystä aiheutuvien päästöjen osalta ovat yleensä pieniä. </a:t>
            </a:r>
          </a:p>
          <a:p>
            <a:pPr marL="0" indent="0">
              <a:lnSpc>
                <a:spcPct val="100000"/>
              </a:lnSpc>
              <a:buNone/>
            </a:pPr>
            <a:r>
              <a:rPr lang="fi-FI" sz="1200" dirty="0">
                <a:latin typeface="Abadi Extra Light" panose="020B0204020104020204" pitchFamily="34" charset="0"/>
                <a:ea typeface="Times New Roman" panose="02020603050405020304" pitchFamily="18" charset="0"/>
                <a:cs typeface="Times New Roman" panose="02020603050405020304" pitchFamily="18" charset="0"/>
              </a:rPr>
              <a:t>Kaatopaikkojen metaanipäästöjen laskennassa hyödynnettävää FOD-mallia (</a:t>
            </a:r>
            <a:r>
              <a:rPr lang="fi-FI" sz="1200" dirty="0" err="1">
                <a:latin typeface="Abadi Extra Light" panose="020B0204020104020204" pitchFamily="34" charset="0"/>
                <a:ea typeface="Times New Roman" panose="02020603050405020304" pitchFamily="18" charset="0"/>
                <a:cs typeface="Times New Roman" panose="02020603050405020304" pitchFamily="18" charset="0"/>
              </a:rPr>
              <a:t>first</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 </a:t>
            </a:r>
            <a:r>
              <a:rPr lang="fi-FI" sz="1200" dirty="0" err="1">
                <a:latin typeface="Abadi Extra Light" panose="020B0204020104020204" pitchFamily="34" charset="0"/>
                <a:ea typeface="Times New Roman" panose="02020603050405020304" pitchFamily="18" charset="0"/>
                <a:cs typeface="Times New Roman" panose="02020603050405020304" pitchFamily="18" charset="0"/>
              </a:rPr>
              <a:t>order</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 </a:t>
            </a:r>
            <a:r>
              <a:rPr lang="fi-FI" sz="1200" dirty="0" err="1">
                <a:latin typeface="Abadi Extra Light" panose="020B0204020104020204" pitchFamily="34" charset="0"/>
                <a:ea typeface="Times New Roman" panose="02020603050405020304" pitchFamily="18" charset="0"/>
                <a:cs typeface="Times New Roman" panose="02020603050405020304" pitchFamily="18" charset="0"/>
              </a:rPr>
              <a:t>decay</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 päivitettiin Suomen ympäristökeskuksen toimesta vuoden 2022 aikana. Päivitetty laskentamalli on otettu käyttöön vuoden 2024 raporteissa ja tämä vaikutti joidenkin kuntien jätehuollon päästöihin. </a:t>
            </a:r>
          </a:p>
        </p:txBody>
      </p:sp>
      <p:sp>
        <p:nvSpPr>
          <p:cNvPr id="2" name="Otsikkomuoto">
            <a:extLst>
              <a:ext uri="{FF2B5EF4-FFF2-40B4-BE49-F238E27FC236}">
                <a16:creationId xmlns:a16="http://schemas.microsoft.com/office/drawing/2014/main" id="{C032E444-5BE4-4749-AB3A-F499A051F2CF}"/>
              </a:ext>
            </a:extLst>
          </p:cNvPr>
          <p:cNvSpPr>
            <a:spLocks noGrp="1"/>
          </p:cNvSpPr>
          <p:nvPr>
            <p:ph type="title"/>
          </p:nvPr>
        </p:nvSpPr>
        <p:spPr/>
        <p:txBody>
          <a:bodyPr/>
          <a:lstStyle/>
          <a:p>
            <a:r>
              <a:rPr lang="fi-FI" dirty="0">
                <a:latin typeface="Abadi Extra Light" panose="020B0204020104020204" pitchFamily="34" charset="0"/>
              </a:rPr>
              <a:t>8. Jätehuolto</a:t>
            </a:r>
          </a:p>
        </p:txBody>
      </p:sp>
      <p:pic>
        <p:nvPicPr>
          <p:cNvPr id="6" name="Picture 5" descr="Kuvituskuva. Komposti, jossa multaa ja ruuantähteitä.">
            <a:extLst>
              <a:ext uri="{FF2B5EF4-FFF2-40B4-BE49-F238E27FC236}">
                <a16:creationId xmlns:a16="http://schemas.microsoft.com/office/drawing/2014/main" id="{F30F794D-2D45-4650-9E17-9E1D6FDA8A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Kuvituskuva. Komposti, jossa multaa ja ruuantähteitä.">
            <a:extLst>
              <a:ext uri="{FF2B5EF4-FFF2-40B4-BE49-F238E27FC236}">
                <a16:creationId xmlns:a16="http://schemas.microsoft.com/office/drawing/2014/main" id="{6E559519-2391-466D-8C37-193B60E604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DE3A393B-1F9E-8E64-4A05-B99296B3029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25</a:t>
            </a:fld>
            <a:endParaRPr lang="fi-FI" dirty="0">
              <a:latin typeface="Abadi Extra Light" panose="020B0204020104020204" pitchFamily="34" charset="0"/>
            </a:endParaRPr>
          </a:p>
        </p:txBody>
      </p:sp>
      <p:pic>
        <p:nvPicPr>
          <p:cNvPr id="9" name="Picture 8" descr="Kuvituskuva. Komposti, jossa multaa ja ruuantähteitä.">
            <a:extLst>
              <a:ext uri="{FF2B5EF4-FFF2-40B4-BE49-F238E27FC236}">
                <a16:creationId xmlns:a16="http://schemas.microsoft.com/office/drawing/2014/main" id="{53C6E457-1C57-8EFE-6682-DC966B667D6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096000" y="0"/>
            <a:ext cx="6604932" cy="6858000"/>
          </a:xfrm>
          <a:prstGeom prst="rect">
            <a:avLst/>
          </a:prstGeom>
        </p:spPr>
      </p:pic>
    </p:spTree>
    <p:extLst>
      <p:ext uri="{BB962C8B-B14F-4D97-AF65-F5344CB8AC3E}">
        <p14:creationId xmlns:p14="http://schemas.microsoft.com/office/powerpoint/2010/main" val="4141277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ohja21_Jätehuollon_pääst_kehitys">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99CF29D-3925-4CA5-95B8-4B93F1B4E85A}"/>
              </a:ext>
            </a:extLst>
          </p:cNvPr>
          <p:cNvSpPr txBox="1"/>
          <p:nvPr/>
        </p:nvSpPr>
        <p:spPr>
          <a:xfrm>
            <a:off x="540000" y="5901218"/>
            <a:ext cx="11160000" cy="276999"/>
          </a:xfrm>
          <a:prstGeom prst="rect">
            <a:avLst/>
          </a:prstGeom>
          <a:noFill/>
        </p:spPr>
        <p:txBody>
          <a:bodyPr wrap="square">
            <a:spAutoFit/>
          </a:bodyPr>
          <a:lstStyle/>
          <a:p>
            <a:pPr algn="l"/>
            <a:r>
              <a:rPr lang="fi-FI" sz="1200" b="1" i="0" dirty="0">
                <a:effectLst/>
                <a:latin typeface="Abadi Extra Light" panose="020B0204020104020204" pitchFamily="34" charset="0"/>
              </a:rPr>
              <a:t>Kuva 14.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Jätehuollon päästöjen kehitys Raumalla</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vuosina 2008–2024</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Vuoden 2024 ennakkotietona on vuoden 2023 tieto. </a:t>
            </a:r>
            <a:r>
              <a:rPr lang="fi-FI" sz="1200" b="1" i="1" dirty="0">
                <a:effectLst/>
                <a:latin typeface="Abadi Extra Light" panose="020B0204020104020204" pitchFamily="34" charset="0"/>
              </a:rPr>
              <a:t>(CO2-raportti, 2025)</a:t>
            </a:r>
            <a:endParaRPr lang="fi-FI" sz="1200" b="1" i="0" dirty="0">
              <a:effectLst/>
              <a:latin typeface="Abadi Extra Light" panose="020B0204020104020204" pitchFamily="34" charset="0"/>
            </a:endParaRPr>
          </a:p>
        </p:txBody>
      </p:sp>
      <p:pic>
        <p:nvPicPr>
          <p:cNvPr id="8" name="Picture 7" descr="Pinottu pylväskaavio. Jätehuollon päästöjen kehitys lasketun aikasarjan ajalta. Tiedot jätehuollon päästöistä yhteensä on esitetty liitteen 1 taulukossa.">
            <a:extLst>
              <a:ext uri="{FF2B5EF4-FFF2-40B4-BE49-F238E27FC236}">
                <a16:creationId xmlns:a16="http://schemas.microsoft.com/office/drawing/2014/main" id="{05656AF5-5A95-4E60-8641-CDB990E631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inottu pylväskaavio. Jätehuollon päästöjen kehitys lasketun aikasarjan ajalta. Tiedot jätehuollon päästöistä yhteensä on esitetty liitteen 1 taulukossa.">
            <a:extLst>
              <a:ext uri="{FF2B5EF4-FFF2-40B4-BE49-F238E27FC236}">
                <a16:creationId xmlns:a16="http://schemas.microsoft.com/office/drawing/2014/main" id="{E0191C63-713F-4DCD-B991-A5E85DA209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040AAD8A-B6F5-478C-DEEC-189E348D0C54}"/>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26</a:t>
            </a:fld>
            <a:endParaRPr lang="fi-FI" dirty="0">
              <a:latin typeface="Abadi Extra Light" panose="020B0204020104020204" pitchFamily="34" charset="0"/>
            </a:endParaRPr>
          </a:p>
        </p:txBody>
      </p:sp>
      <p:graphicFrame>
        <p:nvGraphicFramePr>
          <p:cNvPr id="2" name="Chart 1" descr="Pinottu pylväskaavio. Jätehuollon päästöjen kehitys lasketun aikasarjan ajalta. Tiedot jätehuollon päästöistä yhteensä on esitetty liitteen 1 taulukossa.">
            <a:extLst>
              <a:ext uri="{FF2B5EF4-FFF2-40B4-BE49-F238E27FC236}">
                <a16:creationId xmlns:a16="http://schemas.microsoft.com/office/drawing/2014/main" id="{00000000-0008-0000-1000-000002000000}"/>
              </a:ext>
            </a:extLst>
          </p:cNvPr>
          <p:cNvGraphicFramePr>
            <a:graphicFrameLocks noGrp="1"/>
          </p:cNvGraphicFramePr>
          <p:nvPr>
            <p:extLst>
              <p:ext uri="{D42A27DB-BD31-4B8C-83A1-F6EECF244321}">
                <p14:modId xmlns:p14="http://schemas.microsoft.com/office/powerpoint/2010/main" val="3011576337"/>
              </p:ext>
            </p:extLst>
          </p:nvPr>
        </p:nvGraphicFramePr>
        <p:xfrm>
          <a:off x="635000" y="1016000"/>
          <a:ext cx="10922000" cy="482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8178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ohja22_Teollisuus_ja_työkoneet">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DE28A6A-15CF-4B17-82AA-D9FC6FCFD736}"/>
              </a:ext>
            </a:extLst>
          </p:cNvPr>
          <p:cNvSpPr>
            <a:spLocks noGrp="1"/>
          </p:cNvSpPr>
          <p:nvPr>
            <p:ph sz="half" idx="1"/>
          </p:nvPr>
        </p:nvSpPr>
        <p:spPr>
          <a:xfrm>
            <a:off x="648515" y="1863937"/>
            <a:ext cx="4784097" cy="4351338"/>
          </a:xfrm>
        </p:spPr>
        <p:txBody>
          <a:bodyPr>
            <a:noAutofit/>
          </a:bodyPr>
          <a:lstStyle/>
          <a:p>
            <a:pPr marL="0" indent="0">
              <a:lnSpc>
                <a:spcPct val="100000"/>
              </a:lnSpc>
              <a:buNone/>
            </a:pPr>
            <a:r>
              <a:rPr lang="fi-FI" sz="1200" dirty="0">
                <a:latin typeface="Abadi Extra Light" panose="020B0204020104020204" pitchFamily="34" charset="0"/>
              </a:rPr>
              <a:t>Teollisuuden ja työkoneiden päästölaskenta sisältää polttoaineenkäytön, sähkönkulutuksen sekä mahdolliset prosessipäästöt. </a:t>
            </a:r>
          </a:p>
          <a:p>
            <a:pPr marL="0" indent="0">
              <a:lnSpc>
                <a:spcPct val="100000"/>
              </a:lnSpc>
              <a:buNone/>
            </a:pPr>
            <a:r>
              <a:rPr lang="fi-FI" sz="1200" dirty="0">
                <a:latin typeface="Abadi Extra Light" panose="020B0204020104020204" pitchFamily="34" charset="0"/>
              </a:rPr>
              <a:t>Teollisuudessa ja työkoneissa käytetyt polttoainemäärät on esitetty taulukossa </a:t>
            </a:r>
            <a:r>
              <a:rPr lang="fi-FI" sz="1200" i="0" dirty="0">
                <a:solidFill>
                  <a:srgbClr val="000000"/>
                </a:solidFill>
                <a:effectLst/>
                <a:latin typeface="Abadi Extra Light" panose="020B0204020104020204" pitchFamily="34" charset="0"/>
              </a:rPr>
              <a:t>4. Lukemat sisältävät teollisuuden tuotannossa käytetyt polttoaineet, bensiinikäyttöisten työkoneiden polttoaineet sekä kevyen ja raskaan polttoöljyn muun kulutuksen. Teollisuuden sähkönkulutus sisältää teollisuuteen ostetun sähkön eli teollisuuden sähkönkulutuksen, josta on poistettu teollisuuden omaan käyttöön tuottama sähkö.</a:t>
            </a:r>
          </a:p>
          <a:p>
            <a:pPr marL="0" indent="0">
              <a:lnSpc>
                <a:spcPct val="100000"/>
              </a:lnSpc>
              <a:buNone/>
            </a:pP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Kuvassa 15 on esitetty teollisuuden ja työkoneiden polttoainekulutuksen sekä teollisuuden sähkönkulutuksen päästöjen kehitys vuosina </a:t>
            </a:r>
            <a:r>
              <a:rPr lang="fi-FI" sz="1200" dirty="0">
                <a:latin typeface="Abadi Extra Light" panose="020B0204020104020204" pitchFamily="34" charset="0"/>
                <a:ea typeface="Times New Roman" panose="02020603050405020304" pitchFamily="18" charset="0"/>
                <a:cs typeface="Times New Roman" panose="02020603050405020304" pitchFamily="18" charset="0"/>
              </a:rPr>
              <a:t>2008–2023</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a:t>
            </a:r>
            <a:endParaRPr lang="fi-FI" sz="1000" dirty="0">
              <a:latin typeface="Abadi Extra Light" panose="020B0204020104020204" pitchFamily="34" charset="0"/>
            </a:endParaRPr>
          </a:p>
        </p:txBody>
      </p:sp>
      <p:sp>
        <p:nvSpPr>
          <p:cNvPr id="2" name="Otsikkomuoto">
            <a:extLst>
              <a:ext uri="{FF2B5EF4-FFF2-40B4-BE49-F238E27FC236}">
                <a16:creationId xmlns:a16="http://schemas.microsoft.com/office/drawing/2014/main" id="{65FC514F-BD78-478A-A913-2D5AD98A7494}"/>
              </a:ext>
            </a:extLst>
          </p:cNvPr>
          <p:cNvSpPr>
            <a:spLocks noGrp="1"/>
          </p:cNvSpPr>
          <p:nvPr>
            <p:ph type="title"/>
          </p:nvPr>
        </p:nvSpPr>
        <p:spPr/>
        <p:txBody>
          <a:bodyPr/>
          <a:lstStyle/>
          <a:p>
            <a:r>
              <a:rPr lang="fi-FI" dirty="0">
                <a:latin typeface="Abadi Extra Light" panose="020B0204020104020204" pitchFamily="34" charset="0"/>
                <a:cs typeface="Kartika" panose="020B0502040204020203" pitchFamily="18" charset="0"/>
              </a:rPr>
              <a:t>9. Teollisuus ja työkoneet</a:t>
            </a:r>
          </a:p>
        </p:txBody>
      </p:sp>
      <p:pic>
        <p:nvPicPr>
          <p:cNvPr id="6" name="Picture 5" descr="Teollisuuden energiankulutusta kuvaava taulukko">
            <a:extLst>
              <a:ext uri="{FF2B5EF4-FFF2-40B4-BE49-F238E27FC236}">
                <a16:creationId xmlns:a16="http://schemas.microsoft.com/office/drawing/2014/main" id="{5F0069F1-D401-4535-B1F5-8CAB293B4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Teollisuuden energiankulutusta kuvaava taulukko">
            <a:extLst>
              <a:ext uri="{FF2B5EF4-FFF2-40B4-BE49-F238E27FC236}">
                <a16:creationId xmlns:a16="http://schemas.microsoft.com/office/drawing/2014/main" id="{F5DD639C-DD5B-425D-BF77-A7ECE97747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C2660BBF-6B3C-4CC9-B6A7-2D0FDC01DA2F}"/>
              </a:ext>
            </a:extLst>
          </p:cNvPr>
          <p:cNvSpPr txBox="1"/>
          <p:nvPr/>
        </p:nvSpPr>
        <p:spPr>
          <a:xfrm>
            <a:off x="6096000" y="1863937"/>
            <a:ext cx="5181600" cy="276999"/>
          </a:xfrm>
          <a:prstGeom prst="rect">
            <a:avLst/>
          </a:prstGeom>
          <a:noFill/>
        </p:spPr>
        <p:txBody>
          <a:bodyPr wrap="square" rtlCol="0">
            <a:spAutoFit/>
          </a:bodyPr>
          <a:lstStyle/>
          <a:p>
            <a:pPr algn="just" rtl="0" fontAlgn="base"/>
            <a:r>
              <a:rPr lang="fi-FI" sz="1200" b="1" i="0" dirty="0">
                <a:solidFill>
                  <a:srgbClr val="000000"/>
                </a:solidFill>
                <a:effectLst/>
                <a:latin typeface="Abadi Extra Light" panose="020B0204020104020204" pitchFamily="34" charset="0"/>
              </a:rPr>
              <a:t>Taulukko 4.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Teollisuuden energiankulutus Raumalla</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vuosina 2008–2023</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a:t>
            </a:r>
            <a:endParaRPr lang="fi-FI" sz="1200" b="1" i="0" dirty="0">
              <a:solidFill>
                <a:srgbClr val="000000"/>
              </a:solidFill>
              <a:effectLst/>
              <a:latin typeface="Abadi Extra Light" panose="020B0204020104020204" pitchFamily="34" charset="0"/>
            </a:endParaRPr>
          </a:p>
        </p:txBody>
      </p:sp>
      <p:sp>
        <p:nvSpPr>
          <p:cNvPr id="4" name="Slide Number Placeholder 5">
            <a:extLst>
              <a:ext uri="{FF2B5EF4-FFF2-40B4-BE49-F238E27FC236}">
                <a16:creationId xmlns:a16="http://schemas.microsoft.com/office/drawing/2014/main" id="{245D7F8F-7659-C184-403B-55770344FA12}"/>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27</a:t>
            </a:fld>
            <a:endParaRPr lang="fi-FI" dirty="0">
              <a:latin typeface="Abadi Extra Light" panose="020B0204020104020204" pitchFamily="34" charset="0"/>
            </a:endParaRPr>
          </a:p>
        </p:txBody>
      </p:sp>
      <p:graphicFrame>
        <p:nvGraphicFramePr>
          <p:cNvPr id="5" name="Taulukko 4" descr="Teollisuuden energiankulutusta kuvaava taulukko">
            <a:extLst>
              <a:ext uri="{FF2B5EF4-FFF2-40B4-BE49-F238E27FC236}">
                <a16:creationId xmlns:a16="http://schemas.microsoft.com/office/drawing/2014/main" id="{2CB7FAE0-7500-FC04-C102-2A448C95F415}"/>
              </a:ext>
            </a:extLst>
          </p:cNvPr>
          <p:cNvGraphicFramePr>
            <a:graphicFrameLocks noGrp="1"/>
          </p:cNvGraphicFramePr>
          <p:nvPr>
            <p:extLst>
              <p:ext uri="{D42A27DB-BD31-4B8C-83A1-F6EECF244321}">
                <p14:modId xmlns:p14="http://schemas.microsoft.com/office/powerpoint/2010/main" val="3711296928"/>
              </p:ext>
            </p:extLst>
          </p:nvPr>
        </p:nvGraphicFramePr>
        <p:xfrm>
          <a:off x="6197600" y="2246226"/>
          <a:ext cx="5080000" cy="3931920"/>
        </p:xfrm>
        <a:graphic>
          <a:graphicData uri="http://schemas.openxmlformats.org/drawingml/2006/table">
            <a:tbl>
              <a:tblPr firstRow="1" bandRow="1">
                <a:tableStyleId>{5C22544A-7EE6-4342-B048-85BDC9FD1C3A}</a:tableStyleId>
              </a:tblPr>
              <a:tblGrid>
                <a:gridCol w="825500">
                  <a:extLst>
                    <a:ext uri="{9D8B030D-6E8A-4147-A177-3AD203B41FA5}">
                      <a16:colId xmlns:a16="http://schemas.microsoft.com/office/drawing/2014/main" val="1526860300"/>
                    </a:ext>
                  </a:extLst>
                </a:gridCol>
                <a:gridCol w="1968500">
                  <a:extLst>
                    <a:ext uri="{9D8B030D-6E8A-4147-A177-3AD203B41FA5}">
                      <a16:colId xmlns:a16="http://schemas.microsoft.com/office/drawing/2014/main" val="2592467078"/>
                    </a:ext>
                  </a:extLst>
                </a:gridCol>
                <a:gridCol w="2286000">
                  <a:extLst>
                    <a:ext uri="{9D8B030D-6E8A-4147-A177-3AD203B41FA5}">
                      <a16:colId xmlns:a16="http://schemas.microsoft.com/office/drawing/2014/main" val="1062823503"/>
                    </a:ext>
                  </a:extLst>
                </a:gridCol>
              </a:tblGrid>
              <a:tr h="228600">
                <a:tc>
                  <a:txBody>
                    <a:bodyPr/>
                    <a:lstStyle/>
                    <a:p>
                      <a:r>
                        <a:rPr lang="fi-FI" sz="1200" b="1">
                          <a:solidFill>
                            <a:srgbClr val="000000"/>
                          </a:solidFill>
                          <a:latin typeface="Abadi Extra Light" panose="020B0204020104020204" pitchFamily="34" charset="0"/>
                        </a:rPr>
                        <a:t>Vuosi</a:t>
                      </a:r>
                    </a:p>
                  </a:txBody>
                  <a:tcPr anchorCtr="1">
                    <a:lnL w="12700" cmpd="sng">
                      <a:solidFill>
                        <a:srgbClr val="000000"/>
                      </a:solidFill>
                    </a:lnL>
                    <a:lnT w="12700" cmpd="sng">
                      <a:solidFill>
                        <a:srgbClr val="000000"/>
                      </a:solidFill>
                    </a:lnT>
                    <a:solidFill>
                      <a:srgbClr val="FFFFFF"/>
                    </a:solidFill>
                  </a:tcPr>
                </a:tc>
                <a:tc>
                  <a:txBody>
                    <a:bodyPr/>
                    <a:lstStyle/>
                    <a:p>
                      <a:r>
                        <a:rPr lang="fi-FI" sz="1200" b="1">
                          <a:solidFill>
                            <a:srgbClr val="000000"/>
                          </a:solidFill>
                          <a:latin typeface="Abadi Extra Light" panose="020B0204020104020204" pitchFamily="34" charset="0"/>
                        </a:rPr>
                        <a:t>Teollisuus ja työkoneet (GWh)</a:t>
                      </a:r>
                    </a:p>
                  </a:txBody>
                  <a:tcPr anchorCtr="1">
                    <a:lnT w="12700" cmpd="sng">
                      <a:solidFill>
                        <a:srgbClr val="000000"/>
                      </a:solidFill>
                    </a:lnT>
                    <a:solidFill>
                      <a:srgbClr val="FFFFFF"/>
                    </a:solidFill>
                  </a:tcPr>
                </a:tc>
                <a:tc>
                  <a:txBody>
                    <a:bodyPr/>
                    <a:lstStyle/>
                    <a:p>
                      <a:r>
                        <a:rPr lang="fi-FI" sz="1200" b="1">
                          <a:solidFill>
                            <a:srgbClr val="000000"/>
                          </a:solidFill>
                          <a:latin typeface="Abadi Extra Light" panose="020B0204020104020204" pitchFamily="34" charset="0"/>
                        </a:rPr>
                        <a:t>Teollisuuden sähkönkulutus (GWh)</a:t>
                      </a:r>
                    </a:p>
                  </a:txBody>
                  <a:tcPr anchorCtr="1">
                    <a:lnR w="12700" cmpd="sng">
                      <a:solidFill>
                        <a:srgbClr val="000000"/>
                      </a:solidFill>
                    </a:lnR>
                    <a:lnT w="12700" cmpd="sng">
                      <a:solidFill>
                        <a:srgbClr val="000000"/>
                      </a:solidFill>
                    </a:lnT>
                    <a:solidFill>
                      <a:srgbClr val="FFFFFF"/>
                    </a:solidFill>
                  </a:tcPr>
                </a:tc>
                <a:extLst>
                  <a:ext uri="{0D108BD9-81ED-4DB2-BD59-A6C34878D82A}">
                    <a16:rowId xmlns:a16="http://schemas.microsoft.com/office/drawing/2014/main" val="777357258"/>
                  </a:ext>
                </a:extLst>
              </a:tr>
              <a:tr h="228600">
                <a:tc>
                  <a:txBody>
                    <a:bodyPr/>
                    <a:lstStyle/>
                    <a:p>
                      <a:r>
                        <a:rPr lang="fi-FI" sz="1100" b="0">
                          <a:latin typeface="Abadi Extra Light" panose="020B0204020104020204" pitchFamily="34" charset="0"/>
                        </a:rPr>
                        <a:t>2008</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3609</a:t>
                      </a:r>
                    </a:p>
                  </a:txBody>
                  <a:tcPr marT="6350" marB="6350" anchorCtr="1">
                    <a:solidFill>
                      <a:srgbClr val="FFFFFF"/>
                    </a:solidFill>
                  </a:tcPr>
                </a:tc>
                <a:tc>
                  <a:txBody>
                    <a:bodyPr/>
                    <a:lstStyle/>
                    <a:p>
                      <a:r>
                        <a:rPr lang="fi-FI" sz="1100" b="0">
                          <a:latin typeface="Abadi Extra Light" panose="020B0204020104020204" pitchFamily="34" charset="0"/>
                        </a:rPr>
                        <a:t>2296</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2719382774"/>
                  </a:ext>
                </a:extLst>
              </a:tr>
              <a:tr h="228600">
                <a:tc>
                  <a:txBody>
                    <a:bodyPr/>
                    <a:lstStyle/>
                    <a:p>
                      <a:r>
                        <a:rPr lang="fi-FI" sz="1100" b="0">
                          <a:latin typeface="Abadi Extra Light" panose="020B0204020104020204" pitchFamily="34" charset="0"/>
                        </a:rPr>
                        <a:t>2009</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3405</a:t>
                      </a:r>
                    </a:p>
                  </a:txBody>
                  <a:tcPr marT="6350" marB="6350" anchorCtr="1">
                    <a:solidFill>
                      <a:srgbClr val="FFFFFF"/>
                    </a:solidFill>
                  </a:tcPr>
                </a:tc>
                <a:tc>
                  <a:txBody>
                    <a:bodyPr/>
                    <a:lstStyle/>
                    <a:p>
                      <a:r>
                        <a:rPr lang="fi-FI" sz="1100" b="0">
                          <a:latin typeface="Abadi Extra Light" panose="020B0204020104020204" pitchFamily="34" charset="0"/>
                        </a:rPr>
                        <a:t>1866</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4201683111"/>
                  </a:ext>
                </a:extLst>
              </a:tr>
              <a:tr h="228600">
                <a:tc>
                  <a:txBody>
                    <a:bodyPr/>
                    <a:lstStyle/>
                    <a:p>
                      <a:r>
                        <a:rPr lang="fi-FI" sz="1100" b="0">
                          <a:latin typeface="Abadi Extra Light" panose="020B0204020104020204" pitchFamily="34" charset="0"/>
                        </a:rPr>
                        <a:t>2010</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4132</a:t>
                      </a:r>
                    </a:p>
                  </a:txBody>
                  <a:tcPr marT="6350" marB="6350" anchorCtr="1">
                    <a:solidFill>
                      <a:srgbClr val="FFFFFF"/>
                    </a:solidFill>
                  </a:tcPr>
                </a:tc>
                <a:tc>
                  <a:txBody>
                    <a:bodyPr/>
                    <a:lstStyle/>
                    <a:p>
                      <a:r>
                        <a:rPr lang="fi-FI" sz="1100" b="0">
                          <a:latin typeface="Abadi Extra Light" panose="020B0204020104020204" pitchFamily="34" charset="0"/>
                        </a:rPr>
                        <a:t>2037</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920952624"/>
                  </a:ext>
                </a:extLst>
              </a:tr>
              <a:tr h="228600">
                <a:tc>
                  <a:txBody>
                    <a:bodyPr/>
                    <a:lstStyle/>
                    <a:p>
                      <a:r>
                        <a:rPr lang="fi-FI" sz="1100" b="0">
                          <a:latin typeface="Abadi Extra Light" panose="020B0204020104020204" pitchFamily="34" charset="0"/>
                        </a:rPr>
                        <a:t>2011</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4307</a:t>
                      </a:r>
                    </a:p>
                  </a:txBody>
                  <a:tcPr marT="6350" marB="6350" anchorCtr="1">
                    <a:solidFill>
                      <a:srgbClr val="FFFFFF"/>
                    </a:solidFill>
                  </a:tcPr>
                </a:tc>
                <a:tc>
                  <a:txBody>
                    <a:bodyPr/>
                    <a:lstStyle/>
                    <a:p>
                      <a:r>
                        <a:rPr lang="fi-FI" sz="1100" b="0">
                          <a:latin typeface="Abadi Extra Light" panose="020B0204020104020204" pitchFamily="34" charset="0"/>
                        </a:rPr>
                        <a:t>1966</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150009135"/>
                  </a:ext>
                </a:extLst>
              </a:tr>
              <a:tr h="228600">
                <a:tc>
                  <a:txBody>
                    <a:bodyPr/>
                    <a:lstStyle/>
                    <a:p>
                      <a:r>
                        <a:rPr lang="fi-FI" sz="1100" b="0">
                          <a:latin typeface="Abadi Extra Light" panose="020B0204020104020204" pitchFamily="34" charset="0"/>
                        </a:rPr>
                        <a:t>2012</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4447</a:t>
                      </a:r>
                    </a:p>
                  </a:txBody>
                  <a:tcPr marT="6350" marB="6350" anchorCtr="1">
                    <a:solidFill>
                      <a:srgbClr val="FFFFFF"/>
                    </a:solidFill>
                  </a:tcPr>
                </a:tc>
                <a:tc>
                  <a:txBody>
                    <a:bodyPr/>
                    <a:lstStyle/>
                    <a:p>
                      <a:r>
                        <a:rPr lang="fi-FI" sz="1100" b="0">
                          <a:latin typeface="Abadi Extra Light" panose="020B0204020104020204" pitchFamily="34" charset="0"/>
                        </a:rPr>
                        <a:t>2163</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3888819716"/>
                  </a:ext>
                </a:extLst>
              </a:tr>
              <a:tr h="228600">
                <a:tc>
                  <a:txBody>
                    <a:bodyPr/>
                    <a:lstStyle/>
                    <a:p>
                      <a:r>
                        <a:rPr lang="fi-FI" sz="1100" b="0">
                          <a:latin typeface="Abadi Extra Light" panose="020B0204020104020204" pitchFamily="34" charset="0"/>
                        </a:rPr>
                        <a:t>2013</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4268</a:t>
                      </a:r>
                    </a:p>
                  </a:txBody>
                  <a:tcPr marT="6350" marB="6350" anchorCtr="1">
                    <a:solidFill>
                      <a:srgbClr val="FFFFFF"/>
                    </a:solidFill>
                  </a:tcPr>
                </a:tc>
                <a:tc>
                  <a:txBody>
                    <a:bodyPr/>
                    <a:lstStyle/>
                    <a:p>
                      <a:r>
                        <a:rPr lang="fi-FI" sz="1100" b="0">
                          <a:latin typeface="Abadi Extra Light" panose="020B0204020104020204" pitchFamily="34" charset="0"/>
                        </a:rPr>
                        <a:t>2049</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177417233"/>
                  </a:ext>
                </a:extLst>
              </a:tr>
              <a:tr h="228600">
                <a:tc>
                  <a:txBody>
                    <a:bodyPr/>
                    <a:lstStyle/>
                    <a:p>
                      <a:r>
                        <a:rPr lang="fi-FI" sz="1100" b="0">
                          <a:latin typeface="Abadi Extra Light" panose="020B0204020104020204" pitchFamily="34" charset="0"/>
                        </a:rPr>
                        <a:t>2014</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4229</a:t>
                      </a:r>
                    </a:p>
                  </a:txBody>
                  <a:tcPr marT="6350" marB="6350" anchorCtr="1">
                    <a:solidFill>
                      <a:srgbClr val="FFFFFF"/>
                    </a:solidFill>
                  </a:tcPr>
                </a:tc>
                <a:tc>
                  <a:txBody>
                    <a:bodyPr/>
                    <a:lstStyle/>
                    <a:p>
                      <a:r>
                        <a:rPr lang="fi-FI" sz="1100" b="0">
                          <a:latin typeface="Abadi Extra Light" panose="020B0204020104020204" pitchFamily="34" charset="0"/>
                        </a:rPr>
                        <a:t>1900</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3244570252"/>
                  </a:ext>
                </a:extLst>
              </a:tr>
              <a:tr h="228600">
                <a:tc>
                  <a:txBody>
                    <a:bodyPr/>
                    <a:lstStyle/>
                    <a:p>
                      <a:r>
                        <a:rPr lang="fi-FI" sz="1100" b="0">
                          <a:latin typeface="Abadi Extra Light" panose="020B0204020104020204" pitchFamily="34" charset="0"/>
                        </a:rPr>
                        <a:t>2015</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4142</a:t>
                      </a:r>
                    </a:p>
                  </a:txBody>
                  <a:tcPr marT="6350" marB="6350" anchorCtr="1">
                    <a:solidFill>
                      <a:srgbClr val="FFFFFF"/>
                    </a:solidFill>
                  </a:tcPr>
                </a:tc>
                <a:tc>
                  <a:txBody>
                    <a:bodyPr/>
                    <a:lstStyle/>
                    <a:p>
                      <a:r>
                        <a:rPr lang="fi-FI" sz="1100" b="0">
                          <a:latin typeface="Abadi Extra Light" panose="020B0204020104020204" pitchFamily="34" charset="0"/>
                        </a:rPr>
                        <a:t>2047</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2608497338"/>
                  </a:ext>
                </a:extLst>
              </a:tr>
              <a:tr h="228600">
                <a:tc>
                  <a:txBody>
                    <a:bodyPr/>
                    <a:lstStyle/>
                    <a:p>
                      <a:r>
                        <a:rPr lang="fi-FI" sz="1100" b="0">
                          <a:latin typeface="Abadi Extra Light" panose="020B0204020104020204" pitchFamily="34" charset="0"/>
                        </a:rPr>
                        <a:t>2016</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4225</a:t>
                      </a:r>
                    </a:p>
                  </a:txBody>
                  <a:tcPr marT="6350" marB="6350" anchorCtr="1">
                    <a:solidFill>
                      <a:srgbClr val="FFFFFF"/>
                    </a:solidFill>
                  </a:tcPr>
                </a:tc>
                <a:tc>
                  <a:txBody>
                    <a:bodyPr/>
                    <a:lstStyle/>
                    <a:p>
                      <a:r>
                        <a:rPr lang="fi-FI" sz="1100" b="0">
                          <a:latin typeface="Abadi Extra Light" panose="020B0204020104020204" pitchFamily="34" charset="0"/>
                        </a:rPr>
                        <a:t>1989</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1632746970"/>
                  </a:ext>
                </a:extLst>
              </a:tr>
              <a:tr h="228600">
                <a:tc>
                  <a:txBody>
                    <a:bodyPr/>
                    <a:lstStyle/>
                    <a:p>
                      <a:r>
                        <a:rPr lang="fi-FI" sz="1100" b="0">
                          <a:latin typeface="Abadi Extra Light" panose="020B0204020104020204" pitchFamily="34" charset="0"/>
                        </a:rPr>
                        <a:t>2017</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4057</a:t>
                      </a:r>
                    </a:p>
                  </a:txBody>
                  <a:tcPr marT="6350" marB="6350" anchorCtr="1">
                    <a:solidFill>
                      <a:srgbClr val="FFFFFF"/>
                    </a:solidFill>
                  </a:tcPr>
                </a:tc>
                <a:tc>
                  <a:txBody>
                    <a:bodyPr/>
                    <a:lstStyle/>
                    <a:p>
                      <a:r>
                        <a:rPr lang="fi-FI" sz="1100" b="0">
                          <a:latin typeface="Abadi Extra Light" panose="020B0204020104020204" pitchFamily="34" charset="0"/>
                        </a:rPr>
                        <a:t>1944</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2407471300"/>
                  </a:ext>
                </a:extLst>
              </a:tr>
              <a:tr h="228600">
                <a:tc>
                  <a:txBody>
                    <a:bodyPr/>
                    <a:lstStyle/>
                    <a:p>
                      <a:r>
                        <a:rPr lang="fi-FI" sz="1100" b="0">
                          <a:latin typeface="Abadi Extra Light" panose="020B0204020104020204" pitchFamily="34" charset="0"/>
                        </a:rPr>
                        <a:t>2018</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4278</a:t>
                      </a:r>
                    </a:p>
                  </a:txBody>
                  <a:tcPr marT="6350" marB="6350" anchorCtr="1">
                    <a:solidFill>
                      <a:srgbClr val="FFFFFF"/>
                    </a:solidFill>
                  </a:tcPr>
                </a:tc>
                <a:tc>
                  <a:txBody>
                    <a:bodyPr/>
                    <a:lstStyle/>
                    <a:p>
                      <a:r>
                        <a:rPr lang="fi-FI" sz="1100" b="0">
                          <a:latin typeface="Abadi Extra Light" panose="020B0204020104020204" pitchFamily="34" charset="0"/>
                        </a:rPr>
                        <a:t>2060</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3128737577"/>
                  </a:ext>
                </a:extLst>
              </a:tr>
              <a:tr h="228600">
                <a:tc>
                  <a:txBody>
                    <a:bodyPr/>
                    <a:lstStyle/>
                    <a:p>
                      <a:r>
                        <a:rPr lang="fi-FI" sz="1100" b="0">
                          <a:latin typeface="Abadi Extra Light" panose="020B0204020104020204" pitchFamily="34" charset="0"/>
                        </a:rPr>
                        <a:t>2019</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4173</a:t>
                      </a:r>
                    </a:p>
                  </a:txBody>
                  <a:tcPr marT="6350" marB="6350" anchorCtr="1">
                    <a:solidFill>
                      <a:srgbClr val="FFFFFF"/>
                    </a:solidFill>
                  </a:tcPr>
                </a:tc>
                <a:tc>
                  <a:txBody>
                    <a:bodyPr/>
                    <a:lstStyle/>
                    <a:p>
                      <a:r>
                        <a:rPr lang="fi-FI" sz="1100" b="0">
                          <a:latin typeface="Abadi Extra Light" panose="020B0204020104020204" pitchFamily="34" charset="0"/>
                        </a:rPr>
                        <a:t>1875</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2089683131"/>
                  </a:ext>
                </a:extLst>
              </a:tr>
              <a:tr h="228600">
                <a:tc>
                  <a:txBody>
                    <a:bodyPr/>
                    <a:lstStyle/>
                    <a:p>
                      <a:r>
                        <a:rPr lang="fi-FI" sz="1100" b="0">
                          <a:latin typeface="Abadi Extra Light" panose="020B0204020104020204" pitchFamily="34" charset="0"/>
                        </a:rPr>
                        <a:t>2020</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4006</a:t>
                      </a:r>
                    </a:p>
                  </a:txBody>
                  <a:tcPr marT="6350" marB="6350" anchorCtr="1">
                    <a:solidFill>
                      <a:srgbClr val="FFFFFF"/>
                    </a:solidFill>
                  </a:tcPr>
                </a:tc>
                <a:tc>
                  <a:txBody>
                    <a:bodyPr/>
                    <a:lstStyle/>
                    <a:p>
                      <a:r>
                        <a:rPr lang="fi-FI" sz="1100" b="0" dirty="0">
                          <a:latin typeface="Abadi Extra Light" panose="020B0204020104020204" pitchFamily="34" charset="0"/>
                        </a:rPr>
                        <a:t>1417</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244273930"/>
                  </a:ext>
                </a:extLst>
              </a:tr>
              <a:tr h="228600">
                <a:tc>
                  <a:txBody>
                    <a:bodyPr/>
                    <a:lstStyle/>
                    <a:p>
                      <a:r>
                        <a:rPr lang="fi-FI" sz="1100" b="0">
                          <a:latin typeface="Abadi Extra Light" panose="020B0204020104020204" pitchFamily="34" charset="0"/>
                        </a:rPr>
                        <a:t>2021</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4074</a:t>
                      </a:r>
                    </a:p>
                  </a:txBody>
                  <a:tcPr marT="6350" marB="6350" anchorCtr="1">
                    <a:solidFill>
                      <a:srgbClr val="FFFFFF"/>
                    </a:solidFill>
                  </a:tcPr>
                </a:tc>
                <a:tc>
                  <a:txBody>
                    <a:bodyPr/>
                    <a:lstStyle/>
                    <a:p>
                      <a:r>
                        <a:rPr lang="fi-FI" sz="1100" b="0">
                          <a:latin typeface="Abadi Extra Light" panose="020B0204020104020204" pitchFamily="34" charset="0"/>
                        </a:rPr>
                        <a:t>1758</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1622132312"/>
                  </a:ext>
                </a:extLst>
              </a:tr>
              <a:tr h="228600">
                <a:tc>
                  <a:txBody>
                    <a:bodyPr/>
                    <a:lstStyle/>
                    <a:p>
                      <a:r>
                        <a:rPr lang="fi-FI" sz="1100" b="0">
                          <a:latin typeface="Abadi Extra Light" panose="020B0204020104020204" pitchFamily="34" charset="0"/>
                        </a:rPr>
                        <a:t>2022</a:t>
                      </a:r>
                    </a:p>
                  </a:txBody>
                  <a:tcPr marT="6350" marB="6350" anchorCtr="1">
                    <a:lnL w="12700" cmpd="sng">
                      <a:solidFill>
                        <a:srgbClr val="000000"/>
                      </a:solidFill>
                    </a:lnL>
                    <a:solidFill>
                      <a:srgbClr val="FFFFFF"/>
                    </a:solidFill>
                  </a:tcPr>
                </a:tc>
                <a:tc>
                  <a:txBody>
                    <a:bodyPr/>
                    <a:lstStyle/>
                    <a:p>
                      <a:r>
                        <a:rPr lang="fi-FI" sz="1100" b="0">
                          <a:latin typeface="Abadi Extra Light" panose="020B0204020104020204" pitchFamily="34" charset="0"/>
                        </a:rPr>
                        <a:t>3775</a:t>
                      </a:r>
                    </a:p>
                  </a:txBody>
                  <a:tcPr marT="6350" marB="6350" anchorCtr="1">
                    <a:solidFill>
                      <a:srgbClr val="FFFFFF"/>
                    </a:solidFill>
                  </a:tcPr>
                </a:tc>
                <a:tc>
                  <a:txBody>
                    <a:bodyPr/>
                    <a:lstStyle/>
                    <a:p>
                      <a:r>
                        <a:rPr lang="fi-FI" sz="1100" b="0">
                          <a:latin typeface="Abadi Extra Light" panose="020B0204020104020204" pitchFamily="34" charset="0"/>
                        </a:rPr>
                        <a:t>1291</a:t>
                      </a:r>
                    </a:p>
                  </a:txBody>
                  <a:tcPr marT="6350" marB="6350" anchorCtr="1">
                    <a:lnR w="12700" cmpd="sng">
                      <a:solidFill>
                        <a:srgbClr val="000000"/>
                      </a:solidFill>
                    </a:lnR>
                    <a:solidFill>
                      <a:srgbClr val="FFFFFF"/>
                    </a:solidFill>
                  </a:tcPr>
                </a:tc>
                <a:extLst>
                  <a:ext uri="{0D108BD9-81ED-4DB2-BD59-A6C34878D82A}">
                    <a16:rowId xmlns:a16="http://schemas.microsoft.com/office/drawing/2014/main" val="3571167763"/>
                  </a:ext>
                </a:extLst>
              </a:tr>
              <a:tr h="228600">
                <a:tc>
                  <a:txBody>
                    <a:bodyPr/>
                    <a:lstStyle/>
                    <a:p>
                      <a:r>
                        <a:rPr lang="fi-FI" sz="1100" b="0">
                          <a:latin typeface="Abadi Extra Light" panose="020B0204020104020204" pitchFamily="34" charset="0"/>
                        </a:rPr>
                        <a:t>2023</a:t>
                      </a:r>
                    </a:p>
                  </a:txBody>
                  <a:tcPr marT="6350" marB="6350" anchorCtr="1">
                    <a:lnL w="12700" cmpd="sng">
                      <a:solidFill>
                        <a:srgbClr val="000000"/>
                      </a:solidFill>
                    </a:lnL>
                    <a:lnB w="12700" cmpd="sng">
                      <a:solidFill>
                        <a:srgbClr val="000000"/>
                      </a:solidFill>
                    </a:lnB>
                    <a:solidFill>
                      <a:srgbClr val="FFFFFF"/>
                    </a:solidFill>
                  </a:tcPr>
                </a:tc>
                <a:tc>
                  <a:txBody>
                    <a:bodyPr/>
                    <a:lstStyle/>
                    <a:p>
                      <a:r>
                        <a:rPr lang="fi-FI" sz="1100" b="0">
                          <a:latin typeface="Abadi Extra Light" panose="020B0204020104020204" pitchFamily="34" charset="0"/>
                        </a:rPr>
                        <a:t>3975</a:t>
                      </a:r>
                    </a:p>
                  </a:txBody>
                  <a:tcPr marT="6350" marB="6350" anchorCtr="1">
                    <a:lnB w="12700" cmpd="sng">
                      <a:solidFill>
                        <a:srgbClr val="000000"/>
                      </a:solidFill>
                    </a:lnB>
                    <a:solidFill>
                      <a:srgbClr val="FFFFFF"/>
                    </a:solidFill>
                  </a:tcPr>
                </a:tc>
                <a:tc>
                  <a:txBody>
                    <a:bodyPr/>
                    <a:lstStyle/>
                    <a:p>
                      <a:r>
                        <a:rPr lang="fi-FI" sz="1100" b="0" dirty="0">
                          <a:latin typeface="Abadi Extra Light" panose="020B0204020104020204" pitchFamily="34" charset="0"/>
                        </a:rPr>
                        <a:t>1637</a:t>
                      </a:r>
                    </a:p>
                  </a:txBody>
                  <a:tcPr marT="6350" marB="6350" anchorCtr="1">
                    <a:lnR w="12700" cmpd="sng">
                      <a:solidFill>
                        <a:srgbClr val="000000"/>
                      </a:solidFill>
                    </a:lnR>
                    <a:lnB w="12700" cmpd="sng">
                      <a:solidFill>
                        <a:srgbClr val="000000"/>
                      </a:solidFill>
                    </a:lnB>
                    <a:solidFill>
                      <a:srgbClr val="FFFFFF"/>
                    </a:solidFill>
                  </a:tcPr>
                </a:tc>
                <a:extLst>
                  <a:ext uri="{0D108BD9-81ED-4DB2-BD59-A6C34878D82A}">
                    <a16:rowId xmlns:a16="http://schemas.microsoft.com/office/drawing/2014/main" val="4146790153"/>
                  </a:ext>
                </a:extLst>
              </a:tr>
            </a:tbl>
          </a:graphicData>
        </a:graphic>
      </p:graphicFrame>
    </p:spTree>
    <p:extLst>
      <p:ext uri="{BB962C8B-B14F-4D97-AF65-F5344CB8AC3E}">
        <p14:creationId xmlns:p14="http://schemas.microsoft.com/office/powerpoint/2010/main" val="3601822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ohja23_Teoll_työk_ja_teoll_sähkönk">
    <p:spTree>
      <p:nvGrpSpPr>
        <p:cNvPr id="1" name=""/>
        <p:cNvGrpSpPr/>
        <p:nvPr/>
      </p:nvGrpSpPr>
      <p:grpSpPr>
        <a:xfrm>
          <a:off x="0" y="0"/>
          <a:ext cx="0" cy="0"/>
          <a:chOff x="0" y="0"/>
          <a:chExt cx="0" cy="0"/>
        </a:xfrm>
      </p:grpSpPr>
      <p:pic>
        <p:nvPicPr>
          <p:cNvPr id="8" name="Picture 7" descr="Palkkikuva. Teollisuuden ja teollisuuden sähkönkulutuksen päästöjen kehitys lasketun aikasarjan ajalta. Tiedot esitetty liitteen 1 taulukossa.">
            <a:extLst>
              <a:ext uri="{FF2B5EF4-FFF2-40B4-BE49-F238E27FC236}">
                <a16:creationId xmlns:a16="http://schemas.microsoft.com/office/drawing/2014/main" id="{28142B79-920F-4E87-B32A-B896870CFF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alkkikuva. Teollisuuden ja teollisuuden sähkönkulutuksen päästöjen kehitys lasketun aikasarjan ajalta. Tiedot esitetty liitteen 1 taulukossa.">
            <a:extLst>
              <a:ext uri="{FF2B5EF4-FFF2-40B4-BE49-F238E27FC236}">
                <a16:creationId xmlns:a16="http://schemas.microsoft.com/office/drawing/2014/main" id="{02B50605-B5D9-4710-BDF6-0D208EB6B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B064A646-F672-409F-B917-484E0310B87F}"/>
              </a:ext>
            </a:extLst>
          </p:cNvPr>
          <p:cNvSpPr txBox="1"/>
          <p:nvPr/>
        </p:nvSpPr>
        <p:spPr>
          <a:xfrm>
            <a:off x="648515" y="5469003"/>
            <a:ext cx="2955710" cy="830997"/>
          </a:xfrm>
          <a:prstGeom prst="rect">
            <a:avLst/>
          </a:prstGeom>
          <a:noFill/>
        </p:spPr>
        <p:txBody>
          <a:bodyPr wrap="square">
            <a:spAutoFit/>
          </a:bodyPr>
          <a:lstStyle/>
          <a:p>
            <a:r>
              <a:rPr lang="fi-FI" sz="1200" b="1" dirty="0">
                <a:latin typeface="Abadi Extra Light" panose="020B0204020104020204" pitchFamily="34" charset="0"/>
              </a:rPr>
              <a:t>Kuva 15.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Teollisuuden ja työkoneiden sekä teollisuuden sähkönkulutuksen päästöjen kehitys Raumalla</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vuosina 2008–2023</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fi-FI" sz="1200" b="1" i="1" dirty="0">
                <a:effectLst/>
                <a:latin typeface="Abadi Extra Light" panose="020B0204020104020204" pitchFamily="34" charset="0"/>
              </a:rPr>
              <a:t>(CO2-raportti, 2025)</a:t>
            </a:r>
            <a:endParaRPr lang="fi-FI" sz="1200" b="1" dirty="0">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C175B4DA-0F43-90E5-0693-DD747319D20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28</a:t>
            </a:fld>
            <a:endParaRPr lang="fi-FI" dirty="0">
              <a:latin typeface="Abadi Extra Light" panose="020B0204020104020204" pitchFamily="34" charset="0"/>
            </a:endParaRPr>
          </a:p>
        </p:txBody>
      </p:sp>
      <p:graphicFrame>
        <p:nvGraphicFramePr>
          <p:cNvPr id="2" name="Chart 1" descr="Palkkikuva. Teollisuuden ja teollisuuden sähkönkulutuksen päästöjen kehitys lasketun aikasarjan ajalta. Tiedot esitetty liitteen 1 taulukossa.">
            <a:extLst>
              <a:ext uri="{FF2B5EF4-FFF2-40B4-BE49-F238E27FC236}">
                <a16:creationId xmlns:a16="http://schemas.microsoft.com/office/drawing/2014/main" id="{F6C2DE12-D2BF-42C8-9CEF-622CC947FBAC}"/>
              </a:ext>
            </a:extLst>
          </p:cNvPr>
          <p:cNvGraphicFramePr>
            <a:graphicFrameLocks noGrp="1"/>
          </p:cNvGraphicFramePr>
          <p:nvPr>
            <p:extLst>
              <p:ext uri="{D42A27DB-BD31-4B8C-83A1-F6EECF244321}">
                <p14:modId xmlns:p14="http://schemas.microsoft.com/office/powerpoint/2010/main" val="1181846813"/>
              </p:ext>
            </p:extLst>
          </p:nvPr>
        </p:nvGraphicFramePr>
        <p:xfrm>
          <a:off x="3717791" y="839000"/>
          <a:ext cx="7620000" cy="5461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2182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ohja24_Päästövertailut">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59F40664-D33F-40A0-BFDB-38A10E02C5F0}"/>
              </a:ext>
            </a:extLst>
          </p:cNvPr>
          <p:cNvSpPr>
            <a:spLocks noGrp="1"/>
          </p:cNvSpPr>
          <p:nvPr>
            <p:ph sz="half" idx="2"/>
          </p:nvPr>
        </p:nvSpPr>
        <p:spPr>
          <a:xfrm>
            <a:off x="648515" y="1689980"/>
            <a:ext cx="4991566" cy="4610019"/>
          </a:xfrm>
        </p:spPr>
        <p:txBody>
          <a:bodyPr>
            <a:normAutofit fontScale="92500"/>
          </a:bodyPr>
          <a:lstStyle/>
          <a:p>
            <a:pPr marL="0" indent="0">
              <a:buNone/>
            </a:pP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Rauman</a:t>
            </a:r>
            <a:r>
              <a:rPr lang="fi-FI" sz="1300" dirty="0">
                <a:solidFill>
                  <a:srgbClr val="FF0000"/>
                </a:solidFill>
                <a:effectLst/>
                <a:latin typeface="Abadi Extra Light" panose="020B0204020104020204" pitchFamily="34" charset="0"/>
                <a:ea typeface="Calibri" panose="020F0502020204030204" pitchFamily="34" charset="0"/>
                <a:cs typeface="Times New Roman" panose="02020603050405020304" pitchFamily="18" charset="0"/>
              </a:rPr>
              <a:t> </a:t>
            </a: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asukasta kohti lasketut päästöt olivat vuonna 2023 yhteensä 2,8</a:t>
            </a:r>
            <a:r>
              <a:rPr lang="fi-FI" sz="130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rPr>
              <a:t> </a:t>
            </a: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t CO</a:t>
            </a:r>
            <a:r>
              <a:rPr lang="fi-FI" sz="1300" baseline="-25000" dirty="0">
                <a:effectLst/>
                <a:latin typeface="Abadi Extra Light" panose="020B0204020104020204" pitchFamily="34" charset="0"/>
                <a:ea typeface="Calibri" panose="020F0502020204030204" pitchFamily="34" charset="0"/>
                <a:cs typeface="Times New Roman" panose="02020603050405020304" pitchFamily="18" charset="0"/>
              </a:rPr>
              <a:t>2</a:t>
            </a: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-ekv ilman teollisuutta, kun ne kaikissa CO2-raportissa mukana olevissa kunnissa vaihtelivat välillä 1,5</a:t>
            </a:r>
            <a:r>
              <a:rPr lang="fi-FI" sz="130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rPr>
              <a:t>–</a:t>
            </a: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20,6</a:t>
            </a:r>
            <a:r>
              <a:rPr lang="fi-FI" sz="1300" dirty="0">
                <a:solidFill>
                  <a:srgbClr val="FF0000"/>
                </a:solidFill>
                <a:effectLst/>
                <a:latin typeface="Abadi Extra Light" panose="020B0204020104020204" pitchFamily="34" charset="0"/>
                <a:ea typeface="Calibri" panose="020F0502020204030204" pitchFamily="34" charset="0"/>
                <a:cs typeface="Times New Roman" panose="02020603050405020304" pitchFamily="18" charset="0"/>
              </a:rPr>
              <a:t> </a:t>
            </a: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t CO</a:t>
            </a:r>
            <a:r>
              <a:rPr lang="fi-FI" sz="1300" baseline="-25000" dirty="0">
                <a:effectLst/>
                <a:latin typeface="Abadi Extra Light" panose="020B0204020104020204" pitchFamily="34" charset="0"/>
                <a:ea typeface="Calibri" panose="020F0502020204030204" pitchFamily="34" charset="0"/>
                <a:cs typeface="Times New Roman" panose="02020603050405020304" pitchFamily="18" charset="0"/>
              </a:rPr>
              <a:t>2</a:t>
            </a:r>
            <a:r>
              <a:rPr lang="fi-FI" sz="1300" dirty="0">
                <a:effectLst/>
                <a:latin typeface="Abadi Extra Light" panose="020B0204020104020204" pitchFamily="34" charset="0"/>
                <a:ea typeface="Calibri" panose="020F0502020204030204" pitchFamily="34" charset="0"/>
                <a:cs typeface="Times New Roman" panose="02020603050405020304" pitchFamily="18" charset="0"/>
              </a:rPr>
              <a:t>-ekv</a:t>
            </a:r>
            <a:r>
              <a:rPr lang="fi-FI" sz="1300" dirty="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rPr>
              <a:t>. </a:t>
            </a:r>
          </a:p>
          <a:p>
            <a:pPr marL="0" indent="0">
              <a:buNone/>
            </a:pPr>
            <a:r>
              <a:rPr lang="fi-FI" sz="1300" dirty="0">
                <a:solidFill>
                  <a:srgbClr val="000000"/>
                </a:solidFill>
                <a:latin typeface="Abadi Extra Light" panose="020B0204020104020204" pitchFamily="34" charset="0"/>
                <a:ea typeface="Calibri" panose="020F0502020204030204" pitchFamily="34" charset="0"/>
                <a:cs typeface="Times New Roman" panose="02020603050405020304" pitchFamily="18" charset="0"/>
              </a:rPr>
              <a:t>Seuraavaksi </a:t>
            </a:r>
            <a:r>
              <a:rPr lang="fi-FI" sz="1300" dirty="0">
                <a:latin typeface="Abadi Extra Light" panose="020B0204020104020204" pitchFamily="34" charset="0"/>
              </a:rPr>
              <a:t>Rauman</a:t>
            </a:r>
            <a:r>
              <a:rPr lang="fi-FI" sz="1300" dirty="0">
                <a:solidFill>
                  <a:srgbClr val="000000"/>
                </a:solidFill>
                <a:latin typeface="Abadi Extra Light" panose="020B0204020104020204" pitchFamily="34" charset="0"/>
                <a:ea typeface="Calibri" panose="020F0502020204030204" pitchFamily="34" charset="0"/>
                <a:cs typeface="Times New Roman" panose="02020603050405020304" pitchFamily="18" charset="0"/>
              </a:rPr>
              <a:t> päästöjä on vertailtu muihin CO2-raportissa mukana oleviin kuntiin. Mukana ovat seuraavat vertailukuvaajat:</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 </a:t>
            </a:r>
          </a:p>
          <a:p>
            <a:r>
              <a:rPr lang="fi-FI" sz="1300" dirty="0">
                <a:solidFill>
                  <a:srgbClr val="000000"/>
                </a:solidFill>
                <a:latin typeface="Abadi Extra Light" panose="020B0204020104020204" pitchFamily="34" charset="0"/>
                <a:ea typeface="Calibri" panose="020F0502020204030204" pitchFamily="34" charset="0"/>
                <a:cs typeface="Times New Roman" panose="02020603050405020304" pitchFamily="18" charset="0"/>
              </a:rPr>
              <a:t>CO2-raportissa mukana olevat kunnat, joissa </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on </a:t>
            </a:r>
            <a:r>
              <a:rPr lang="fi-FI" sz="1300" dirty="0">
                <a:latin typeface="Abadi Extra Light" panose="020B0204020104020204" pitchFamily="34" charset="0"/>
                <a:ea typeface="Times New Roman" panose="02020603050405020304" pitchFamily="18" charset="0"/>
                <a:cs typeface="Times New Roman" panose="02020603050405020304" pitchFamily="18" charset="0"/>
              </a:rPr>
              <a:t>25 000–70 000</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 asukasta (t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-ekv/asukas) (kuva </a:t>
            </a:r>
            <a:r>
              <a:rPr lang="fi-FI" sz="1300" dirty="0">
                <a:latin typeface="Abadi Extra Light" panose="020B0204020104020204" pitchFamily="34" charset="0"/>
              </a:rPr>
              <a:t>16).</a:t>
            </a:r>
          </a:p>
          <a:p>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CO2-raportissa mukana olevat kunnat, joissa on 50-100 asukasta maaneliökilometrillä (t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-ekv/asukas) (kuva </a:t>
            </a:r>
            <a:r>
              <a:rPr lang="fi-FI" sz="1300" dirty="0">
                <a:latin typeface="Abadi Extra Light" panose="020B0204020104020204" pitchFamily="34" charset="0"/>
              </a:rPr>
              <a:t>17).</a:t>
            </a:r>
          </a:p>
          <a:p>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CO2-raportissa mukana olevat Hinku-kunnat (t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-ekv/asukas) </a:t>
            </a:r>
            <a:r>
              <a:rPr lang="fi-FI" sz="1300" dirty="0">
                <a:latin typeface="Abadi Extra Light" panose="020B0204020104020204" pitchFamily="34" charset="0"/>
                <a:ea typeface="Times New Roman" panose="02020603050405020304" pitchFamily="18" charset="0"/>
                <a:cs typeface="Times New Roman" panose="02020603050405020304" pitchFamily="18" charset="0"/>
              </a:rPr>
              <a:t>(k</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uva </a:t>
            </a:r>
            <a:r>
              <a:rPr lang="fi-FI" sz="1300" dirty="0">
                <a:latin typeface="Abadi Extra Light" panose="020B0204020104020204" pitchFamily="34" charset="0"/>
              </a:rPr>
              <a:t>18).</a:t>
            </a:r>
          </a:p>
          <a:p>
            <a:r>
              <a:rPr lang="fi-FI" sz="1300" dirty="0">
                <a:latin typeface="Abadi Extra Light" panose="020B0204020104020204" pitchFamily="34" charset="0"/>
              </a:rPr>
              <a:t>Kaikkien CO2-raportissa mukana olevien kuntien päästöt sektoreittain ilman teollisuutta </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-ekv/asukas) (</a:t>
            </a:r>
            <a:r>
              <a:rPr lang="fi-FI" sz="1300" dirty="0">
                <a:latin typeface="Abadi Extra Light" panose="020B0204020104020204" pitchFamily="34" charset="0"/>
                <a:ea typeface="Times New Roman" panose="02020603050405020304" pitchFamily="18" charset="0"/>
                <a:cs typeface="Times New Roman" panose="02020603050405020304" pitchFamily="18" charset="0"/>
              </a:rPr>
              <a:t>k</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uva </a:t>
            </a:r>
            <a:r>
              <a:rPr lang="fi-FI" sz="1300" dirty="0">
                <a:latin typeface="Abadi Extra Light" panose="020B0204020104020204" pitchFamily="34" charset="0"/>
              </a:rPr>
              <a:t>19).</a:t>
            </a:r>
          </a:p>
          <a:p>
            <a:r>
              <a:rPr lang="fi-FI" sz="1300" dirty="0">
                <a:latin typeface="Abadi Extra Light" panose="020B0204020104020204" pitchFamily="34" charset="0"/>
              </a:rPr>
              <a:t>Kaikkien CO2-raportissa mukana olevien kuntien päästöt sektoreittain ilman teollisuutta, maataloutta ja läpiajoliikennettä </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-ekv/asukas) </a:t>
            </a:r>
            <a:r>
              <a:rPr lang="fi-FI" sz="1300" dirty="0">
                <a:latin typeface="Abadi Extra Light" panose="020B0204020104020204" pitchFamily="34" charset="0"/>
                <a:ea typeface="Times New Roman" panose="02020603050405020304" pitchFamily="18" charset="0"/>
                <a:cs typeface="Times New Roman" panose="02020603050405020304" pitchFamily="18" charset="0"/>
              </a:rPr>
              <a:t>(k</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uva 20</a:t>
            </a:r>
            <a:r>
              <a:rPr lang="fi-FI" sz="1300" dirty="0">
                <a:latin typeface="Abadi Extra Light" panose="020B0204020104020204" pitchFamily="34" charset="0"/>
              </a:rPr>
              <a:t>).</a:t>
            </a:r>
          </a:p>
          <a:p>
            <a:r>
              <a:rPr lang="fi-FI" sz="1300" dirty="0">
                <a:latin typeface="Abadi Extra Light" panose="020B0204020104020204" pitchFamily="34" charset="0"/>
              </a:rPr>
              <a:t>Kaikkien CO2-raportissa mukana olevien kuntien lämmityksen päästöt </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-ekv/asukas) (</a:t>
            </a:r>
            <a:r>
              <a:rPr lang="fi-FI" sz="1300" dirty="0">
                <a:latin typeface="Abadi Extra Light" panose="020B0204020104020204" pitchFamily="34" charset="0"/>
                <a:ea typeface="Times New Roman" panose="02020603050405020304" pitchFamily="18" charset="0"/>
                <a:cs typeface="Times New Roman" panose="02020603050405020304" pitchFamily="18" charset="0"/>
              </a:rPr>
              <a:t>k</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uva 21</a:t>
            </a:r>
            <a:r>
              <a:rPr lang="fi-FI" sz="1300" dirty="0">
                <a:latin typeface="Abadi Extra Light" panose="020B0204020104020204" pitchFamily="34" charset="0"/>
              </a:rPr>
              <a:t>).</a:t>
            </a:r>
          </a:p>
          <a:p>
            <a:r>
              <a:rPr lang="fi-FI" sz="1300" dirty="0">
                <a:latin typeface="Abadi Extra Light" panose="020B0204020104020204" pitchFamily="34" charset="0"/>
              </a:rPr>
              <a:t>Kaikkien CO2-raportissa mukana olevien kuntien kokonaispäästöt sektoreittain ilman teollisuutta </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a:t>
            </a:r>
            <a:r>
              <a:rPr lang="fi-FI" sz="1300" dirty="0" err="1">
                <a:effectLst/>
                <a:latin typeface="Abadi Extra Light" panose="020B0204020104020204" pitchFamily="34" charset="0"/>
                <a:ea typeface="Times New Roman" panose="02020603050405020304" pitchFamily="18" charset="0"/>
                <a:cs typeface="Times New Roman" panose="02020603050405020304" pitchFamily="18" charset="0"/>
              </a:rPr>
              <a:t>kt</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 CO</a:t>
            </a:r>
            <a:r>
              <a:rPr lang="fi-FI" sz="1300" baseline="-25000" dirty="0">
                <a:effectLst/>
                <a:latin typeface="Abadi Extra Light" panose="020B0204020104020204" pitchFamily="34" charset="0"/>
                <a:ea typeface="Times New Roman" panose="02020603050405020304" pitchFamily="18" charset="0"/>
                <a:cs typeface="Times New Roman" panose="02020603050405020304" pitchFamily="18" charset="0"/>
              </a:rPr>
              <a:t>2</a:t>
            </a:r>
            <a:r>
              <a:rPr lang="fi-FI" sz="1300" dirty="0">
                <a:effectLst/>
                <a:latin typeface="Abadi Extra Light" panose="020B0204020104020204" pitchFamily="34" charset="0"/>
                <a:ea typeface="Times New Roman" panose="02020603050405020304" pitchFamily="18" charset="0"/>
                <a:cs typeface="Times New Roman" panose="02020603050405020304" pitchFamily="18" charset="0"/>
              </a:rPr>
              <a:t>-ekv) (kuva 22</a:t>
            </a:r>
            <a:r>
              <a:rPr lang="fi-FI" sz="1300" dirty="0">
                <a:latin typeface="Abadi Extra Light" panose="020B0204020104020204" pitchFamily="34" charset="0"/>
              </a:rPr>
              <a:t>).</a:t>
            </a:r>
          </a:p>
          <a:p>
            <a:pPr marL="0" indent="0">
              <a:lnSpc>
                <a:spcPct val="100000"/>
              </a:lnSpc>
              <a:buNone/>
            </a:pPr>
            <a:r>
              <a:rPr lang="fi-FI" sz="1300" dirty="0">
                <a:latin typeface="Abadi Extra Light" panose="020B0204020104020204" pitchFamily="34" charset="0"/>
              </a:rPr>
              <a:t>Tarkastele kuntasi päästöjä ja vertaa niiden kehitystä muihin kuntiin osoitteessa: </a:t>
            </a:r>
            <a:r>
              <a:rPr lang="fi-FI" sz="1300" dirty="0">
                <a:latin typeface="Abadi Extra Light" panose="020B0204020104020204" pitchFamily="34" charset="0"/>
                <a:hlinkClick r:id="rId3"/>
              </a:rPr>
              <a:t>https://www.sitowise.com/fi/co2-raportti</a:t>
            </a:r>
            <a:r>
              <a:rPr lang="fi-FI" sz="1300" dirty="0">
                <a:latin typeface="Abadi Extra Light" panose="020B0204020104020204" pitchFamily="34" charset="0"/>
              </a:rPr>
              <a:t> </a:t>
            </a:r>
          </a:p>
          <a:p>
            <a:pPr marL="0" indent="0">
              <a:lnSpc>
                <a:spcPct val="100000"/>
              </a:lnSpc>
              <a:buNone/>
            </a:pPr>
            <a:endParaRPr lang="fi-FI" sz="1800" dirty="0">
              <a:latin typeface="Abadi Extra Light" panose="020B0204020104020204" pitchFamily="34" charset="0"/>
            </a:endParaRPr>
          </a:p>
        </p:txBody>
      </p:sp>
      <p:sp>
        <p:nvSpPr>
          <p:cNvPr id="2" name="Otsikkomuoto">
            <a:extLst>
              <a:ext uri="{FF2B5EF4-FFF2-40B4-BE49-F238E27FC236}">
                <a16:creationId xmlns:a16="http://schemas.microsoft.com/office/drawing/2014/main" id="{18FD2F16-CD3E-46A4-945B-BEC71BAB2E47}"/>
              </a:ext>
            </a:extLst>
          </p:cNvPr>
          <p:cNvSpPr>
            <a:spLocks noGrp="1"/>
          </p:cNvSpPr>
          <p:nvPr>
            <p:ph type="title"/>
          </p:nvPr>
        </p:nvSpPr>
        <p:spPr>
          <a:xfrm>
            <a:off x="838199" y="481131"/>
            <a:ext cx="5523687" cy="1103829"/>
          </a:xfrm>
        </p:spPr>
        <p:txBody>
          <a:bodyPr>
            <a:normAutofit/>
          </a:bodyPr>
          <a:lstStyle/>
          <a:p>
            <a:r>
              <a:rPr lang="fi-FI" dirty="0">
                <a:latin typeface="Abadi Extra Light" panose="020B0204020104020204" pitchFamily="34" charset="0"/>
              </a:rPr>
              <a:t>10. Päästövertailut</a:t>
            </a:r>
          </a:p>
        </p:txBody>
      </p:sp>
      <p:sp>
        <p:nvSpPr>
          <p:cNvPr id="5" name="Slide Number Placeholder 4">
            <a:extLst>
              <a:ext uri="{FF2B5EF4-FFF2-40B4-BE49-F238E27FC236}">
                <a16:creationId xmlns:a16="http://schemas.microsoft.com/office/drawing/2014/main" id="{77AA7AF4-594D-4FB5-A53D-0554B1B8AA0B}"/>
              </a:ext>
            </a:extLst>
          </p:cNvPr>
          <p:cNvSpPr>
            <a:spLocks noGrp="1"/>
          </p:cNvSpPr>
          <p:nvPr>
            <p:ph type="sldNum" sz="quarter" idx="12"/>
          </p:nvPr>
        </p:nvSpPr>
        <p:spPr/>
        <p:txBody>
          <a:bodyPr/>
          <a:lstStyle/>
          <a:p>
            <a:fld id="{59D73DD0-3AF0-420A-B1D9-9FF00C8EFB48}" type="slidenum">
              <a:rPr lang="fi-FI" smtClean="0"/>
              <a:t>29</a:t>
            </a:fld>
            <a:endParaRPr lang="fi-FI"/>
          </a:p>
        </p:txBody>
      </p:sp>
      <p:pic>
        <p:nvPicPr>
          <p:cNvPr id="6" name="Picture 5" descr="Kuvituskuva. Mies ja poika suojatiellä.">
            <a:extLst>
              <a:ext uri="{FF2B5EF4-FFF2-40B4-BE49-F238E27FC236}">
                <a16:creationId xmlns:a16="http://schemas.microsoft.com/office/drawing/2014/main" id="{0BA7B8A4-A80E-415D-9484-9601C0AA5A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Kuvituskuva. Mies ja poika suojatiellä.">
            <a:extLst>
              <a:ext uri="{FF2B5EF4-FFF2-40B4-BE49-F238E27FC236}">
                <a16:creationId xmlns:a16="http://schemas.microsoft.com/office/drawing/2014/main" id="{80818EBB-B6EB-4951-B187-A13402937B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pic>
        <p:nvPicPr>
          <p:cNvPr id="12" name="Picture 11" descr="Kuvituskuva. Mies ja poika suojatiellä.">
            <a:extLst>
              <a:ext uri="{FF2B5EF4-FFF2-40B4-BE49-F238E27FC236}">
                <a16:creationId xmlns:a16="http://schemas.microsoft.com/office/drawing/2014/main" id="{3591B270-F64E-494D-8680-321F6FEF5F1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Slide Number Placeholder 5">
            <a:extLst>
              <a:ext uri="{FF2B5EF4-FFF2-40B4-BE49-F238E27FC236}">
                <a16:creationId xmlns:a16="http://schemas.microsoft.com/office/drawing/2014/main" id="{3462ABB1-4BA3-F94A-AD62-733F5E4B5CC2}"/>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solidFill>
                  <a:schemeClr val="bg1">
                    <a:lumMod val="95000"/>
                  </a:schemeClr>
                </a:solidFill>
                <a:latin typeface="Abadi Extra Light" panose="020B0204020104020204" pitchFamily="34" charset="0"/>
              </a:rPr>
              <a:pPr/>
              <a:t>29</a:t>
            </a:fld>
            <a:endParaRPr lang="fi-FI" dirty="0">
              <a:solidFill>
                <a:schemeClr val="bg1">
                  <a:lumMod val="95000"/>
                </a:schemeClr>
              </a:solidFill>
              <a:latin typeface="Abadi Extra Light" panose="020B0204020104020204" pitchFamily="34" charset="0"/>
            </a:endParaRPr>
          </a:p>
        </p:txBody>
      </p:sp>
    </p:spTree>
    <p:extLst>
      <p:ext uri="{BB962C8B-B14F-4D97-AF65-F5344CB8AC3E}">
        <p14:creationId xmlns:p14="http://schemas.microsoft.com/office/powerpoint/2010/main" val="193477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ohja3_Kuvituskuva_esipuhe">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3BCD338-AEDF-41EE-BA7F-C17013B36FD5}"/>
              </a:ext>
            </a:extLst>
          </p:cNvPr>
          <p:cNvSpPr>
            <a:spLocks noGrp="1"/>
          </p:cNvSpPr>
          <p:nvPr>
            <p:ph type="title"/>
          </p:nvPr>
        </p:nvSpPr>
        <p:spPr/>
        <p:txBody>
          <a:bodyPr/>
          <a:lstStyle/>
          <a:p>
            <a:r>
              <a:rPr lang="fi-FI" dirty="0">
                <a:latin typeface="Abadi Extra Light" panose="020B0204020104020204" pitchFamily="34" charset="0"/>
              </a:rPr>
              <a:t>Esipuhe</a:t>
            </a:r>
            <a:endParaRPr lang="fi-FI" dirty="0">
              <a:highlight>
                <a:srgbClr val="FFFF00"/>
              </a:highlight>
              <a:latin typeface="Abadi Extra Light" panose="020B0204020104020204" pitchFamily="34" charset="0"/>
            </a:endParaRPr>
          </a:p>
        </p:txBody>
      </p:sp>
      <p:sp>
        <p:nvSpPr>
          <p:cNvPr id="13" name="Slide Number Placeholder 12">
            <a:extLst>
              <a:ext uri="{FF2B5EF4-FFF2-40B4-BE49-F238E27FC236}">
                <a16:creationId xmlns:a16="http://schemas.microsoft.com/office/drawing/2014/main" id="{B6512F95-528E-4772-BB09-F3A43EF35D5A}"/>
              </a:ext>
            </a:extLst>
          </p:cNvPr>
          <p:cNvSpPr>
            <a:spLocks noGrp="1"/>
          </p:cNvSpPr>
          <p:nvPr>
            <p:ph type="sldNum" sz="quarter" idx="12"/>
          </p:nvPr>
        </p:nvSpPr>
        <p:spPr/>
        <p:txBody>
          <a:bodyPr/>
          <a:lstStyle/>
          <a:p>
            <a:fld id="{59D73DD0-3AF0-420A-B1D9-9FF00C8EFB48}" type="slidenum">
              <a:rPr lang="fi-FI" smtClean="0"/>
              <a:t>3</a:t>
            </a:fld>
            <a:endParaRPr lang="fi-FI"/>
          </a:p>
        </p:txBody>
      </p:sp>
      <p:pic>
        <p:nvPicPr>
          <p:cNvPr id="14" name="Picture 13" descr="Kuvituskuva. Tuulivoimala ja taustalla metsää.">
            <a:extLst>
              <a:ext uri="{FF2B5EF4-FFF2-40B4-BE49-F238E27FC236}">
                <a16:creationId xmlns:a16="http://schemas.microsoft.com/office/drawing/2014/main" id="{4DD92D0B-0AF4-4F97-A34D-93CFE9C67D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15" name="Picture 14" descr="Kuvituskuva. Tuulivoimala ja taustalla metsää.">
            <a:extLst>
              <a:ext uri="{FF2B5EF4-FFF2-40B4-BE49-F238E27FC236}">
                <a16:creationId xmlns:a16="http://schemas.microsoft.com/office/drawing/2014/main" id="{BF8A841E-14EF-4FEE-9730-62C58FF475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5" name="Sisällön paikkamerkki 4">
            <a:extLst>
              <a:ext uri="{FF2B5EF4-FFF2-40B4-BE49-F238E27FC236}">
                <a16:creationId xmlns:a16="http://schemas.microsoft.com/office/drawing/2014/main" id="{96F578BD-7669-4F04-8796-FF8C82F6EA1B}"/>
              </a:ext>
            </a:extLst>
          </p:cNvPr>
          <p:cNvSpPr>
            <a:spLocks noGrp="1"/>
          </p:cNvSpPr>
          <p:nvPr>
            <p:ph sz="half" idx="1"/>
          </p:nvPr>
        </p:nvSpPr>
        <p:spPr>
          <a:xfrm>
            <a:off x="464727" y="1532415"/>
            <a:ext cx="5214404" cy="4767585"/>
          </a:xfrm>
        </p:spPr>
        <p:txBody>
          <a:bodyPr>
            <a:noAutofit/>
          </a:bodyPr>
          <a:lstStyle/>
          <a:p>
            <a:pPr marL="0" indent="0">
              <a:lnSpc>
                <a:spcPct val="100000"/>
              </a:lnSpc>
              <a:spcBef>
                <a:spcPts val="100"/>
              </a:spcBef>
              <a:buNone/>
            </a:pPr>
            <a:r>
              <a:rPr lang="fi-FI" sz="1200" dirty="0">
                <a:latin typeface="Abadi Extra Light" panose="020B0204020104020204" pitchFamily="34" charset="0"/>
              </a:rPr>
              <a:t>CO2-raporttipalvelun avulla seurataan kymmenien kuntien ja kaupunkien kasvihuonekaasupäästöjä vuosittain. CO2-raportti on palvellut kuntia jo yli 15 vuoden ajan ja se mahdollistaa lukuisine lisäpalveluineen kunnille niiden eritystarpeet huomioivan päästöseurannan. Luotettavuus ja ajantasaisuus ovat CO2-raportin vahvuuksia. Kuntien päästötiedot löytyvät myös verkkosivuiltamme osoitteesta: </a:t>
            </a:r>
            <a:r>
              <a:rPr lang="fi-FI" sz="1200" dirty="0">
                <a:latin typeface="Abadi Extra Light" panose="020B0204020104020204" pitchFamily="34" charset="0"/>
                <a:hlinkClick r:id="rId5"/>
              </a:rPr>
              <a:t>https://co2.sitowise.com/CO2tilastot/</a:t>
            </a:r>
            <a:r>
              <a:rPr lang="fi-FI" sz="1200" dirty="0">
                <a:latin typeface="Abadi Extra Light" panose="020B0204020104020204" pitchFamily="34" charset="0"/>
              </a:rPr>
              <a:t> </a:t>
            </a:r>
          </a:p>
          <a:p>
            <a:pPr marL="0" indent="0">
              <a:lnSpc>
                <a:spcPct val="100000"/>
              </a:lnSpc>
              <a:spcBef>
                <a:spcPts val="100"/>
              </a:spcBef>
              <a:buNone/>
            </a:pPr>
            <a:endParaRPr lang="fi-FI" sz="1200" dirty="0">
              <a:latin typeface="Abadi Extra Light" panose="020B0204020104020204" pitchFamily="34" charset="0"/>
            </a:endParaRPr>
          </a:p>
          <a:p>
            <a:pPr marL="0" indent="0">
              <a:lnSpc>
                <a:spcPct val="100000"/>
              </a:lnSpc>
              <a:spcBef>
                <a:spcPts val="100"/>
              </a:spcBef>
              <a:buNone/>
            </a:pPr>
            <a:r>
              <a:rPr lang="fi-FI" sz="1200" dirty="0">
                <a:latin typeface="Abadi Extra Light" panose="020B0204020104020204" pitchFamily="34" charset="0"/>
              </a:rPr>
              <a:t>Kehitämme CO2-raporttipalvelua jatkuvasti, jotta se tukisi kuntien ilmastotyötä parhaalla mahdollisella tavalla. Kevääksi 2025 ilmastotyön tueksi on laadittu tiedotepohja, jonka avulla kuntien on mahdollista viestiä kasvihuonekaasu-päästöistään ja niiden kehityksestä. Viestintä on erinomainen tapa innostaa myös kuntalaisia ilmastotyöhön!</a:t>
            </a:r>
            <a:br>
              <a:rPr lang="fi-FI" sz="1200" dirty="0">
                <a:latin typeface="Abadi Extra Light" panose="020B0204020104020204" pitchFamily="34" charset="0"/>
              </a:rPr>
            </a:br>
            <a:br>
              <a:rPr lang="fi-FI" sz="1200" dirty="0">
                <a:latin typeface="Abadi Extra Light" panose="020B0204020104020204" pitchFamily="34" charset="0"/>
              </a:rPr>
            </a:br>
            <a:r>
              <a:rPr lang="fi-FI" sz="1200" dirty="0">
                <a:latin typeface="Abadi Extra Light" panose="020B0204020104020204" pitchFamily="34" charset="0"/>
              </a:rPr>
              <a:t>Öljylämmityksen ja jätehuollon laskentoja päivitettiin vuoden 2024 raportteihin. Samassa yhteydessä myös aikaisemmin lasketut vuodet päivitettiin aikasarjan yhtenäisyyden takaamiseksi. Kansallisessa liikenteen päästölaskennassa ja tilastoinnissa tapahtuu vuoden 2025 aikana muutoksia päävastuun siirtyessä VTT:ltä muille toimijoille. Tilanteen kehittymistä seurataan CO2-raportissa ja tarkimpia mahdollisia tuloksia liikenteen päästöistä pyritään tuottamaan kunnille myös jatkossa.  </a:t>
            </a:r>
          </a:p>
          <a:p>
            <a:pPr marL="0" indent="0">
              <a:lnSpc>
                <a:spcPct val="100000"/>
              </a:lnSpc>
              <a:spcBef>
                <a:spcPts val="100"/>
              </a:spcBef>
              <a:buNone/>
            </a:pPr>
            <a:endParaRPr lang="fi-FI" sz="1200" dirty="0">
              <a:latin typeface="Abadi Extra Light" panose="020B0204020104020204" pitchFamily="34" charset="0"/>
            </a:endParaRPr>
          </a:p>
          <a:p>
            <a:pPr marL="0" indent="0">
              <a:lnSpc>
                <a:spcPct val="100000"/>
              </a:lnSpc>
              <a:spcBef>
                <a:spcPts val="100"/>
              </a:spcBef>
              <a:buNone/>
            </a:pPr>
            <a:r>
              <a:rPr lang="fi-FI" sz="1200" dirty="0">
                <a:latin typeface="Abadi Extra Light" panose="020B0204020104020204" pitchFamily="34" charset="0"/>
              </a:rPr>
              <a:t>Toivon mukaan CO2-raportti edistää tänäkin vuonna ilmastotyötä ja siitä viestimistä kunnassanne!</a:t>
            </a:r>
          </a:p>
          <a:p>
            <a:pPr marL="0" indent="0">
              <a:lnSpc>
                <a:spcPct val="100000"/>
              </a:lnSpc>
              <a:spcBef>
                <a:spcPts val="100"/>
              </a:spcBef>
              <a:buNone/>
            </a:pPr>
            <a:endParaRPr lang="fi-FI" sz="1200" dirty="0">
              <a:latin typeface="Abadi Extra Light" panose="020B0204020104020204" pitchFamily="34" charset="0"/>
            </a:endParaRPr>
          </a:p>
          <a:p>
            <a:pPr marL="0" indent="0">
              <a:lnSpc>
                <a:spcPct val="100000"/>
              </a:lnSpc>
              <a:spcBef>
                <a:spcPts val="200"/>
              </a:spcBef>
              <a:buNone/>
            </a:pPr>
            <a:r>
              <a:rPr lang="fi-FI" sz="1200" dirty="0">
                <a:latin typeface="Abadi Extra Light" panose="020B0204020104020204" pitchFamily="34" charset="0"/>
              </a:rPr>
              <a:t>CO2-raportin tiimi: Milla Lehikoinen, Sanni Mallat, Elina Leinonen, Sara Ravantti, Kristiina Kuusisto &amp; Emma Liljeström</a:t>
            </a:r>
          </a:p>
          <a:p>
            <a:pPr marL="0" indent="0">
              <a:lnSpc>
                <a:spcPct val="100000"/>
              </a:lnSpc>
              <a:buNone/>
            </a:pPr>
            <a:endParaRPr lang="fi-FI" sz="1200" dirty="0">
              <a:latin typeface="Abadi Extra Light" panose="020B0204020104020204" pitchFamily="34" charset="0"/>
            </a:endParaRPr>
          </a:p>
        </p:txBody>
      </p:sp>
      <p:sp>
        <p:nvSpPr>
          <p:cNvPr id="2" name="Slide Number Placeholder 5">
            <a:extLst>
              <a:ext uri="{FF2B5EF4-FFF2-40B4-BE49-F238E27FC236}">
                <a16:creationId xmlns:a16="http://schemas.microsoft.com/office/drawing/2014/main" id="{37B1E078-1329-CDB1-DC90-DB68A1B66D00}"/>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a:t>
            </a:fld>
            <a:endParaRPr lang="fi-FI" dirty="0">
              <a:latin typeface="Abadi Extra Light" panose="020B0204020104020204" pitchFamily="34" charset="0"/>
            </a:endParaRPr>
          </a:p>
        </p:txBody>
      </p:sp>
      <p:pic>
        <p:nvPicPr>
          <p:cNvPr id="6" name="Picture 5" descr="Kuvituskuva. Tuulivoimala ja taustalla metsää.">
            <a:extLst>
              <a:ext uri="{FF2B5EF4-FFF2-40B4-BE49-F238E27FC236}">
                <a16:creationId xmlns:a16="http://schemas.microsoft.com/office/drawing/2014/main" id="{2ED7FFEA-4173-E612-BE7E-2996D848FD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2654569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ohja26_Sama_asukasmäärä">
    <p:spTree>
      <p:nvGrpSpPr>
        <p:cNvPr id="1" name=""/>
        <p:cNvGrpSpPr/>
        <p:nvPr/>
      </p:nvGrpSpPr>
      <p:grpSpPr>
        <a:xfrm>
          <a:off x="0" y="0"/>
          <a:ext cx="0" cy="0"/>
          <a:chOff x="0" y="0"/>
          <a:chExt cx="0" cy="0"/>
        </a:xfrm>
      </p:grpSpPr>
      <p:pic>
        <p:nvPicPr>
          <p:cNvPr id="5" name="Picture 4" descr="Kuvassa verrattu kunnan asukaskohtaisia päästöjä ilman teollisuutta muihin saman kokoluokan kuntiin.">
            <a:extLst>
              <a:ext uri="{FF2B5EF4-FFF2-40B4-BE49-F238E27FC236}">
                <a16:creationId xmlns:a16="http://schemas.microsoft.com/office/drawing/2014/main" id="{1D96C973-A7FD-4AD8-9759-9BC8662E6C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Kuvassa verrattu kunnan asukaskohtaisia päästöjä ilman teollisuutta muihin saman kokoluokan kuntiin.">
            <a:extLst>
              <a:ext uri="{FF2B5EF4-FFF2-40B4-BE49-F238E27FC236}">
                <a16:creationId xmlns:a16="http://schemas.microsoft.com/office/drawing/2014/main" id="{4F253073-6EE2-4EFB-9B76-2B4B4E5EAC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66F99FB4-6271-4F84-AE9E-2597333574F9}"/>
              </a:ext>
            </a:extLst>
          </p:cNvPr>
          <p:cNvSpPr txBox="1"/>
          <p:nvPr/>
        </p:nvSpPr>
        <p:spPr>
          <a:xfrm>
            <a:off x="569893" y="5948138"/>
            <a:ext cx="11160000" cy="276999"/>
          </a:xfrm>
          <a:prstGeom prst="rect">
            <a:avLst/>
          </a:prstGeom>
          <a:noFill/>
        </p:spPr>
        <p:txBody>
          <a:bodyPr wrap="square">
            <a:spAutoFit/>
          </a:bodyPr>
          <a:lstStyle/>
          <a:p>
            <a:pPr algn="l"/>
            <a:r>
              <a:rPr lang="fi-FI" sz="1200" b="1" i="0" dirty="0">
                <a:effectLst/>
                <a:latin typeface="Abadi Extra Light" panose="020B0204020104020204" pitchFamily="34" charset="0"/>
              </a:rPr>
              <a:t>Kuva 16.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CO2-raportissa mukana olevien </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25 000–70 000</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asukkaan kuntien asukaskohtaiset päästöt </a:t>
            </a:r>
            <a:r>
              <a:rPr lang="fi-FI" sz="1200" b="1" i="0" dirty="0">
                <a:effectLst/>
                <a:latin typeface="Abadi Extra Light" panose="020B0204020104020204" pitchFamily="34" charset="0"/>
              </a:rPr>
              <a:t>(t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-ekv/asukas)</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vuonna 2023 ilman teollisuutta</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 </a:t>
            </a:r>
            <a:r>
              <a:rPr lang="fi-FI" sz="1200" b="1" i="1" dirty="0">
                <a:latin typeface="Abadi Extra Light" panose="020B0204020104020204" pitchFamily="34" charset="0"/>
                <a:ea typeface="Times New Roman" panose="02020603050405020304" pitchFamily="18" charset="0"/>
                <a:cs typeface="Times New Roman" panose="02020603050405020304" pitchFamily="18" charset="0"/>
              </a:rPr>
              <a:t>(</a:t>
            </a:r>
            <a:r>
              <a:rPr lang="fi-FI" sz="1200" b="1" i="1" dirty="0">
                <a:effectLst/>
                <a:latin typeface="Abadi Extra Light" panose="020B0204020104020204" pitchFamily="34" charset="0"/>
              </a:rPr>
              <a:t>CO2-raportti, 2025)</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F9944859-037B-ED7A-B97C-A010673B668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30</a:t>
            </a:fld>
            <a:endParaRPr lang="fi-FI" dirty="0">
              <a:latin typeface="Abadi Extra Light" panose="020B0204020104020204" pitchFamily="34" charset="0"/>
            </a:endParaRPr>
          </a:p>
        </p:txBody>
      </p:sp>
      <p:graphicFrame>
        <p:nvGraphicFramePr>
          <p:cNvPr id="2" name="Chart 1" descr="Kuvassa verrattu kunnan asukaskohtaisia päästöjä ilman teollisuutta muihin saman kokoluokan kuntiin.">
            <a:extLst>
              <a:ext uri="{FF2B5EF4-FFF2-40B4-BE49-F238E27FC236}">
                <a16:creationId xmlns:a16="http://schemas.microsoft.com/office/drawing/2014/main" id="{00000000-0008-0000-1A00-000002000000}"/>
              </a:ext>
            </a:extLst>
          </p:cNvPr>
          <p:cNvGraphicFramePr>
            <a:graphicFrameLocks noGrp="1"/>
          </p:cNvGraphicFramePr>
          <p:nvPr>
            <p:extLst>
              <p:ext uri="{D42A27DB-BD31-4B8C-83A1-F6EECF244321}">
                <p14:modId xmlns:p14="http://schemas.microsoft.com/office/powerpoint/2010/main" val="204816642"/>
              </p:ext>
            </p:extLst>
          </p:nvPr>
        </p:nvGraphicFramePr>
        <p:xfrm>
          <a:off x="648515" y="695275"/>
          <a:ext cx="10795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3274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ohja27_Sama_as_tiheys">
    <p:spTree>
      <p:nvGrpSpPr>
        <p:cNvPr id="1" name=""/>
        <p:cNvGrpSpPr/>
        <p:nvPr/>
      </p:nvGrpSpPr>
      <p:grpSpPr>
        <a:xfrm>
          <a:off x="0" y="0"/>
          <a:ext cx="0" cy="0"/>
          <a:chOff x="0" y="0"/>
          <a:chExt cx="0" cy="0"/>
        </a:xfrm>
      </p:grpSpPr>
      <p:pic>
        <p:nvPicPr>
          <p:cNvPr id="5" name="Picture 4" descr="Kuvassa verrattu kunnan asukaskohtaisia päästöjä ilman teollisuutta muihin asukastiheydeltään samankaltaisiin kuntiin.">
            <a:extLst>
              <a:ext uri="{FF2B5EF4-FFF2-40B4-BE49-F238E27FC236}">
                <a16:creationId xmlns:a16="http://schemas.microsoft.com/office/drawing/2014/main" id="{9426B1E8-C42B-42D7-9B93-6A7FF4DAA7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6" name="Picture 5" descr="Kuvassa verrattu kunnan asukaskohtaisia päästöjä ilman teollisuutta muihin asukastiheydeltään samankaltaisiin kuntiin.">
            <a:extLst>
              <a:ext uri="{FF2B5EF4-FFF2-40B4-BE49-F238E27FC236}">
                <a16:creationId xmlns:a16="http://schemas.microsoft.com/office/drawing/2014/main" id="{DE74B41A-0A0D-48EB-B463-FF66F05ED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8" name="TextBox 9">
            <a:extLst>
              <a:ext uri="{FF2B5EF4-FFF2-40B4-BE49-F238E27FC236}">
                <a16:creationId xmlns:a16="http://schemas.microsoft.com/office/drawing/2014/main" id="{B6498764-83E5-4517-8DD7-592E12360BAD}"/>
              </a:ext>
            </a:extLst>
          </p:cNvPr>
          <p:cNvSpPr txBox="1"/>
          <p:nvPr/>
        </p:nvSpPr>
        <p:spPr>
          <a:xfrm>
            <a:off x="648515" y="5873895"/>
            <a:ext cx="11160000" cy="461665"/>
          </a:xfrm>
          <a:prstGeom prst="rect">
            <a:avLst/>
          </a:prstGeom>
          <a:noFill/>
        </p:spPr>
        <p:txBody>
          <a:bodyPr wrap="square">
            <a:spAutoFit/>
          </a:bodyPr>
          <a:lstStyle/>
          <a:p>
            <a:pPr algn="l"/>
            <a:r>
              <a:rPr lang="fi-FI" sz="1200" b="1" i="0" dirty="0">
                <a:effectLst/>
                <a:latin typeface="Abadi Extra Light" panose="020B0204020104020204" pitchFamily="34" charset="0"/>
              </a:rPr>
              <a:t>Kuva 17.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Asukaskohtaisten päästöjen </a:t>
            </a:r>
            <a:r>
              <a:rPr lang="fi-FI" sz="1200" b="1" i="0" dirty="0">
                <a:effectLst/>
                <a:latin typeface="Abadi Extra Light" panose="020B0204020104020204" pitchFamily="34" charset="0"/>
              </a:rPr>
              <a:t>(t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-ekv/asukas)</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vertailu (ilman teollisuutta) vuonna 2023 sellaisissa CO2-raportin kunnissa, joissa on 50-100 asukasta maaneliökilometrillä. </a:t>
            </a:r>
            <a:r>
              <a:rPr lang="fi-FI" sz="1200" b="1" i="1" dirty="0">
                <a:effectLst/>
                <a:latin typeface="Abadi Extra Light" panose="020B0204020104020204" pitchFamily="34" charset="0"/>
              </a:rPr>
              <a:t>(CO2-raportti, 2025)</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E4D17C13-B04F-F5EC-9D38-79254E98116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31</a:t>
            </a:fld>
            <a:endParaRPr lang="fi-FI" dirty="0">
              <a:latin typeface="Abadi Extra Light" panose="020B0204020104020204" pitchFamily="34" charset="0"/>
            </a:endParaRPr>
          </a:p>
        </p:txBody>
      </p:sp>
      <p:graphicFrame>
        <p:nvGraphicFramePr>
          <p:cNvPr id="2" name="Chart 1" descr="Kuvassa verrattu kunnan asukaskohtaisia päästöjä ilman teollisuutta muihin asukastiheydeltään samankaltaisiin kuntiin.">
            <a:extLst>
              <a:ext uri="{FF2B5EF4-FFF2-40B4-BE49-F238E27FC236}">
                <a16:creationId xmlns:a16="http://schemas.microsoft.com/office/drawing/2014/main" id="{00000000-0008-0000-1B00-000002000000}"/>
              </a:ext>
            </a:extLst>
          </p:cNvPr>
          <p:cNvGraphicFramePr>
            <a:graphicFrameLocks noGrp="1"/>
          </p:cNvGraphicFramePr>
          <p:nvPr>
            <p:extLst>
              <p:ext uri="{D42A27DB-BD31-4B8C-83A1-F6EECF244321}">
                <p14:modId xmlns:p14="http://schemas.microsoft.com/office/powerpoint/2010/main" val="2435998338"/>
              </p:ext>
            </p:extLst>
          </p:nvPr>
        </p:nvGraphicFramePr>
        <p:xfrm>
          <a:off x="698500" y="613930"/>
          <a:ext cx="10795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0881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ohja28_Hinku_kaavio">
    <p:spTree>
      <p:nvGrpSpPr>
        <p:cNvPr id="1" name=""/>
        <p:cNvGrpSpPr/>
        <p:nvPr/>
      </p:nvGrpSpPr>
      <p:grpSpPr>
        <a:xfrm>
          <a:off x="0" y="0"/>
          <a:ext cx="0" cy="0"/>
          <a:chOff x="0" y="0"/>
          <a:chExt cx="0" cy="0"/>
        </a:xfrm>
      </p:grpSpPr>
      <p:pic>
        <p:nvPicPr>
          <p:cNvPr id="5" name="Picture 4" descr="Kuvassa verrattu kunnan asukaskohtaisia päästöjä ilman teollisuutta muihin Hinku-verkostossa mukana oleviin kuntiin.">
            <a:extLst>
              <a:ext uri="{FF2B5EF4-FFF2-40B4-BE49-F238E27FC236}">
                <a16:creationId xmlns:a16="http://schemas.microsoft.com/office/drawing/2014/main" id="{0EBB51EA-3036-402E-8126-03EE263038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6" name="Picture 5" descr="Kuvassa verrattu kunnan asukaskohtaisia päästöjä ilman teollisuutta muihin Hinku-verkostossa mukana oleviin kuntiin.">
            <a:extLst>
              <a:ext uri="{FF2B5EF4-FFF2-40B4-BE49-F238E27FC236}">
                <a16:creationId xmlns:a16="http://schemas.microsoft.com/office/drawing/2014/main" id="{9892E929-4AA7-4431-8C55-6F12891577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8" name="TextBox 9">
            <a:extLst>
              <a:ext uri="{FF2B5EF4-FFF2-40B4-BE49-F238E27FC236}">
                <a16:creationId xmlns:a16="http://schemas.microsoft.com/office/drawing/2014/main" id="{4090620A-D5C3-4559-B0FB-20B519D96534}"/>
              </a:ext>
            </a:extLst>
          </p:cNvPr>
          <p:cNvSpPr txBox="1"/>
          <p:nvPr/>
        </p:nvSpPr>
        <p:spPr>
          <a:xfrm>
            <a:off x="648515" y="5872948"/>
            <a:ext cx="11019601" cy="461665"/>
          </a:xfrm>
          <a:prstGeom prst="rect">
            <a:avLst/>
          </a:prstGeom>
          <a:noFill/>
        </p:spPr>
        <p:txBody>
          <a:bodyPr wrap="square">
            <a:spAutoFit/>
          </a:bodyPr>
          <a:lstStyle/>
          <a:p>
            <a:pPr algn="l"/>
            <a:r>
              <a:rPr lang="fi-FI" sz="1200" b="1" i="0" dirty="0">
                <a:effectLst/>
                <a:latin typeface="Abadi Extra Light" panose="020B0204020104020204" pitchFamily="34" charset="0"/>
              </a:rPr>
              <a:t>Kuva 18.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CO2-raportissa mukana olevien Hinku-kuntien asukaskohtaiset päästöt </a:t>
            </a:r>
            <a:r>
              <a:rPr lang="fi-FI" sz="1200" b="1" i="0" dirty="0">
                <a:effectLst/>
                <a:latin typeface="Abadi Extra Light" panose="020B0204020104020204" pitchFamily="34" charset="0"/>
              </a:rPr>
              <a:t>(t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-ekv/asukas)</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 sektoreittain vuonna 2023. Teollisuuden päästöt eivät ole mukana tarkastelussa. </a:t>
            </a:r>
            <a:r>
              <a:rPr lang="fi-FI" sz="1200" b="1" i="1" dirty="0">
                <a:effectLst/>
                <a:latin typeface="Abadi Extra Light" panose="020B0204020104020204" pitchFamily="34" charset="0"/>
              </a:rPr>
              <a:t>(CO2-raportti, 2025)</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0E2436BB-9441-AD5D-C95B-FD492A860BA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32</a:t>
            </a:fld>
            <a:endParaRPr lang="fi-FI" dirty="0">
              <a:latin typeface="Abadi Extra Light" panose="020B0204020104020204" pitchFamily="34" charset="0"/>
            </a:endParaRPr>
          </a:p>
        </p:txBody>
      </p:sp>
      <p:graphicFrame>
        <p:nvGraphicFramePr>
          <p:cNvPr id="2" name="Chart 1" descr="Kuvassa verrattu kunnan asukaskohtaisia päästöjä ilman teollisuutta muihin Hinku-verkostossa mukana oleviin kuntiin.">
            <a:extLst>
              <a:ext uri="{FF2B5EF4-FFF2-40B4-BE49-F238E27FC236}">
                <a16:creationId xmlns:a16="http://schemas.microsoft.com/office/drawing/2014/main" id="{ACAE05B9-4237-4FDA-B29E-BA21D1CE7500}"/>
              </a:ext>
            </a:extLst>
          </p:cNvPr>
          <p:cNvGraphicFramePr>
            <a:graphicFrameLocks noGrp="1"/>
          </p:cNvGraphicFramePr>
          <p:nvPr>
            <p:extLst>
              <p:ext uri="{D42A27DB-BD31-4B8C-83A1-F6EECF244321}">
                <p14:modId xmlns:p14="http://schemas.microsoft.com/office/powerpoint/2010/main" val="821900227"/>
              </p:ext>
            </p:extLst>
          </p:nvPr>
        </p:nvGraphicFramePr>
        <p:xfrm>
          <a:off x="698500" y="612037"/>
          <a:ext cx="10795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4458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ohja29_Kaikki_as_koh_päästöt">
    <p:spTree>
      <p:nvGrpSpPr>
        <p:cNvPr id="1" name=""/>
        <p:cNvGrpSpPr/>
        <p:nvPr/>
      </p:nvGrpSpPr>
      <p:grpSpPr>
        <a:xfrm>
          <a:off x="0" y="0"/>
          <a:ext cx="0" cy="0"/>
          <a:chOff x="0" y="0"/>
          <a:chExt cx="0" cy="0"/>
        </a:xfrm>
      </p:grpSpPr>
      <p:pic>
        <p:nvPicPr>
          <p:cNvPr id="4" name="Picture 3" descr="Kuvassa verrattu kunnan asukaskohtaisia päästöjä ilman teollisuutta muihin CO2-raportissa mukana oleviin kuntiin.">
            <a:extLst>
              <a:ext uri="{FF2B5EF4-FFF2-40B4-BE49-F238E27FC236}">
                <a16:creationId xmlns:a16="http://schemas.microsoft.com/office/drawing/2014/main" id="{FE4A43DA-062B-4EA0-8D99-55C97CDA65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4" descr="Kuvassa verrattu kunnan asukaskohtaisia päästöjä ilman teollisuutta muihin CO2-raportissa mukana oleviin kuntiin.">
            <a:extLst>
              <a:ext uri="{FF2B5EF4-FFF2-40B4-BE49-F238E27FC236}">
                <a16:creationId xmlns:a16="http://schemas.microsoft.com/office/drawing/2014/main" id="{08D256A4-6C28-4997-8C9F-3F4EF0CFE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7" name="TextBox 9">
            <a:extLst>
              <a:ext uri="{FF2B5EF4-FFF2-40B4-BE49-F238E27FC236}">
                <a16:creationId xmlns:a16="http://schemas.microsoft.com/office/drawing/2014/main" id="{20CA90E4-9C17-4324-8F2E-69061C17F1BA}"/>
              </a:ext>
            </a:extLst>
          </p:cNvPr>
          <p:cNvSpPr txBox="1"/>
          <p:nvPr/>
        </p:nvSpPr>
        <p:spPr>
          <a:xfrm>
            <a:off x="389893" y="6023001"/>
            <a:ext cx="11160000" cy="276999"/>
          </a:xfrm>
          <a:prstGeom prst="rect">
            <a:avLst/>
          </a:prstGeom>
          <a:noFill/>
        </p:spPr>
        <p:txBody>
          <a:bodyPr wrap="square">
            <a:spAutoFit/>
          </a:bodyPr>
          <a:lstStyle/>
          <a:p>
            <a:pPr algn="l"/>
            <a:r>
              <a:rPr lang="fi-FI" sz="1200" b="1" i="0" dirty="0">
                <a:effectLst/>
                <a:latin typeface="Abadi Extra Light" panose="020B0204020104020204" pitchFamily="34" charset="0"/>
              </a:rPr>
              <a:t>Kuva 19. </a:t>
            </a:r>
            <a:r>
              <a:rPr lang="fi-FI" sz="1200" b="1" dirty="0">
                <a:latin typeface="Abadi Extra Light" panose="020B0204020104020204" pitchFamily="34" charset="0"/>
              </a:rPr>
              <a:t>Asukaskohtaiset </a:t>
            </a:r>
            <a:r>
              <a:rPr lang="fi-FI" sz="1200" b="1" i="0" dirty="0">
                <a:effectLst/>
                <a:latin typeface="Abadi Extra Light" panose="020B0204020104020204" pitchFamily="34" charset="0"/>
              </a:rPr>
              <a:t>päästöt (t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-ekv/asukas) kaikissa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CO2-raportin kunnissa vuonna 2023</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ilman teollisuutta. </a:t>
            </a:r>
            <a:r>
              <a:rPr lang="fi-FI" sz="1200" b="1" i="1" dirty="0">
                <a:effectLst/>
                <a:latin typeface="Abadi Extra Light" panose="020B0204020104020204" pitchFamily="34" charset="0"/>
              </a:rPr>
              <a:t>(CO2-raportti, 2025)</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90AD1D6B-477C-B773-65F6-9C46581811DA}"/>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33</a:t>
            </a:fld>
            <a:endParaRPr lang="fi-FI" dirty="0">
              <a:latin typeface="Abadi Extra Light" panose="020B0204020104020204" pitchFamily="34" charset="0"/>
            </a:endParaRPr>
          </a:p>
        </p:txBody>
      </p:sp>
      <p:graphicFrame>
        <p:nvGraphicFramePr>
          <p:cNvPr id="2" name="Chart 1" descr="Kuvassa verrattu kunnan asukaskohtaisia päästöjä ilman teollisuutta muihin CO2-raportissa mukana oleviin kuntiin.">
            <a:extLst>
              <a:ext uri="{FF2B5EF4-FFF2-40B4-BE49-F238E27FC236}">
                <a16:creationId xmlns:a16="http://schemas.microsoft.com/office/drawing/2014/main" id="{00000000-0008-0000-1700-000002000000}"/>
              </a:ext>
            </a:extLst>
          </p:cNvPr>
          <p:cNvGraphicFramePr>
            <a:graphicFrameLocks noGrp="1"/>
          </p:cNvGraphicFramePr>
          <p:nvPr>
            <p:extLst>
              <p:ext uri="{D42A27DB-BD31-4B8C-83A1-F6EECF244321}">
                <p14:modId xmlns:p14="http://schemas.microsoft.com/office/powerpoint/2010/main" val="2035089660"/>
              </p:ext>
            </p:extLst>
          </p:nvPr>
        </p:nvGraphicFramePr>
        <p:xfrm>
          <a:off x="444500" y="739537"/>
          <a:ext cx="11303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8137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ohja30_Kaikki_ilman_teoll_maat_läpiajol">
    <p:spTree>
      <p:nvGrpSpPr>
        <p:cNvPr id="1" name=""/>
        <p:cNvGrpSpPr/>
        <p:nvPr/>
      </p:nvGrpSpPr>
      <p:grpSpPr>
        <a:xfrm>
          <a:off x="0" y="0"/>
          <a:ext cx="0" cy="0"/>
          <a:chOff x="0" y="0"/>
          <a:chExt cx="0" cy="0"/>
        </a:xfrm>
      </p:grpSpPr>
      <p:pic>
        <p:nvPicPr>
          <p:cNvPr id="4" name="Picture 3" descr="Kuvassa verrattu kunnan asukaskohtaisia päästöjä ilman teollisuutta, maataloutta ja läpiajoliikennettä muihin CO2-raportissa mukana oleviin kuntiin.">
            <a:extLst>
              <a:ext uri="{FF2B5EF4-FFF2-40B4-BE49-F238E27FC236}">
                <a16:creationId xmlns:a16="http://schemas.microsoft.com/office/drawing/2014/main" id="{FE4A43DA-062B-4EA0-8D99-55C97CDA65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4" descr="Kuvassa verrattu kunnan asukaskohtaisia päästöjä ilman teollisuutta, maataloutta ja läpiajoliikennettä muihin CO2-raportissa mukana oleviin kuntiin.">
            <a:extLst>
              <a:ext uri="{FF2B5EF4-FFF2-40B4-BE49-F238E27FC236}">
                <a16:creationId xmlns:a16="http://schemas.microsoft.com/office/drawing/2014/main" id="{08D256A4-6C28-4997-8C9F-3F4EF0CFE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7" name="TextBox 9">
            <a:extLst>
              <a:ext uri="{FF2B5EF4-FFF2-40B4-BE49-F238E27FC236}">
                <a16:creationId xmlns:a16="http://schemas.microsoft.com/office/drawing/2014/main" id="{20CA90E4-9C17-4324-8F2E-69061C17F1BA}"/>
              </a:ext>
            </a:extLst>
          </p:cNvPr>
          <p:cNvSpPr txBox="1"/>
          <p:nvPr/>
        </p:nvSpPr>
        <p:spPr>
          <a:xfrm>
            <a:off x="360000" y="6023001"/>
            <a:ext cx="11160000" cy="276999"/>
          </a:xfrm>
          <a:prstGeom prst="rect">
            <a:avLst/>
          </a:prstGeom>
          <a:noFill/>
        </p:spPr>
        <p:txBody>
          <a:bodyPr wrap="square">
            <a:spAutoFit/>
          </a:bodyPr>
          <a:lstStyle/>
          <a:p>
            <a:pPr algn="l"/>
            <a:r>
              <a:rPr lang="fi-FI" sz="1200" b="1" i="0" dirty="0">
                <a:effectLst/>
                <a:latin typeface="Abadi Extra Light" panose="020B0204020104020204" pitchFamily="34" charset="0"/>
              </a:rPr>
              <a:t>Kuva </a:t>
            </a:r>
            <a:r>
              <a:rPr lang="fi-FI" sz="1200" b="1" dirty="0">
                <a:latin typeface="Abadi Extra Light" panose="020B0204020104020204" pitchFamily="34" charset="0"/>
              </a:rPr>
              <a:t>20</a:t>
            </a:r>
            <a:r>
              <a:rPr lang="fi-FI" sz="1200" b="1" i="0" dirty="0">
                <a:effectLst/>
                <a:latin typeface="Abadi Extra Light" panose="020B0204020104020204" pitchFamily="34" charset="0"/>
              </a:rPr>
              <a:t>. </a:t>
            </a:r>
            <a:r>
              <a:rPr lang="fi-FI" sz="1200" b="1" dirty="0">
                <a:latin typeface="Abadi Extra Light" panose="020B0204020104020204" pitchFamily="34" charset="0"/>
              </a:rPr>
              <a:t>Asukaskohtaiset </a:t>
            </a:r>
            <a:r>
              <a:rPr lang="fi-FI" sz="1200" b="1" i="0" dirty="0">
                <a:effectLst/>
                <a:latin typeface="Abadi Extra Light" panose="020B0204020104020204" pitchFamily="34" charset="0"/>
              </a:rPr>
              <a:t>päästöt (t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-ekv/asukas) kaikissa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CO2-raportin kunnissa vuonna 2023</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 ilman teollisuutta, maataloutta ja läpiajoliikennettä. </a:t>
            </a:r>
            <a:r>
              <a:rPr lang="fi-FI" sz="1200" b="1" i="1" dirty="0">
                <a:effectLst/>
                <a:latin typeface="Abadi Extra Light" panose="020B0204020104020204" pitchFamily="34" charset="0"/>
              </a:rPr>
              <a:t>(CO2-raportti, 2025)</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0894C868-14D2-F06B-CC2E-886C79731C90}"/>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34</a:t>
            </a:fld>
            <a:endParaRPr lang="fi-FI" dirty="0">
              <a:latin typeface="Abadi Extra Light" panose="020B0204020104020204" pitchFamily="34" charset="0"/>
            </a:endParaRPr>
          </a:p>
        </p:txBody>
      </p:sp>
      <p:graphicFrame>
        <p:nvGraphicFramePr>
          <p:cNvPr id="2" name="Chart 1" descr="Kuvassa verrattu kunnan asukaskohtaisia päästöjä ilman teollisuutta, maataloutta ja läpiajoliikennettä muihin CO2-raportissa mukana oleviin kuntiin.">
            <a:extLst>
              <a:ext uri="{FF2B5EF4-FFF2-40B4-BE49-F238E27FC236}">
                <a16:creationId xmlns:a16="http://schemas.microsoft.com/office/drawing/2014/main" id="{00000000-0008-0000-2400-000002000000}"/>
              </a:ext>
            </a:extLst>
          </p:cNvPr>
          <p:cNvGraphicFramePr>
            <a:graphicFrameLocks noGrp="1"/>
          </p:cNvGraphicFramePr>
          <p:nvPr>
            <p:extLst>
              <p:ext uri="{D42A27DB-BD31-4B8C-83A1-F6EECF244321}">
                <p14:modId xmlns:p14="http://schemas.microsoft.com/office/powerpoint/2010/main" val="3096581401"/>
              </p:ext>
            </p:extLst>
          </p:nvPr>
        </p:nvGraphicFramePr>
        <p:xfrm>
          <a:off x="444500" y="765025"/>
          <a:ext cx="11303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3449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ohja31_Kaikki_lämmitys">
    <p:spTree>
      <p:nvGrpSpPr>
        <p:cNvPr id="1" name=""/>
        <p:cNvGrpSpPr/>
        <p:nvPr/>
      </p:nvGrpSpPr>
      <p:grpSpPr>
        <a:xfrm>
          <a:off x="0" y="0"/>
          <a:ext cx="0" cy="0"/>
          <a:chOff x="0" y="0"/>
          <a:chExt cx="0" cy="0"/>
        </a:xfrm>
      </p:grpSpPr>
      <p:pic>
        <p:nvPicPr>
          <p:cNvPr id="4" name="Picture 3" descr="Kuvassa verrattu kunnan asukaskohtaisia lämmityksen päästöjä muihin CO2-raportissa mukana oleviin kuntiin.">
            <a:extLst>
              <a:ext uri="{FF2B5EF4-FFF2-40B4-BE49-F238E27FC236}">
                <a16:creationId xmlns:a16="http://schemas.microsoft.com/office/drawing/2014/main" id="{FE4A43DA-062B-4EA0-8D99-55C97CDA65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4" descr="Kuvassa verrattu kunnan asukaskohtaisia lämmityksen päästöjä muihin CO2-raportissa mukana oleviin kuntiin.">
            <a:extLst>
              <a:ext uri="{FF2B5EF4-FFF2-40B4-BE49-F238E27FC236}">
                <a16:creationId xmlns:a16="http://schemas.microsoft.com/office/drawing/2014/main" id="{08D256A4-6C28-4997-8C9F-3F4EF0CFE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7" name="TextBox 9">
            <a:extLst>
              <a:ext uri="{FF2B5EF4-FFF2-40B4-BE49-F238E27FC236}">
                <a16:creationId xmlns:a16="http://schemas.microsoft.com/office/drawing/2014/main" id="{20CA90E4-9C17-4324-8F2E-69061C17F1BA}"/>
              </a:ext>
            </a:extLst>
          </p:cNvPr>
          <p:cNvSpPr txBox="1"/>
          <p:nvPr/>
        </p:nvSpPr>
        <p:spPr>
          <a:xfrm>
            <a:off x="360000" y="6023001"/>
            <a:ext cx="11160000" cy="276999"/>
          </a:xfrm>
          <a:prstGeom prst="rect">
            <a:avLst/>
          </a:prstGeom>
          <a:noFill/>
        </p:spPr>
        <p:txBody>
          <a:bodyPr wrap="square">
            <a:spAutoFit/>
          </a:bodyPr>
          <a:lstStyle/>
          <a:p>
            <a:pPr algn="l"/>
            <a:r>
              <a:rPr lang="fi-FI" sz="1200" b="1" i="0" dirty="0">
                <a:effectLst/>
                <a:latin typeface="Abadi Extra Light" panose="020B0204020104020204" pitchFamily="34" charset="0"/>
              </a:rPr>
              <a:t>Kuva </a:t>
            </a:r>
            <a:r>
              <a:rPr lang="fi-FI" sz="1200" b="1" dirty="0">
                <a:latin typeface="Abadi Extra Light" panose="020B0204020104020204" pitchFamily="34" charset="0"/>
              </a:rPr>
              <a:t>21</a:t>
            </a:r>
            <a:r>
              <a:rPr lang="fi-FI" sz="1200" b="1" i="0" dirty="0">
                <a:effectLst/>
                <a:latin typeface="Abadi Extra Light" panose="020B0204020104020204" pitchFamily="34" charset="0"/>
              </a:rPr>
              <a:t>. </a:t>
            </a:r>
            <a:r>
              <a:rPr lang="fi-FI" sz="1200" b="1" dirty="0">
                <a:latin typeface="Abadi Extra Light" panose="020B0204020104020204" pitchFamily="34" charset="0"/>
              </a:rPr>
              <a:t>Asukaskohtaiset </a:t>
            </a:r>
            <a:r>
              <a:rPr lang="fi-FI" sz="1200" b="1" i="0" dirty="0">
                <a:effectLst/>
                <a:latin typeface="Abadi Extra Light" panose="020B0204020104020204" pitchFamily="34" charset="0"/>
              </a:rPr>
              <a:t>päästöt (t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-ekv/asukas) lämmityksestä kaikissa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CO2-raportin kunnissa vuonna 2023. </a:t>
            </a:r>
            <a:r>
              <a:rPr lang="fi-FI" sz="1200" b="1" i="1" dirty="0">
                <a:effectLst/>
                <a:latin typeface="Abadi Extra Light" panose="020B0204020104020204" pitchFamily="34" charset="0"/>
                <a:ea typeface="Times New Roman" panose="02020603050405020304" pitchFamily="18" charset="0"/>
                <a:cs typeface="Times New Roman" panose="02020603050405020304" pitchFamily="18" charset="0"/>
              </a:rPr>
              <a:t>(</a:t>
            </a:r>
            <a:r>
              <a:rPr lang="fi-FI" sz="1200" b="1" i="1" dirty="0">
                <a:effectLst/>
                <a:latin typeface="Abadi Extra Light" panose="020B0204020104020204" pitchFamily="34" charset="0"/>
              </a:rPr>
              <a:t>CO2-raportti, 2025)</a:t>
            </a:r>
            <a:r>
              <a:rPr lang="fi-FI" sz="1200" b="1" dirty="0">
                <a:highlight>
                  <a:srgbClr val="00FF00"/>
                </a:highlight>
                <a:latin typeface="Abadi Extra Light" panose="020B0204020104020204" pitchFamily="34" charset="0"/>
                <a:ea typeface="Times New Roman" panose="02020603050405020304" pitchFamily="18" charset="0"/>
                <a:cs typeface="Times New Roman" panose="02020603050405020304" pitchFamily="18" charset="0"/>
              </a:rPr>
              <a:t> </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D40E114B-69FD-7A8E-3604-3C09E31CA97A}"/>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35</a:t>
            </a:fld>
            <a:endParaRPr lang="fi-FI" dirty="0">
              <a:latin typeface="Abadi Extra Light" panose="020B0204020104020204" pitchFamily="34" charset="0"/>
            </a:endParaRPr>
          </a:p>
        </p:txBody>
      </p:sp>
      <p:graphicFrame>
        <p:nvGraphicFramePr>
          <p:cNvPr id="2" name="Chart 1" descr="Kuvassa verrattu kunnan asukaskohtaisia lämmityksen päästöjä muihin CO2-raportissa mukana oleviin kuntiin.">
            <a:extLst>
              <a:ext uri="{FF2B5EF4-FFF2-40B4-BE49-F238E27FC236}">
                <a16:creationId xmlns:a16="http://schemas.microsoft.com/office/drawing/2014/main" id="{00000000-0008-0000-1E00-000002000000}"/>
              </a:ext>
            </a:extLst>
          </p:cNvPr>
          <p:cNvGraphicFramePr>
            <a:graphicFrameLocks noGrp="1"/>
          </p:cNvGraphicFramePr>
          <p:nvPr>
            <p:extLst>
              <p:ext uri="{D42A27DB-BD31-4B8C-83A1-F6EECF244321}">
                <p14:modId xmlns:p14="http://schemas.microsoft.com/office/powerpoint/2010/main" val="2106716486"/>
              </p:ext>
            </p:extLst>
          </p:nvPr>
        </p:nvGraphicFramePr>
        <p:xfrm>
          <a:off x="444500" y="771739"/>
          <a:ext cx="11303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9322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ohja32_Kaikki_kokonaispäästöt">
    <p:spTree>
      <p:nvGrpSpPr>
        <p:cNvPr id="1" name=""/>
        <p:cNvGrpSpPr/>
        <p:nvPr/>
      </p:nvGrpSpPr>
      <p:grpSpPr>
        <a:xfrm>
          <a:off x="0" y="0"/>
          <a:ext cx="0" cy="0"/>
          <a:chOff x="0" y="0"/>
          <a:chExt cx="0" cy="0"/>
        </a:xfrm>
      </p:grpSpPr>
      <p:pic>
        <p:nvPicPr>
          <p:cNvPr id="4" name="Picture 3" descr="Kuvassa verrattu kunnan kokonaispäästöjä ilman teollisuutta muihin CO2-raportissa mukana oleviin kuntiin.">
            <a:extLst>
              <a:ext uri="{FF2B5EF4-FFF2-40B4-BE49-F238E27FC236}">
                <a16:creationId xmlns:a16="http://schemas.microsoft.com/office/drawing/2014/main" id="{FE4A43DA-062B-4EA0-8D99-55C97CDA65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4" descr="Kuvassa verrattu kunnan kokonaispäästöjä ilman teollisuutta muihin CO2-raportissa mukana oleviin kuntiin.">
            <a:extLst>
              <a:ext uri="{FF2B5EF4-FFF2-40B4-BE49-F238E27FC236}">
                <a16:creationId xmlns:a16="http://schemas.microsoft.com/office/drawing/2014/main" id="{08D256A4-6C28-4997-8C9F-3F4EF0CFE4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7" name="TextBox 9">
            <a:extLst>
              <a:ext uri="{FF2B5EF4-FFF2-40B4-BE49-F238E27FC236}">
                <a16:creationId xmlns:a16="http://schemas.microsoft.com/office/drawing/2014/main" id="{20CA90E4-9C17-4324-8F2E-69061C17F1BA}"/>
              </a:ext>
            </a:extLst>
          </p:cNvPr>
          <p:cNvSpPr txBox="1"/>
          <p:nvPr/>
        </p:nvSpPr>
        <p:spPr>
          <a:xfrm>
            <a:off x="360000" y="6053698"/>
            <a:ext cx="11160000" cy="276999"/>
          </a:xfrm>
          <a:prstGeom prst="rect">
            <a:avLst/>
          </a:prstGeom>
          <a:noFill/>
        </p:spPr>
        <p:txBody>
          <a:bodyPr wrap="square">
            <a:spAutoFit/>
          </a:bodyPr>
          <a:lstStyle/>
          <a:p>
            <a:pPr algn="l"/>
            <a:r>
              <a:rPr lang="fi-FI" sz="1200" b="1" i="0" dirty="0">
                <a:effectLst/>
                <a:latin typeface="Abadi Extra Light" panose="020B0204020104020204" pitchFamily="34" charset="0"/>
              </a:rPr>
              <a:t>Kuva </a:t>
            </a:r>
            <a:r>
              <a:rPr lang="fi-FI" sz="1200" b="1" dirty="0">
                <a:latin typeface="Abadi Extra Light" panose="020B0204020104020204" pitchFamily="34" charset="0"/>
              </a:rPr>
              <a:t>22</a:t>
            </a:r>
            <a:r>
              <a:rPr lang="fi-FI" sz="1200" b="1" i="0" dirty="0">
                <a:effectLst/>
                <a:latin typeface="Abadi Extra Light" panose="020B0204020104020204" pitchFamily="34" charset="0"/>
              </a:rPr>
              <a:t>. Kokonaispäästöt (</a:t>
            </a:r>
            <a:r>
              <a:rPr lang="fi-FI" sz="1200" b="1" i="0" dirty="0" err="1">
                <a:effectLst/>
                <a:latin typeface="Abadi Extra Light" panose="020B0204020104020204" pitchFamily="34" charset="0"/>
              </a:rPr>
              <a:t>kt</a:t>
            </a:r>
            <a:r>
              <a:rPr lang="fi-FI" sz="1200" b="1" i="0" dirty="0">
                <a:effectLst/>
                <a:latin typeface="Abadi Extra Light" panose="020B0204020104020204" pitchFamily="34" charset="0"/>
              </a:rPr>
              <a:t> CO</a:t>
            </a:r>
            <a:r>
              <a:rPr lang="fi-FI" sz="1200" b="1" i="0" baseline="-25000" dirty="0">
                <a:effectLst/>
                <a:latin typeface="Abadi Extra Light" panose="020B0204020104020204" pitchFamily="34" charset="0"/>
              </a:rPr>
              <a:t>2</a:t>
            </a:r>
            <a:r>
              <a:rPr lang="fi-FI" sz="1200" b="1" i="0" dirty="0">
                <a:effectLst/>
                <a:latin typeface="Abadi Extra Light" panose="020B0204020104020204" pitchFamily="34" charset="0"/>
              </a:rPr>
              <a:t>-ekv) kaikissa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CO2-raportin kunnissa vuonna 2023 ilman te</a:t>
            </a:r>
            <a:r>
              <a:rPr lang="fi-FI" sz="1200" b="1" dirty="0">
                <a:latin typeface="Abadi Extra Light" panose="020B0204020104020204" pitchFamily="34" charset="0"/>
                <a:ea typeface="Times New Roman" panose="02020603050405020304" pitchFamily="18" charset="0"/>
                <a:cs typeface="Times New Roman" panose="02020603050405020304" pitchFamily="18" charset="0"/>
              </a:rPr>
              <a:t>ollisuutta. </a:t>
            </a:r>
            <a:r>
              <a:rPr lang="fi-FI" sz="1200" b="1" i="1" dirty="0">
                <a:effectLst/>
                <a:latin typeface="Abadi Extra Light" panose="020B0204020104020204" pitchFamily="34" charset="0"/>
              </a:rPr>
              <a:t>(CO2-raportti, 2025)</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9ED9CAF0-1F9B-2BE2-020A-C0CD8AED7A4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36</a:t>
            </a:fld>
            <a:endParaRPr lang="fi-FI" dirty="0">
              <a:latin typeface="Abadi Extra Light" panose="020B0204020104020204" pitchFamily="34" charset="0"/>
            </a:endParaRPr>
          </a:p>
        </p:txBody>
      </p:sp>
      <p:graphicFrame>
        <p:nvGraphicFramePr>
          <p:cNvPr id="2" name="Chart 1" descr="Kuvassa verrattu kunnan kokonaispäästöjä ilman teollisuutta muihin CO2-raportissa mukana oleviin kuntiin.">
            <a:extLst>
              <a:ext uri="{FF2B5EF4-FFF2-40B4-BE49-F238E27FC236}">
                <a16:creationId xmlns:a16="http://schemas.microsoft.com/office/drawing/2014/main" id="{54457981-C0B3-4DCA-8E3F-6E82C64D471C}"/>
              </a:ext>
            </a:extLst>
          </p:cNvPr>
          <p:cNvGraphicFramePr>
            <a:graphicFrameLocks noGrp="1"/>
          </p:cNvGraphicFramePr>
          <p:nvPr>
            <p:extLst>
              <p:ext uri="{D42A27DB-BD31-4B8C-83A1-F6EECF244321}">
                <p14:modId xmlns:p14="http://schemas.microsoft.com/office/powerpoint/2010/main" val="1605215995"/>
              </p:ext>
            </p:extLst>
          </p:nvPr>
        </p:nvGraphicFramePr>
        <p:xfrm>
          <a:off x="444500" y="816001"/>
          <a:ext cx="11303000" cy="520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6219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ohja33_Energian_loppukulu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384BDF1-7172-4B7C-B46B-F3DD1E1CBFE2}"/>
              </a:ext>
            </a:extLst>
          </p:cNvPr>
          <p:cNvSpPr>
            <a:spLocks noGrp="1"/>
          </p:cNvSpPr>
          <p:nvPr>
            <p:ph sz="half" idx="1"/>
          </p:nvPr>
        </p:nvSpPr>
        <p:spPr>
          <a:xfrm>
            <a:off x="660400" y="1615746"/>
            <a:ext cx="5181600" cy="1813254"/>
          </a:xfrm>
        </p:spPr>
        <p:txBody>
          <a:bodyPr>
            <a:normAutofit/>
          </a:bodyPr>
          <a:lstStyle/>
          <a:p>
            <a:pPr marL="0" indent="0">
              <a:buNone/>
            </a:pPr>
            <a:r>
              <a:rPr lang="fi-FI" sz="1200" dirty="0">
                <a:latin typeface="Abadi Extra Light" panose="020B0204020104020204" pitchFamily="34" charset="0"/>
              </a:rPr>
              <a:t>Vastuullisuuden ja taloudellisen tehokkuuden ohella energian tehokas käyttö on merkittävä ilmastotyön keino. Kuntien ja kaupunkien asettamien ilmastotavoitteiden toteutumisessa energiatehokkuudella ja energiansäästöllä on tärkeä rooli. Energiatehokkuussopimukset ovat olennainen osa Suomen energia- ja ilmastostrategiaa ja ensisijainen keino edistää energian tehokasta käyttöä Suomessa. </a:t>
            </a:r>
          </a:p>
          <a:p>
            <a:pPr marL="0" indent="0">
              <a:buNone/>
            </a:pPr>
            <a:r>
              <a:rPr lang="fi-FI" sz="1200" dirty="0">
                <a:latin typeface="Abadi Extra Light" panose="020B0204020104020204" pitchFamily="34" charset="0"/>
              </a:rPr>
              <a:t>Rauman energian loppukulutusta ja sen kehitystä seurataan CO2-raportissa. Mukana energiankulutuksen seurannassa ovat seuraavat sektorit: kuluttajien</a:t>
            </a:r>
          </a:p>
        </p:txBody>
      </p:sp>
      <p:sp>
        <p:nvSpPr>
          <p:cNvPr id="2" name="Otsikkomuoto">
            <a:extLst>
              <a:ext uri="{FF2B5EF4-FFF2-40B4-BE49-F238E27FC236}">
                <a16:creationId xmlns:a16="http://schemas.microsoft.com/office/drawing/2014/main" id="{2E783D60-6708-4F9B-9F26-D8A00DC7FA45}"/>
              </a:ext>
            </a:extLst>
          </p:cNvPr>
          <p:cNvSpPr>
            <a:spLocks noGrp="1"/>
          </p:cNvSpPr>
          <p:nvPr>
            <p:ph type="title"/>
          </p:nvPr>
        </p:nvSpPr>
        <p:spPr>
          <a:xfrm>
            <a:off x="660400" y="365125"/>
            <a:ext cx="11003516" cy="1325563"/>
          </a:xfrm>
        </p:spPr>
        <p:txBody>
          <a:bodyPr/>
          <a:lstStyle/>
          <a:p>
            <a:r>
              <a:rPr lang="fi-FI" dirty="0">
                <a:latin typeface="Abadi Extra Light" panose="020B0204020104020204" pitchFamily="34" charset="0"/>
              </a:rPr>
              <a:t>11. Energian loppukulutus</a:t>
            </a:r>
            <a:endParaRPr lang="fi-FI" dirty="0">
              <a:highlight>
                <a:srgbClr val="00FF00"/>
              </a:highlight>
              <a:latin typeface="Abadi Extra Light" panose="020B0204020104020204" pitchFamily="34" charset="0"/>
            </a:endParaRPr>
          </a:p>
        </p:txBody>
      </p:sp>
      <p:sp>
        <p:nvSpPr>
          <p:cNvPr id="4" name="Sisällön paikkamerkki 3">
            <a:extLst>
              <a:ext uri="{FF2B5EF4-FFF2-40B4-BE49-F238E27FC236}">
                <a16:creationId xmlns:a16="http://schemas.microsoft.com/office/drawing/2014/main" id="{7BABCC31-2017-4A8F-AF0C-18AA6F518F68}"/>
              </a:ext>
            </a:extLst>
          </p:cNvPr>
          <p:cNvSpPr>
            <a:spLocks noGrp="1"/>
          </p:cNvSpPr>
          <p:nvPr>
            <p:ph sz="half" idx="2"/>
          </p:nvPr>
        </p:nvSpPr>
        <p:spPr>
          <a:xfrm>
            <a:off x="648515" y="3551173"/>
            <a:ext cx="10261600" cy="261043"/>
          </a:xfrm>
        </p:spPr>
        <p:txBody>
          <a:bodyPr>
            <a:normAutofit/>
          </a:bodyPr>
          <a:lstStyle/>
          <a:p>
            <a:pPr marL="0" indent="0">
              <a:buNone/>
            </a:pPr>
            <a:r>
              <a:rPr lang="fi-FI" sz="1200" b="1" dirty="0">
                <a:latin typeface="Abadi Extra Light" panose="020B0204020104020204" pitchFamily="34" charset="0"/>
              </a:rPr>
              <a:t>Taulukko 5.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Energian loppukulutus Raumalla vuosina 2015–2023.</a:t>
            </a:r>
            <a:endParaRPr lang="fi-FI" sz="1200" b="1" dirty="0">
              <a:latin typeface="Abadi Extra Light" panose="020B0204020104020204" pitchFamily="34" charset="0"/>
            </a:endParaRPr>
          </a:p>
        </p:txBody>
      </p:sp>
      <p:pic>
        <p:nvPicPr>
          <p:cNvPr id="6" name="Picture 5" descr="Energian loppukulutusta kuvaava taulukko">
            <a:extLst>
              <a:ext uri="{FF2B5EF4-FFF2-40B4-BE49-F238E27FC236}">
                <a16:creationId xmlns:a16="http://schemas.microsoft.com/office/drawing/2014/main" id="{CF3BC246-6568-448F-BA81-9DB3210734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Energian loppukulutusta kuvaava taulukko">
            <a:extLst>
              <a:ext uri="{FF2B5EF4-FFF2-40B4-BE49-F238E27FC236}">
                <a16:creationId xmlns:a16="http://schemas.microsoft.com/office/drawing/2014/main" id="{268CD7BB-2F8E-4987-BE3A-7371F84E90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8" name="Slide Number Placeholder 5">
            <a:extLst>
              <a:ext uri="{FF2B5EF4-FFF2-40B4-BE49-F238E27FC236}">
                <a16:creationId xmlns:a16="http://schemas.microsoft.com/office/drawing/2014/main" id="{F7573CD4-E751-37E6-3B14-6B7656FE1925}"/>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37</a:t>
            </a:fld>
            <a:endParaRPr lang="fi-FI" dirty="0">
              <a:latin typeface="Abadi Extra Light" panose="020B0204020104020204" pitchFamily="34" charset="0"/>
            </a:endParaRPr>
          </a:p>
        </p:txBody>
      </p:sp>
      <p:sp>
        <p:nvSpPr>
          <p:cNvPr id="9" name="Sisällön paikkamerkki 2">
            <a:extLst>
              <a:ext uri="{FF2B5EF4-FFF2-40B4-BE49-F238E27FC236}">
                <a16:creationId xmlns:a16="http://schemas.microsoft.com/office/drawing/2014/main" id="{4927A522-A674-B773-3371-A3FF643CBF45}"/>
              </a:ext>
            </a:extLst>
          </p:cNvPr>
          <p:cNvSpPr txBox="1">
            <a:spLocks/>
          </p:cNvSpPr>
          <p:nvPr/>
        </p:nvSpPr>
        <p:spPr>
          <a:xfrm>
            <a:off x="6162158" y="1615746"/>
            <a:ext cx="4997891" cy="1877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1200" dirty="0">
                <a:latin typeface="Abadi Extra Light" panose="020B0204020104020204" pitchFamily="34" charset="0"/>
              </a:rPr>
              <a:t>sähkönkulutus, sähkölämmitys, maalämpö, kaukolämmitys, erillislämmitys ja tieliikenne. </a:t>
            </a:r>
            <a:r>
              <a:rPr lang="fi-FI" sz="1200" dirty="0">
                <a:effectLst/>
                <a:latin typeface="Abadi Extra Light" panose="020B0204020104020204" pitchFamily="34" charset="0"/>
                <a:ea typeface="Times New Roman" panose="02020603050405020304" pitchFamily="18" charset="0"/>
              </a:rPr>
              <a:t>Lisäksi mukana ovat teollisuuden ja työkoneiden sekä teollisuuden</a:t>
            </a:r>
            <a:r>
              <a:rPr lang="fi-FI" sz="1200" dirty="0">
                <a:latin typeface="Abadi Extra Light" panose="020B0204020104020204" pitchFamily="34" charset="0"/>
                <a:ea typeface="Times New Roman" panose="02020603050405020304" pitchFamily="18" charset="0"/>
              </a:rPr>
              <a:t> sähkönkulutuksen energiankulutus.</a:t>
            </a:r>
            <a:r>
              <a:rPr lang="fi-FI" sz="1200" dirty="0">
                <a:latin typeface="Abadi Extra Light" panose="020B0204020104020204" pitchFamily="34" charset="0"/>
              </a:rPr>
              <a:t> </a:t>
            </a:r>
          </a:p>
          <a:p>
            <a:pPr marL="0" indent="0">
              <a:buFont typeface="Arial" panose="020B0604020202020204" pitchFamily="34" charset="0"/>
              <a:buNone/>
            </a:pPr>
            <a:r>
              <a:rPr lang="fi-FI" sz="1200" dirty="0">
                <a:latin typeface="Abadi Extra Light" panose="020B0204020104020204" pitchFamily="34" charset="0"/>
                <a:ea typeface="Calibri" panose="020F0502020204030204" pitchFamily="34" charset="0"/>
                <a:cs typeface="Times New Roman" panose="02020603050405020304" pitchFamily="18" charset="0"/>
              </a:rPr>
              <a:t>Taulukossa 5 on</a:t>
            </a:r>
            <a:r>
              <a:rPr lang="fi-FI" sz="1200" b="1" dirty="0">
                <a:latin typeface="Abadi Extra Light" panose="020B0204020104020204" pitchFamily="34" charset="0"/>
                <a:ea typeface="Calibri" panose="020F0502020204030204" pitchFamily="34" charset="0"/>
                <a:cs typeface="Times New Roman" panose="02020603050405020304" pitchFamily="18" charset="0"/>
              </a:rPr>
              <a:t> </a:t>
            </a:r>
            <a:r>
              <a:rPr lang="fi-FI" sz="1200" dirty="0">
                <a:latin typeface="Abadi Extra Light" panose="020B0204020104020204" pitchFamily="34" charset="0"/>
                <a:ea typeface="Calibri" panose="020F0502020204030204" pitchFamily="34" charset="0"/>
                <a:cs typeface="Times New Roman" panose="02020603050405020304" pitchFamily="18" charset="0"/>
              </a:rPr>
              <a:t>esitetty loppuenergiankulutus sekä kulutuksen jakautuminen eri sektoreille Raumalla vuosina 2015–2023. </a:t>
            </a:r>
          </a:p>
          <a:p>
            <a:pPr marL="0" indent="0">
              <a:buFont typeface="Arial" panose="020B0604020202020204" pitchFamily="34" charset="0"/>
              <a:buNone/>
            </a:pPr>
            <a:r>
              <a:rPr lang="fi-FI" sz="1200" dirty="0">
                <a:latin typeface="Abadi Extra Light" panose="020B0204020104020204" pitchFamily="34" charset="0"/>
                <a:ea typeface="Calibri" panose="020F0502020204030204" pitchFamily="34" charset="0"/>
                <a:cs typeface="Times New Roman" panose="02020603050405020304" pitchFamily="18" charset="0"/>
              </a:rPr>
              <a:t>Energian loppukulutus</a:t>
            </a:r>
            <a:r>
              <a:rPr lang="fi-FI" sz="1200" dirty="0">
                <a:solidFill>
                  <a:srgbClr val="FF0000"/>
                </a:solidFill>
                <a:latin typeface="Abadi Extra Light" panose="020B0204020104020204" pitchFamily="34" charset="0"/>
                <a:ea typeface="Calibri" panose="020F0502020204030204" pitchFamily="34" charset="0"/>
                <a:cs typeface="Times New Roman" panose="02020603050405020304" pitchFamily="18" charset="0"/>
              </a:rPr>
              <a:t> </a:t>
            </a:r>
            <a:r>
              <a:rPr lang="fi-FI" sz="1200" dirty="0">
                <a:latin typeface="Abadi Extra Light" panose="020B0204020104020204" pitchFamily="34" charset="0"/>
                <a:ea typeface="Calibri" panose="020F0502020204030204" pitchFamily="34" charset="0"/>
                <a:cs typeface="Times New Roman" panose="02020603050405020304" pitchFamily="18" charset="0"/>
              </a:rPr>
              <a:t>Raumalla vuonna 2023 oli yhteensä 6540,5 </a:t>
            </a:r>
            <a:r>
              <a:rPr lang="fi-FI" sz="1200" dirty="0" err="1">
                <a:latin typeface="Abadi Extra Light" panose="020B0204020104020204" pitchFamily="34" charset="0"/>
                <a:ea typeface="Calibri" panose="020F0502020204030204" pitchFamily="34" charset="0"/>
                <a:cs typeface="Times New Roman" panose="02020603050405020304" pitchFamily="18" charset="0"/>
              </a:rPr>
              <a:t>GWh</a:t>
            </a:r>
            <a:r>
              <a:rPr lang="fi-FI" sz="1200" dirty="0">
                <a:latin typeface="Abadi Extra Light" panose="020B0204020104020204" pitchFamily="34" charset="0"/>
                <a:ea typeface="Calibri" panose="020F0502020204030204" pitchFamily="34" charset="0"/>
                <a:cs typeface="Times New Roman" panose="02020603050405020304" pitchFamily="18" charset="0"/>
              </a:rPr>
              <a:t>. Energian loppukulutuksen kehitys Raumalla vuosina 2015–2023 on esitetty kuvassa 23. Energian loppukulutus kasvoi 9 prosenttia vuodesta 2022 vuoteen 2023.</a:t>
            </a:r>
          </a:p>
          <a:p>
            <a:pPr marL="0" indent="0" algn="just">
              <a:buFont typeface="Arial" panose="020B0604020202020204" pitchFamily="34" charset="0"/>
              <a:buNone/>
            </a:pPr>
            <a:endParaRPr lang="fi-FI" sz="1200" dirty="0">
              <a:latin typeface="Abadi Extra Light" panose="020B0204020104020204" pitchFamily="34" charset="0"/>
            </a:endParaRPr>
          </a:p>
        </p:txBody>
      </p:sp>
      <p:graphicFrame>
        <p:nvGraphicFramePr>
          <p:cNvPr id="5" name="Taulukko 4" descr="Energian loppukulutusta kuvaava taulukko">
            <a:extLst>
              <a:ext uri="{FF2B5EF4-FFF2-40B4-BE49-F238E27FC236}">
                <a16:creationId xmlns:a16="http://schemas.microsoft.com/office/drawing/2014/main" id="{9B22C55C-B255-6675-9101-650710704B11}"/>
              </a:ext>
            </a:extLst>
          </p:cNvPr>
          <p:cNvGraphicFramePr>
            <a:graphicFrameLocks noGrp="1"/>
          </p:cNvGraphicFramePr>
          <p:nvPr>
            <p:extLst>
              <p:ext uri="{D42A27DB-BD31-4B8C-83A1-F6EECF244321}">
                <p14:modId xmlns:p14="http://schemas.microsoft.com/office/powerpoint/2010/main" val="1913009506"/>
              </p:ext>
            </p:extLst>
          </p:nvPr>
        </p:nvGraphicFramePr>
        <p:xfrm>
          <a:off x="738948" y="3832849"/>
          <a:ext cx="8636000" cy="247650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3270550420"/>
                    </a:ext>
                  </a:extLst>
                </a:gridCol>
                <a:gridCol w="762000">
                  <a:extLst>
                    <a:ext uri="{9D8B030D-6E8A-4147-A177-3AD203B41FA5}">
                      <a16:colId xmlns:a16="http://schemas.microsoft.com/office/drawing/2014/main" val="3747072631"/>
                    </a:ext>
                  </a:extLst>
                </a:gridCol>
                <a:gridCol w="762000">
                  <a:extLst>
                    <a:ext uri="{9D8B030D-6E8A-4147-A177-3AD203B41FA5}">
                      <a16:colId xmlns:a16="http://schemas.microsoft.com/office/drawing/2014/main" val="437283613"/>
                    </a:ext>
                  </a:extLst>
                </a:gridCol>
                <a:gridCol w="762000">
                  <a:extLst>
                    <a:ext uri="{9D8B030D-6E8A-4147-A177-3AD203B41FA5}">
                      <a16:colId xmlns:a16="http://schemas.microsoft.com/office/drawing/2014/main" val="3964663250"/>
                    </a:ext>
                  </a:extLst>
                </a:gridCol>
                <a:gridCol w="762000">
                  <a:extLst>
                    <a:ext uri="{9D8B030D-6E8A-4147-A177-3AD203B41FA5}">
                      <a16:colId xmlns:a16="http://schemas.microsoft.com/office/drawing/2014/main" val="3867988626"/>
                    </a:ext>
                  </a:extLst>
                </a:gridCol>
                <a:gridCol w="762000">
                  <a:extLst>
                    <a:ext uri="{9D8B030D-6E8A-4147-A177-3AD203B41FA5}">
                      <a16:colId xmlns:a16="http://schemas.microsoft.com/office/drawing/2014/main" val="2231965868"/>
                    </a:ext>
                  </a:extLst>
                </a:gridCol>
                <a:gridCol w="762000">
                  <a:extLst>
                    <a:ext uri="{9D8B030D-6E8A-4147-A177-3AD203B41FA5}">
                      <a16:colId xmlns:a16="http://schemas.microsoft.com/office/drawing/2014/main" val="428162661"/>
                    </a:ext>
                  </a:extLst>
                </a:gridCol>
                <a:gridCol w="762000">
                  <a:extLst>
                    <a:ext uri="{9D8B030D-6E8A-4147-A177-3AD203B41FA5}">
                      <a16:colId xmlns:a16="http://schemas.microsoft.com/office/drawing/2014/main" val="1514073327"/>
                    </a:ext>
                  </a:extLst>
                </a:gridCol>
                <a:gridCol w="762000">
                  <a:extLst>
                    <a:ext uri="{9D8B030D-6E8A-4147-A177-3AD203B41FA5}">
                      <a16:colId xmlns:a16="http://schemas.microsoft.com/office/drawing/2014/main" val="1435217655"/>
                    </a:ext>
                  </a:extLst>
                </a:gridCol>
                <a:gridCol w="762000">
                  <a:extLst>
                    <a:ext uri="{9D8B030D-6E8A-4147-A177-3AD203B41FA5}">
                      <a16:colId xmlns:a16="http://schemas.microsoft.com/office/drawing/2014/main" val="1030633452"/>
                    </a:ext>
                  </a:extLst>
                </a:gridCol>
              </a:tblGrid>
              <a:tr h="247650">
                <a:tc>
                  <a:txBody>
                    <a:bodyPr/>
                    <a:lstStyle/>
                    <a:p>
                      <a:r>
                        <a:rPr lang="fi-FI" sz="1000" b="1">
                          <a:latin typeface="Abadi Extra Light" panose="020B0204020104020204" pitchFamily="34" charset="0"/>
                        </a:rPr>
                        <a:t>Loppuenergian kulutus</a:t>
                      </a:r>
                    </a:p>
                  </a:txBody>
                  <a:tcPr anchor="ctr">
                    <a:solidFill>
                      <a:srgbClr val="969696"/>
                    </a:solidFill>
                  </a:tcPr>
                </a:tc>
                <a:tc>
                  <a:txBody>
                    <a:bodyPr/>
                    <a:lstStyle/>
                    <a:p>
                      <a:r>
                        <a:rPr lang="fi-FI" sz="1000" b="1">
                          <a:latin typeface="Abadi Extra Light" panose="020B0204020104020204" pitchFamily="34" charset="0"/>
                        </a:rPr>
                        <a:t>2015</a:t>
                      </a:r>
                    </a:p>
                  </a:txBody>
                  <a:tcPr anchor="ctr" anchorCtr="1">
                    <a:solidFill>
                      <a:srgbClr val="969696"/>
                    </a:solidFill>
                  </a:tcPr>
                </a:tc>
                <a:tc>
                  <a:txBody>
                    <a:bodyPr/>
                    <a:lstStyle/>
                    <a:p>
                      <a:r>
                        <a:rPr lang="fi-FI" sz="1000" b="1">
                          <a:latin typeface="Abadi Extra Light" panose="020B0204020104020204" pitchFamily="34" charset="0"/>
                        </a:rPr>
                        <a:t>2016</a:t>
                      </a:r>
                    </a:p>
                  </a:txBody>
                  <a:tcPr anchor="ctr" anchorCtr="1">
                    <a:solidFill>
                      <a:srgbClr val="969696"/>
                    </a:solidFill>
                  </a:tcPr>
                </a:tc>
                <a:tc>
                  <a:txBody>
                    <a:bodyPr/>
                    <a:lstStyle/>
                    <a:p>
                      <a:r>
                        <a:rPr lang="fi-FI" sz="1000" b="1">
                          <a:latin typeface="Abadi Extra Light" panose="020B0204020104020204" pitchFamily="34" charset="0"/>
                        </a:rPr>
                        <a:t>2017</a:t>
                      </a:r>
                    </a:p>
                  </a:txBody>
                  <a:tcPr anchor="ctr" anchorCtr="1">
                    <a:solidFill>
                      <a:srgbClr val="969696"/>
                    </a:solidFill>
                  </a:tcPr>
                </a:tc>
                <a:tc>
                  <a:txBody>
                    <a:bodyPr/>
                    <a:lstStyle/>
                    <a:p>
                      <a:r>
                        <a:rPr lang="fi-FI" sz="1000" b="1">
                          <a:latin typeface="Abadi Extra Light" panose="020B0204020104020204" pitchFamily="34" charset="0"/>
                        </a:rPr>
                        <a:t>2018</a:t>
                      </a:r>
                    </a:p>
                  </a:txBody>
                  <a:tcPr anchor="ctr" anchorCtr="1">
                    <a:solidFill>
                      <a:srgbClr val="969696"/>
                    </a:solidFill>
                  </a:tcPr>
                </a:tc>
                <a:tc>
                  <a:txBody>
                    <a:bodyPr/>
                    <a:lstStyle/>
                    <a:p>
                      <a:r>
                        <a:rPr lang="fi-FI" sz="1000" b="1">
                          <a:latin typeface="Abadi Extra Light" panose="020B0204020104020204" pitchFamily="34" charset="0"/>
                        </a:rPr>
                        <a:t>2019</a:t>
                      </a:r>
                    </a:p>
                  </a:txBody>
                  <a:tcPr anchor="ctr" anchorCtr="1">
                    <a:solidFill>
                      <a:srgbClr val="969696"/>
                    </a:solidFill>
                  </a:tcPr>
                </a:tc>
                <a:tc>
                  <a:txBody>
                    <a:bodyPr/>
                    <a:lstStyle/>
                    <a:p>
                      <a:r>
                        <a:rPr lang="fi-FI" sz="1000" b="1">
                          <a:latin typeface="Abadi Extra Light" panose="020B0204020104020204" pitchFamily="34" charset="0"/>
                        </a:rPr>
                        <a:t>2020</a:t>
                      </a:r>
                    </a:p>
                  </a:txBody>
                  <a:tcPr anchor="ctr" anchorCtr="1">
                    <a:solidFill>
                      <a:srgbClr val="969696"/>
                    </a:solidFill>
                  </a:tcPr>
                </a:tc>
                <a:tc>
                  <a:txBody>
                    <a:bodyPr/>
                    <a:lstStyle/>
                    <a:p>
                      <a:r>
                        <a:rPr lang="fi-FI" sz="1000" b="1">
                          <a:latin typeface="Abadi Extra Light" panose="020B0204020104020204" pitchFamily="34" charset="0"/>
                        </a:rPr>
                        <a:t>2021</a:t>
                      </a:r>
                    </a:p>
                  </a:txBody>
                  <a:tcPr anchor="ctr" anchorCtr="1">
                    <a:solidFill>
                      <a:srgbClr val="969696"/>
                    </a:solidFill>
                  </a:tcPr>
                </a:tc>
                <a:tc>
                  <a:txBody>
                    <a:bodyPr/>
                    <a:lstStyle/>
                    <a:p>
                      <a:r>
                        <a:rPr lang="fi-FI" sz="1000" b="1">
                          <a:latin typeface="Abadi Extra Light" panose="020B0204020104020204" pitchFamily="34" charset="0"/>
                        </a:rPr>
                        <a:t>2022</a:t>
                      </a:r>
                    </a:p>
                  </a:txBody>
                  <a:tcPr anchor="ctr" anchorCtr="1">
                    <a:solidFill>
                      <a:srgbClr val="969696"/>
                    </a:solidFill>
                  </a:tcPr>
                </a:tc>
                <a:tc>
                  <a:txBody>
                    <a:bodyPr/>
                    <a:lstStyle/>
                    <a:p>
                      <a:r>
                        <a:rPr lang="fi-FI" sz="1000" b="1">
                          <a:latin typeface="Abadi Extra Light" panose="020B0204020104020204" pitchFamily="34" charset="0"/>
                        </a:rPr>
                        <a:t>2023</a:t>
                      </a:r>
                    </a:p>
                  </a:txBody>
                  <a:tcPr anchor="ctr" anchorCtr="1">
                    <a:solidFill>
                      <a:srgbClr val="969696"/>
                    </a:solidFill>
                  </a:tcPr>
                </a:tc>
                <a:extLst>
                  <a:ext uri="{0D108BD9-81ED-4DB2-BD59-A6C34878D82A}">
                    <a16:rowId xmlns:a16="http://schemas.microsoft.com/office/drawing/2014/main" val="3813452374"/>
                  </a:ext>
                </a:extLst>
              </a:tr>
              <a:tr h="247650">
                <a:tc>
                  <a:txBody>
                    <a:bodyPr/>
                    <a:lstStyle/>
                    <a:p>
                      <a:r>
                        <a:rPr lang="fi-FI" sz="1000" b="0">
                          <a:latin typeface="Abadi Extra Light" panose="020B0204020104020204" pitchFamily="34" charset="0"/>
                        </a:rPr>
                        <a:t>Kuluttajien sähkönkulutus</a:t>
                      </a:r>
                    </a:p>
                  </a:txBody>
                  <a:tcPr anchor="ctr">
                    <a:solidFill>
                      <a:srgbClr val="DCDCDC"/>
                    </a:solidFill>
                  </a:tcPr>
                </a:tc>
                <a:tc>
                  <a:txBody>
                    <a:bodyPr/>
                    <a:lstStyle/>
                    <a:p>
                      <a:r>
                        <a:rPr lang="fi-FI" sz="1000" b="0">
                          <a:latin typeface="Abadi Extra Light" panose="020B0204020104020204" pitchFamily="34" charset="0"/>
                        </a:rPr>
                        <a:t>173,3</a:t>
                      </a:r>
                    </a:p>
                  </a:txBody>
                  <a:tcPr anchor="ctr" anchorCtr="1">
                    <a:solidFill>
                      <a:srgbClr val="DCDCDC"/>
                    </a:solidFill>
                  </a:tcPr>
                </a:tc>
                <a:tc>
                  <a:txBody>
                    <a:bodyPr/>
                    <a:lstStyle/>
                    <a:p>
                      <a:r>
                        <a:rPr lang="fi-FI" sz="1000" b="0">
                          <a:latin typeface="Abadi Extra Light" panose="020B0204020104020204" pitchFamily="34" charset="0"/>
                        </a:rPr>
                        <a:t>185,2</a:t>
                      </a:r>
                    </a:p>
                  </a:txBody>
                  <a:tcPr anchor="ctr" anchorCtr="1">
                    <a:solidFill>
                      <a:srgbClr val="DCDCDC"/>
                    </a:solidFill>
                  </a:tcPr>
                </a:tc>
                <a:tc>
                  <a:txBody>
                    <a:bodyPr/>
                    <a:lstStyle/>
                    <a:p>
                      <a:r>
                        <a:rPr lang="fi-FI" sz="1000" b="0">
                          <a:latin typeface="Abadi Extra Light" panose="020B0204020104020204" pitchFamily="34" charset="0"/>
                        </a:rPr>
                        <a:t>176,9</a:t>
                      </a:r>
                    </a:p>
                  </a:txBody>
                  <a:tcPr anchor="ctr" anchorCtr="1">
                    <a:solidFill>
                      <a:srgbClr val="DCDCDC"/>
                    </a:solidFill>
                  </a:tcPr>
                </a:tc>
                <a:tc>
                  <a:txBody>
                    <a:bodyPr/>
                    <a:lstStyle/>
                    <a:p>
                      <a:r>
                        <a:rPr lang="fi-FI" sz="1000" b="0">
                          <a:latin typeface="Abadi Extra Light" panose="020B0204020104020204" pitchFamily="34" charset="0"/>
                        </a:rPr>
                        <a:t>178,9</a:t>
                      </a:r>
                    </a:p>
                  </a:txBody>
                  <a:tcPr anchor="ctr" anchorCtr="1">
                    <a:solidFill>
                      <a:srgbClr val="DCDCDC"/>
                    </a:solidFill>
                  </a:tcPr>
                </a:tc>
                <a:tc>
                  <a:txBody>
                    <a:bodyPr/>
                    <a:lstStyle/>
                    <a:p>
                      <a:r>
                        <a:rPr lang="fi-FI" sz="1000" b="0">
                          <a:latin typeface="Abadi Extra Light" panose="020B0204020104020204" pitchFamily="34" charset="0"/>
                        </a:rPr>
                        <a:t>179,5</a:t>
                      </a:r>
                    </a:p>
                  </a:txBody>
                  <a:tcPr anchor="ctr" anchorCtr="1">
                    <a:solidFill>
                      <a:srgbClr val="DCDCDC"/>
                    </a:solidFill>
                  </a:tcPr>
                </a:tc>
                <a:tc>
                  <a:txBody>
                    <a:bodyPr/>
                    <a:lstStyle/>
                    <a:p>
                      <a:r>
                        <a:rPr lang="fi-FI" sz="1000" b="0">
                          <a:latin typeface="Abadi Extra Light" panose="020B0204020104020204" pitchFamily="34" charset="0"/>
                        </a:rPr>
                        <a:t>173,7</a:t>
                      </a:r>
                    </a:p>
                  </a:txBody>
                  <a:tcPr anchor="ctr" anchorCtr="1">
                    <a:solidFill>
                      <a:srgbClr val="DCDCDC"/>
                    </a:solidFill>
                  </a:tcPr>
                </a:tc>
                <a:tc>
                  <a:txBody>
                    <a:bodyPr/>
                    <a:lstStyle/>
                    <a:p>
                      <a:r>
                        <a:rPr lang="fi-FI" sz="1000" b="0">
                          <a:latin typeface="Abadi Extra Light" panose="020B0204020104020204" pitchFamily="34" charset="0"/>
                        </a:rPr>
                        <a:t>184,8</a:t>
                      </a:r>
                    </a:p>
                  </a:txBody>
                  <a:tcPr anchor="ctr" anchorCtr="1">
                    <a:solidFill>
                      <a:srgbClr val="DCDCDC"/>
                    </a:solidFill>
                  </a:tcPr>
                </a:tc>
                <a:tc>
                  <a:txBody>
                    <a:bodyPr/>
                    <a:lstStyle/>
                    <a:p>
                      <a:r>
                        <a:rPr lang="fi-FI" sz="1000" b="0">
                          <a:latin typeface="Abadi Extra Light" panose="020B0204020104020204" pitchFamily="34" charset="0"/>
                        </a:rPr>
                        <a:t>165,3</a:t>
                      </a:r>
                    </a:p>
                  </a:txBody>
                  <a:tcPr anchor="ctr" anchorCtr="1">
                    <a:solidFill>
                      <a:srgbClr val="DCDCDC"/>
                    </a:solidFill>
                  </a:tcPr>
                </a:tc>
                <a:tc>
                  <a:txBody>
                    <a:bodyPr/>
                    <a:lstStyle/>
                    <a:p>
                      <a:r>
                        <a:rPr lang="fi-FI" sz="1000" b="0">
                          <a:latin typeface="Abadi Extra Light" panose="020B0204020104020204" pitchFamily="34" charset="0"/>
                        </a:rPr>
                        <a:t>160,7</a:t>
                      </a:r>
                    </a:p>
                  </a:txBody>
                  <a:tcPr anchor="ctr" anchorCtr="1">
                    <a:solidFill>
                      <a:srgbClr val="DCDCDC"/>
                    </a:solidFill>
                  </a:tcPr>
                </a:tc>
                <a:extLst>
                  <a:ext uri="{0D108BD9-81ED-4DB2-BD59-A6C34878D82A}">
                    <a16:rowId xmlns:a16="http://schemas.microsoft.com/office/drawing/2014/main" val="620165062"/>
                  </a:ext>
                </a:extLst>
              </a:tr>
              <a:tr h="247650">
                <a:tc>
                  <a:txBody>
                    <a:bodyPr/>
                    <a:lstStyle/>
                    <a:p>
                      <a:r>
                        <a:rPr lang="fi-FI" sz="1000" b="0">
                          <a:latin typeface="Abadi Extra Light" panose="020B0204020104020204" pitchFamily="34" charset="0"/>
                        </a:rPr>
                        <a:t>Sähkölämmitys</a:t>
                      </a:r>
                    </a:p>
                  </a:txBody>
                  <a:tcPr anchor="ctr">
                    <a:solidFill>
                      <a:srgbClr val="D2D2D2"/>
                    </a:solidFill>
                  </a:tcPr>
                </a:tc>
                <a:tc>
                  <a:txBody>
                    <a:bodyPr/>
                    <a:lstStyle/>
                    <a:p>
                      <a:r>
                        <a:rPr lang="fi-FI" sz="1000" b="0">
                          <a:latin typeface="Abadi Extra Light" panose="020B0204020104020204" pitchFamily="34" charset="0"/>
                        </a:rPr>
                        <a:t>87,4</a:t>
                      </a:r>
                    </a:p>
                  </a:txBody>
                  <a:tcPr anchor="ctr" anchorCtr="1">
                    <a:solidFill>
                      <a:srgbClr val="D2D2D2"/>
                    </a:solidFill>
                  </a:tcPr>
                </a:tc>
                <a:tc>
                  <a:txBody>
                    <a:bodyPr/>
                    <a:lstStyle/>
                    <a:p>
                      <a:r>
                        <a:rPr lang="fi-FI" sz="1000" b="0">
                          <a:latin typeface="Abadi Extra Light" panose="020B0204020104020204" pitchFamily="34" charset="0"/>
                        </a:rPr>
                        <a:t>98,0</a:t>
                      </a:r>
                    </a:p>
                  </a:txBody>
                  <a:tcPr anchor="ctr" anchorCtr="1">
                    <a:solidFill>
                      <a:srgbClr val="D2D2D2"/>
                    </a:solidFill>
                  </a:tcPr>
                </a:tc>
                <a:tc>
                  <a:txBody>
                    <a:bodyPr/>
                    <a:lstStyle/>
                    <a:p>
                      <a:r>
                        <a:rPr lang="fi-FI" sz="1000" b="0">
                          <a:latin typeface="Abadi Extra Light" panose="020B0204020104020204" pitchFamily="34" charset="0"/>
                        </a:rPr>
                        <a:t>100,1</a:t>
                      </a:r>
                    </a:p>
                  </a:txBody>
                  <a:tcPr anchor="ctr" anchorCtr="1">
                    <a:solidFill>
                      <a:srgbClr val="D2D2D2"/>
                    </a:solidFill>
                  </a:tcPr>
                </a:tc>
                <a:tc>
                  <a:txBody>
                    <a:bodyPr/>
                    <a:lstStyle/>
                    <a:p>
                      <a:r>
                        <a:rPr lang="fi-FI" sz="1000" b="0">
                          <a:latin typeface="Abadi Extra Light" panose="020B0204020104020204" pitchFamily="34" charset="0"/>
                        </a:rPr>
                        <a:t>101,0</a:t>
                      </a:r>
                    </a:p>
                  </a:txBody>
                  <a:tcPr anchor="ctr" anchorCtr="1">
                    <a:solidFill>
                      <a:srgbClr val="D2D2D2"/>
                    </a:solidFill>
                  </a:tcPr>
                </a:tc>
                <a:tc>
                  <a:txBody>
                    <a:bodyPr/>
                    <a:lstStyle/>
                    <a:p>
                      <a:r>
                        <a:rPr lang="fi-FI" sz="1000" b="0">
                          <a:latin typeface="Abadi Extra Light" panose="020B0204020104020204" pitchFamily="34" charset="0"/>
                        </a:rPr>
                        <a:t>100,2</a:t>
                      </a:r>
                    </a:p>
                  </a:txBody>
                  <a:tcPr anchor="ctr" anchorCtr="1">
                    <a:solidFill>
                      <a:srgbClr val="D2D2D2"/>
                    </a:solidFill>
                  </a:tcPr>
                </a:tc>
                <a:tc>
                  <a:txBody>
                    <a:bodyPr/>
                    <a:lstStyle/>
                    <a:p>
                      <a:r>
                        <a:rPr lang="fi-FI" sz="1000" b="0">
                          <a:latin typeface="Abadi Extra Light" panose="020B0204020104020204" pitchFamily="34" charset="0"/>
                        </a:rPr>
                        <a:t>91,1</a:t>
                      </a:r>
                    </a:p>
                  </a:txBody>
                  <a:tcPr anchor="ctr" anchorCtr="1">
                    <a:solidFill>
                      <a:srgbClr val="D2D2D2"/>
                    </a:solidFill>
                  </a:tcPr>
                </a:tc>
                <a:tc>
                  <a:txBody>
                    <a:bodyPr/>
                    <a:lstStyle/>
                    <a:p>
                      <a:r>
                        <a:rPr lang="fi-FI" sz="1000" b="0">
                          <a:latin typeface="Abadi Extra Light" panose="020B0204020104020204" pitchFamily="34" charset="0"/>
                        </a:rPr>
                        <a:t>110,2</a:t>
                      </a:r>
                    </a:p>
                  </a:txBody>
                  <a:tcPr anchor="ctr" anchorCtr="1">
                    <a:solidFill>
                      <a:srgbClr val="D2D2D2"/>
                    </a:solidFill>
                  </a:tcPr>
                </a:tc>
                <a:tc>
                  <a:txBody>
                    <a:bodyPr/>
                    <a:lstStyle/>
                    <a:p>
                      <a:r>
                        <a:rPr lang="fi-FI" sz="1000" b="0">
                          <a:latin typeface="Abadi Extra Light" panose="020B0204020104020204" pitchFamily="34" charset="0"/>
                        </a:rPr>
                        <a:t>105,0</a:t>
                      </a:r>
                    </a:p>
                  </a:txBody>
                  <a:tcPr anchor="ctr" anchorCtr="1">
                    <a:solidFill>
                      <a:srgbClr val="D2D2D2"/>
                    </a:solidFill>
                  </a:tcPr>
                </a:tc>
                <a:tc>
                  <a:txBody>
                    <a:bodyPr/>
                    <a:lstStyle/>
                    <a:p>
                      <a:r>
                        <a:rPr lang="fi-FI" sz="1000" b="0">
                          <a:latin typeface="Abadi Extra Light" panose="020B0204020104020204" pitchFamily="34" charset="0"/>
                        </a:rPr>
                        <a:t>108,3</a:t>
                      </a:r>
                    </a:p>
                  </a:txBody>
                  <a:tcPr anchor="ctr" anchorCtr="1">
                    <a:solidFill>
                      <a:srgbClr val="D2D2D2"/>
                    </a:solidFill>
                  </a:tcPr>
                </a:tc>
                <a:extLst>
                  <a:ext uri="{0D108BD9-81ED-4DB2-BD59-A6C34878D82A}">
                    <a16:rowId xmlns:a16="http://schemas.microsoft.com/office/drawing/2014/main" val="3494260278"/>
                  </a:ext>
                </a:extLst>
              </a:tr>
              <a:tr h="247650">
                <a:tc>
                  <a:txBody>
                    <a:bodyPr/>
                    <a:lstStyle/>
                    <a:p>
                      <a:r>
                        <a:rPr lang="fi-FI" sz="1000" b="0">
                          <a:latin typeface="Abadi Extra Light" panose="020B0204020104020204" pitchFamily="34" charset="0"/>
                        </a:rPr>
                        <a:t>Maalämpö</a:t>
                      </a:r>
                    </a:p>
                  </a:txBody>
                  <a:tcPr anchor="ctr">
                    <a:solidFill>
                      <a:srgbClr val="DCDCDC"/>
                    </a:solidFill>
                  </a:tcPr>
                </a:tc>
                <a:tc>
                  <a:txBody>
                    <a:bodyPr/>
                    <a:lstStyle/>
                    <a:p>
                      <a:r>
                        <a:rPr lang="fi-FI" sz="1000" b="0">
                          <a:latin typeface="Abadi Extra Light" panose="020B0204020104020204" pitchFamily="34" charset="0"/>
                        </a:rPr>
                        <a:t>2,3</a:t>
                      </a:r>
                    </a:p>
                  </a:txBody>
                  <a:tcPr anchor="ctr" anchorCtr="1">
                    <a:solidFill>
                      <a:srgbClr val="DCDCDC"/>
                    </a:solidFill>
                  </a:tcPr>
                </a:tc>
                <a:tc>
                  <a:txBody>
                    <a:bodyPr/>
                    <a:lstStyle/>
                    <a:p>
                      <a:r>
                        <a:rPr lang="fi-FI" sz="1000" b="0">
                          <a:latin typeface="Abadi Extra Light" panose="020B0204020104020204" pitchFamily="34" charset="0"/>
                        </a:rPr>
                        <a:t>2,8</a:t>
                      </a:r>
                    </a:p>
                  </a:txBody>
                  <a:tcPr anchor="ctr" anchorCtr="1">
                    <a:solidFill>
                      <a:srgbClr val="DCDCDC"/>
                    </a:solidFill>
                  </a:tcPr>
                </a:tc>
                <a:tc>
                  <a:txBody>
                    <a:bodyPr/>
                    <a:lstStyle/>
                    <a:p>
                      <a:r>
                        <a:rPr lang="fi-FI" sz="1000" b="0">
                          <a:latin typeface="Abadi Extra Light" panose="020B0204020104020204" pitchFamily="34" charset="0"/>
                        </a:rPr>
                        <a:t>3,0</a:t>
                      </a:r>
                    </a:p>
                  </a:txBody>
                  <a:tcPr anchor="ctr" anchorCtr="1">
                    <a:solidFill>
                      <a:srgbClr val="DCDCDC"/>
                    </a:solidFill>
                  </a:tcPr>
                </a:tc>
                <a:tc>
                  <a:txBody>
                    <a:bodyPr/>
                    <a:lstStyle/>
                    <a:p>
                      <a:r>
                        <a:rPr lang="fi-FI" sz="1000" b="0">
                          <a:latin typeface="Abadi Extra Light" panose="020B0204020104020204" pitchFamily="34" charset="0"/>
                        </a:rPr>
                        <a:t>3,2</a:t>
                      </a:r>
                    </a:p>
                  </a:txBody>
                  <a:tcPr anchor="ctr" anchorCtr="1">
                    <a:solidFill>
                      <a:srgbClr val="DCDCDC"/>
                    </a:solidFill>
                  </a:tcPr>
                </a:tc>
                <a:tc>
                  <a:txBody>
                    <a:bodyPr/>
                    <a:lstStyle/>
                    <a:p>
                      <a:r>
                        <a:rPr lang="fi-FI" sz="1000" b="0">
                          <a:latin typeface="Abadi Extra Light" panose="020B0204020104020204" pitchFamily="34" charset="0"/>
                        </a:rPr>
                        <a:t>3,3</a:t>
                      </a:r>
                    </a:p>
                  </a:txBody>
                  <a:tcPr anchor="ctr" anchorCtr="1">
                    <a:solidFill>
                      <a:srgbClr val="DCDCDC"/>
                    </a:solidFill>
                  </a:tcPr>
                </a:tc>
                <a:tc>
                  <a:txBody>
                    <a:bodyPr/>
                    <a:lstStyle/>
                    <a:p>
                      <a:r>
                        <a:rPr lang="fi-FI" sz="1000" b="0">
                          <a:latin typeface="Abadi Extra Light" panose="020B0204020104020204" pitchFamily="34" charset="0"/>
                        </a:rPr>
                        <a:t>3,2</a:t>
                      </a:r>
                    </a:p>
                  </a:txBody>
                  <a:tcPr anchor="ctr" anchorCtr="1">
                    <a:solidFill>
                      <a:srgbClr val="DCDCDC"/>
                    </a:solidFill>
                  </a:tcPr>
                </a:tc>
                <a:tc>
                  <a:txBody>
                    <a:bodyPr/>
                    <a:lstStyle/>
                    <a:p>
                      <a:r>
                        <a:rPr lang="fi-FI" sz="1000" b="0">
                          <a:latin typeface="Abadi Extra Light" panose="020B0204020104020204" pitchFamily="34" charset="0"/>
                        </a:rPr>
                        <a:t>4,0</a:t>
                      </a:r>
                    </a:p>
                  </a:txBody>
                  <a:tcPr anchor="ctr" anchorCtr="1">
                    <a:solidFill>
                      <a:srgbClr val="DCDCDC"/>
                    </a:solidFill>
                  </a:tcPr>
                </a:tc>
                <a:tc>
                  <a:txBody>
                    <a:bodyPr/>
                    <a:lstStyle/>
                    <a:p>
                      <a:r>
                        <a:rPr lang="fi-FI" sz="1000" b="0">
                          <a:latin typeface="Abadi Extra Light" panose="020B0204020104020204" pitchFamily="34" charset="0"/>
                        </a:rPr>
                        <a:t>4,3</a:t>
                      </a:r>
                    </a:p>
                  </a:txBody>
                  <a:tcPr anchor="ctr" anchorCtr="1">
                    <a:solidFill>
                      <a:srgbClr val="DCDCDC"/>
                    </a:solidFill>
                  </a:tcPr>
                </a:tc>
                <a:tc>
                  <a:txBody>
                    <a:bodyPr/>
                    <a:lstStyle/>
                    <a:p>
                      <a:r>
                        <a:rPr lang="fi-FI" sz="1000" b="0">
                          <a:latin typeface="Abadi Extra Light" panose="020B0204020104020204" pitchFamily="34" charset="0"/>
                        </a:rPr>
                        <a:t>5,0</a:t>
                      </a:r>
                    </a:p>
                  </a:txBody>
                  <a:tcPr anchor="ctr" anchorCtr="1">
                    <a:solidFill>
                      <a:srgbClr val="DCDCDC"/>
                    </a:solidFill>
                  </a:tcPr>
                </a:tc>
                <a:extLst>
                  <a:ext uri="{0D108BD9-81ED-4DB2-BD59-A6C34878D82A}">
                    <a16:rowId xmlns:a16="http://schemas.microsoft.com/office/drawing/2014/main" val="2828517559"/>
                  </a:ext>
                </a:extLst>
              </a:tr>
              <a:tr h="247650">
                <a:tc>
                  <a:txBody>
                    <a:bodyPr/>
                    <a:lstStyle/>
                    <a:p>
                      <a:r>
                        <a:rPr lang="fi-FI" sz="1000" b="0">
                          <a:latin typeface="Abadi Extra Light" panose="020B0204020104020204" pitchFamily="34" charset="0"/>
                        </a:rPr>
                        <a:t>Teollisuuden sähkönkulutus</a:t>
                      </a:r>
                    </a:p>
                  </a:txBody>
                  <a:tcPr anchor="ctr">
                    <a:solidFill>
                      <a:srgbClr val="D2D2D2"/>
                    </a:solidFill>
                  </a:tcPr>
                </a:tc>
                <a:tc>
                  <a:txBody>
                    <a:bodyPr/>
                    <a:lstStyle/>
                    <a:p>
                      <a:r>
                        <a:rPr lang="fi-FI" sz="1000" b="0">
                          <a:latin typeface="Abadi Extra Light" panose="020B0204020104020204" pitchFamily="34" charset="0"/>
                        </a:rPr>
                        <a:t>2046,9</a:t>
                      </a:r>
                    </a:p>
                  </a:txBody>
                  <a:tcPr anchor="ctr" anchorCtr="1">
                    <a:solidFill>
                      <a:srgbClr val="D2D2D2"/>
                    </a:solidFill>
                  </a:tcPr>
                </a:tc>
                <a:tc>
                  <a:txBody>
                    <a:bodyPr/>
                    <a:lstStyle/>
                    <a:p>
                      <a:r>
                        <a:rPr lang="fi-FI" sz="1000" b="0">
                          <a:latin typeface="Abadi Extra Light" panose="020B0204020104020204" pitchFamily="34" charset="0"/>
                        </a:rPr>
                        <a:t>1988,5</a:t>
                      </a:r>
                    </a:p>
                  </a:txBody>
                  <a:tcPr anchor="ctr" anchorCtr="1">
                    <a:solidFill>
                      <a:srgbClr val="D2D2D2"/>
                    </a:solidFill>
                  </a:tcPr>
                </a:tc>
                <a:tc>
                  <a:txBody>
                    <a:bodyPr/>
                    <a:lstStyle/>
                    <a:p>
                      <a:r>
                        <a:rPr lang="fi-FI" sz="1000" b="0">
                          <a:latin typeface="Abadi Extra Light" panose="020B0204020104020204" pitchFamily="34" charset="0"/>
                        </a:rPr>
                        <a:t>1944,1</a:t>
                      </a:r>
                    </a:p>
                  </a:txBody>
                  <a:tcPr anchor="ctr" anchorCtr="1">
                    <a:solidFill>
                      <a:srgbClr val="D2D2D2"/>
                    </a:solidFill>
                  </a:tcPr>
                </a:tc>
                <a:tc>
                  <a:txBody>
                    <a:bodyPr/>
                    <a:lstStyle/>
                    <a:p>
                      <a:r>
                        <a:rPr lang="fi-FI" sz="1000" b="0">
                          <a:latin typeface="Abadi Extra Light" panose="020B0204020104020204" pitchFamily="34" charset="0"/>
                        </a:rPr>
                        <a:t>2060,3</a:t>
                      </a:r>
                    </a:p>
                  </a:txBody>
                  <a:tcPr anchor="ctr" anchorCtr="1">
                    <a:solidFill>
                      <a:srgbClr val="D2D2D2"/>
                    </a:solidFill>
                  </a:tcPr>
                </a:tc>
                <a:tc>
                  <a:txBody>
                    <a:bodyPr/>
                    <a:lstStyle/>
                    <a:p>
                      <a:r>
                        <a:rPr lang="fi-FI" sz="1000" b="0">
                          <a:latin typeface="Abadi Extra Light" panose="020B0204020104020204" pitchFamily="34" charset="0"/>
                        </a:rPr>
                        <a:t>1874,7</a:t>
                      </a:r>
                    </a:p>
                  </a:txBody>
                  <a:tcPr anchor="ctr" anchorCtr="1">
                    <a:solidFill>
                      <a:srgbClr val="D2D2D2"/>
                    </a:solidFill>
                  </a:tcPr>
                </a:tc>
                <a:tc>
                  <a:txBody>
                    <a:bodyPr/>
                    <a:lstStyle/>
                    <a:p>
                      <a:r>
                        <a:rPr lang="fi-FI" sz="1000" b="0">
                          <a:latin typeface="Abadi Extra Light" panose="020B0204020104020204" pitchFamily="34" charset="0"/>
                        </a:rPr>
                        <a:t>1417,1</a:t>
                      </a:r>
                    </a:p>
                  </a:txBody>
                  <a:tcPr anchor="ctr" anchorCtr="1">
                    <a:solidFill>
                      <a:srgbClr val="D2D2D2"/>
                    </a:solidFill>
                  </a:tcPr>
                </a:tc>
                <a:tc>
                  <a:txBody>
                    <a:bodyPr/>
                    <a:lstStyle/>
                    <a:p>
                      <a:r>
                        <a:rPr lang="fi-FI" sz="1000" b="0">
                          <a:latin typeface="Abadi Extra Light" panose="020B0204020104020204" pitchFamily="34" charset="0"/>
                        </a:rPr>
                        <a:t>1758,1</a:t>
                      </a:r>
                    </a:p>
                  </a:txBody>
                  <a:tcPr anchor="ctr" anchorCtr="1">
                    <a:solidFill>
                      <a:srgbClr val="D2D2D2"/>
                    </a:solidFill>
                  </a:tcPr>
                </a:tc>
                <a:tc>
                  <a:txBody>
                    <a:bodyPr/>
                    <a:lstStyle/>
                    <a:p>
                      <a:r>
                        <a:rPr lang="fi-FI" sz="1000" b="0">
                          <a:latin typeface="Abadi Extra Light" panose="020B0204020104020204" pitchFamily="34" charset="0"/>
                        </a:rPr>
                        <a:t>1291,2</a:t>
                      </a:r>
                    </a:p>
                  </a:txBody>
                  <a:tcPr anchor="ctr" anchorCtr="1">
                    <a:solidFill>
                      <a:srgbClr val="D2D2D2"/>
                    </a:solidFill>
                  </a:tcPr>
                </a:tc>
                <a:tc>
                  <a:txBody>
                    <a:bodyPr/>
                    <a:lstStyle/>
                    <a:p>
                      <a:r>
                        <a:rPr lang="fi-FI" sz="1000" b="0">
                          <a:latin typeface="Abadi Extra Light" panose="020B0204020104020204" pitchFamily="34" charset="0"/>
                        </a:rPr>
                        <a:t>1637,0</a:t>
                      </a:r>
                    </a:p>
                  </a:txBody>
                  <a:tcPr anchor="ctr" anchorCtr="1">
                    <a:solidFill>
                      <a:srgbClr val="D2D2D2"/>
                    </a:solidFill>
                  </a:tcPr>
                </a:tc>
                <a:extLst>
                  <a:ext uri="{0D108BD9-81ED-4DB2-BD59-A6C34878D82A}">
                    <a16:rowId xmlns:a16="http://schemas.microsoft.com/office/drawing/2014/main" val="3206128315"/>
                  </a:ext>
                </a:extLst>
              </a:tr>
              <a:tr h="247650">
                <a:tc>
                  <a:txBody>
                    <a:bodyPr/>
                    <a:lstStyle/>
                    <a:p>
                      <a:r>
                        <a:rPr lang="fi-FI" sz="1000" b="0">
                          <a:latin typeface="Abadi Extra Light" panose="020B0204020104020204" pitchFamily="34" charset="0"/>
                        </a:rPr>
                        <a:t>Kaukolämpö</a:t>
                      </a:r>
                    </a:p>
                  </a:txBody>
                  <a:tcPr anchor="ctr">
                    <a:solidFill>
                      <a:srgbClr val="DCDCDC"/>
                    </a:solidFill>
                  </a:tcPr>
                </a:tc>
                <a:tc>
                  <a:txBody>
                    <a:bodyPr/>
                    <a:lstStyle/>
                    <a:p>
                      <a:r>
                        <a:rPr lang="fi-FI" sz="1000" b="0">
                          <a:latin typeface="Abadi Extra Light" panose="020B0204020104020204" pitchFamily="34" charset="0"/>
                        </a:rPr>
                        <a:t>239,0</a:t>
                      </a:r>
                    </a:p>
                  </a:txBody>
                  <a:tcPr anchor="ctr" anchorCtr="1">
                    <a:solidFill>
                      <a:srgbClr val="DCDCDC"/>
                    </a:solidFill>
                  </a:tcPr>
                </a:tc>
                <a:tc>
                  <a:txBody>
                    <a:bodyPr/>
                    <a:lstStyle/>
                    <a:p>
                      <a:r>
                        <a:rPr lang="fi-FI" sz="1000" b="0">
                          <a:latin typeface="Abadi Extra Light" panose="020B0204020104020204" pitchFamily="34" charset="0"/>
                        </a:rPr>
                        <a:t>267,6</a:t>
                      </a:r>
                    </a:p>
                  </a:txBody>
                  <a:tcPr anchor="ctr" anchorCtr="1">
                    <a:solidFill>
                      <a:srgbClr val="DCDCDC"/>
                    </a:solidFill>
                  </a:tcPr>
                </a:tc>
                <a:tc>
                  <a:txBody>
                    <a:bodyPr/>
                    <a:lstStyle/>
                    <a:p>
                      <a:r>
                        <a:rPr lang="fi-FI" sz="1000" b="0">
                          <a:latin typeface="Abadi Extra Light" panose="020B0204020104020204" pitchFamily="34" charset="0"/>
                        </a:rPr>
                        <a:t>272,9</a:t>
                      </a:r>
                    </a:p>
                  </a:txBody>
                  <a:tcPr anchor="ctr" anchorCtr="1">
                    <a:solidFill>
                      <a:srgbClr val="DCDCDC"/>
                    </a:solidFill>
                  </a:tcPr>
                </a:tc>
                <a:tc>
                  <a:txBody>
                    <a:bodyPr/>
                    <a:lstStyle/>
                    <a:p>
                      <a:r>
                        <a:rPr lang="fi-FI" sz="1000" b="0">
                          <a:latin typeface="Abadi Extra Light" panose="020B0204020104020204" pitchFamily="34" charset="0"/>
                        </a:rPr>
                        <a:t>275,1</a:t>
                      </a:r>
                    </a:p>
                  </a:txBody>
                  <a:tcPr anchor="ctr" anchorCtr="1">
                    <a:solidFill>
                      <a:srgbClr val="DCDCDC"/>
                    </a:solidFill>
                  </a:tcPr>
                </a:tc>
                <a:tc>
                  <a:txBody>
                    <a:bodyPr/>
                    <a:lstStyle/>
                    <a:p>
                      <a:r>
                        <a:rPr lang="fi-FI" sz="1000" b="0">
                          <a:latin typeface="Abadi Extra Light" panose="020B0204020104020204" pitchFamily="34" charset="0"/>
                        </a:rPr>
                        <a:t>266,8</a:t>
                      </a:r>
                    </a:p>
                  </a:txBody>
                  <a:tcPr anchor="ctr" anchorCtr="1">
                    <a:solidFill>
                      <a:srgbClr val="DCDCDC"/>
                    </a:solidFill>
                  </a:tcPr>
                </a:tc>
                <a:tc>
                  <a:txBody>
                    <a:bodyPr/>
                    <a:lstStyle/>
                    <a:p>
                      <a:r>
                        <a:rPr lang="fi-FI" sz="1000" b="0">
                          <a:latin typeface="Abadi Extra Light" panose="020B0204020104020204" pitchFamily="34" charset="0"/>
                        </a:rPr>
                        <a:t>245,1</a:t>
                      </a:r>
                    </a:p>
                  </a:txBody>
                  <a:tcPr anchor="ctr" anchorCtr="1">
                    <a:solidFill>
                      <a:srgbClr val="DCDCDC"/>
                    </a:solidFill>
                  </a:tcPr>
                </a:tc>
                <a:tc>
                  <a:txBody>
                    <a:bodyPr/>
                    <a:lstStyle/>
                    <a:p>
                      <a:r>
                        <a:rPr lang="fi-FI" sz="1000" b="0">
                          <a:latin typeface="Abadi Extra Light" panose="020B0204020104020204" pitchFamily="34" charset="0"/>
                        </a:rPr>
                        <a:t>286,6</a:t>
                      </a:r>
                    </a:p>
                  </a:txBody>
                  <a:tcPr anchor="ctr" anchorCtr="1">
                    <a:solidFill>
                      <a:srgbClr val="DCDCDC"/>
                    </a:solidFill>
                  </a:tcPr>
                </a:tc>
                <a:tc>
                  <a:txBody>
                    <a:bodyPr/>
                    <a:lstStyle/>
                    <a:p>
                      <a:r>
                        <a:rPr lang="fi-FI" sz="1000" b="0">
                          <a:latin typeface="Abadi Extra Light" panose="020B0204020104020204" pitchFamily="34" charset="0"/>
                        </a:rPr>
                        <a:t>271,1</a:t>
                      </a:r>
                    </a:p>
                  </a:txBody>
                  <a:tcPr anchor="ctr" anchorCtr="1">
                    <a:solidFill>
                      <a:srgbClr val="DCDCDC"/>
                    </a:solidFill>
                  </a:tcPr>
                </a:tc>
                <a:tc>
                  <a:txBody>
                    <a:bodyPr/>
                    <a:lstStyle/>
                    <a:p>
                      <a:r>
                        <a:rPr lang="fi-FI" sz="1000" b="0">
                          <a:latin typeface="Abadi Extra Light" panose="020B0204020104020204" pitchFamily="34" charset="0"/>
                        </a:rPr>
                        <a:t>289,1</a:t>
                      </a:r>
                    </a:p>
                  </a:txBody>
                  <a:tcPr anchor="ctr" anchorCtr="1">
                    <a:solidFill>
                      <a:srgbClr val="DCDCDC"/>
                    </a:solidFill>
                  </a:tcPr>
                </a:tc>
                <a:extLst>
                  <a:ext uri="{0D108BD9-81ED-4DB2-BD59-A6C34878D82A}">
                    <a16:rowId xmlns:a16="http://schemas.microsoft.com/office/drawing/2014/main" val="213009300"/>
                  </a:ext>
                </a:extLst>
              </a:tr>
              <a:tr h="247650">
                <a:tc>
                  <a:txBody>
                    <a:bodyPr/>
                    <a:lstStyle/>
                    <a:p>
                      <a:r>
                        <a:rPr lang="fi-FI" sz="1000" b="0">
                          <a:latin typeface="Abadi Extra Light" panose="020B0204020104020204" pitchFamily="34" charset="0"/>
                        </a:rPr>
                        <a:t>Erillislämmitys</a:t>
                      </a:r>
                    </a:p>
                  </a:txBody>
                  <a:tcPr anchor="ctr">
                    <a:solidFill>
                      <a:srgbClr val="D2D2D2"/>
                    </a:solidFill>
                  </a:tcPr>
                </a:tc>
                <a:tc>
                  <a:txBody>
                    <a:bodyPr/>
                    <a:lstStyle/>
                    <a:p>
                      <a:r>
                        <a:rPr lang="fi-FI" sz="1000" b="0">
                          <a:latin typeface="Abadi Extra Light" panose="020B0204020104020204" pitchFamily="34" charset="0"/>
                        </a:rPr>
                        <a:t>185,3</a:t>
                      </a:r>
                    </a:p>
                  </a:txBody>
                  <a:tcPr anchor="ctr" anchorCtr="1">
                    <a:solidFill>
                      <a:srgbClr val="D2D2D2"/>
                    </a:solidFill>
                  </a:tcPr>
                </a:tc>
                <a:tc>
                  <a:txBody>
                    <a:bodyPr/>
                    <a:lstStyle/>
                    <a:p>
                      <a:r>
                        <a:rPr lang="fi-FI" sz="1000" b="0">
                          <a:latin typeface="Abadi Extra Light" panose="020B0204020104020204" pitchFamily="34" charset="0"/>
                        </a:rPr>
                        <a:t>190,4</a:t>
                      </a:r>
                    </a:p>
                  </a:txBody>
                  <a:tcPr anchor="ctr" anchorCtr="1">
                    <a:solidFill>
                      <a:srgbClr val="D2D2D2"/>
                    </a:solidFill>
                  </a:tcPr>
                </a:tc>
                <a:tc>
                  <a:txBody>
                    <a:bodyPr/>
                    <a:lstStyle/>
                    <a:p>
                      <a:r>
                        <a:rPr lang="fi-FI" sz="1000" b="0">
                          <a:latin typeface="Abadi Extra Light" panose="020B0204020104020204" pitchFamily="34" charset="0"/>
                        </a:rPr>
                        <a:t>186,2</a:t>
                      </a:r>
                    </a:p>
                  </a:txBody>
                  <a:tcPr anchor="ctr" anchorCtr="1">
                    <a:solidFill>
                      <a:srgbClr val="D2D2D2"/>
                    </a:solidFill>
                  </a:tcPr>
                </a:tc>
                <a:tc>
                  <a:txBody>
                    <a:bodyPr/>
                    <a:lstStyle/>
                    <a:p>
                      <a:r>
                        <a:rPr lang="fi-FI" sz="1000" b="0">
                          <a:latin typeface="Abadi Extra Light" panose="020B0204020104020204" pitchFamily="34" charset="0"/>
                        </a:rPr>
                        <a:t>183,7</a:t>
                      </a:r>
                    </a:p>
                  </a:txBody>
                  <a:tcPr anchor="ctr" anchorCtr="1">
                    <a:solidFill>
                      <a:srgbClr val="D2D2D2"/>
                    </a:solidFill>
                  </a:tcPr>
                </a:tc>
                <a:tc>
                  <a:txBody>
                    <a:bodyPr/>
                    <a:lstStyle/>
                    <a:p>
                      <a:r>
                        <a:rPr lang="fi-FI" sz="1000" b="0">
                          <a:latin typeface="Abadi Extra Light" panose="020B0204020104020204" pitchFamily="34" charset="0"/>
                        </a:rPr>
                        <a:t>178,6</a:t>
                      </a:r>
                    </a:p>
                  </a:txBody>
                  <a:tcPr anchor="ctr" anchorCtr="1">
                    <a:solidFill>
                      <a:srgbClr val="D2D2D2"/>
                    </a:solidFill>
                  </a:tcPr>
                </a:tc>
                <a:tc>
                  <a:txBody>
                    <a:bodyPr/>
                    <a:lstStyle/>
                    <a:p>
                      <a:r>
                        <a:rPr lang="fi-FI" sz="1000" b="0">
                          <a:latin typeface="Abadi Extra Light" panose="020B0204020104020204" pitchFamily="34" charset="0"/>
                        </a:rPr>
                        <a:t>170,8</a:t>
                      </a:r>
                    </a:p>
                  </a:txBody>
                  <a:tcPr anchor="ctr" anchorCtr="1">
                    <a:solidFill>
                      <a:srgbClr val="D2D2D2"/>
                    </a:solidFill>
                  </a:tcPr>
                </a:tc>
                <a:tc>
                  <a:txBody>
                    <a:bodyPr/>
                    <a:lstStyle/>
                    <a:p>
                      <a:r>
                        <a:rPr lang="fi-FI" sz="1000" b="0">
                          <a:latin typeface="Abadi Extra Light" panose="020B0204020104020204" pitchFamily="34" charset="0"/>
                        </a:rPr>
                        <a:t>173,3</a:t>
                      </a:r>
                    </a:p>
                  </a:txBody>
                  <a:tcPr anchor="ctr" anchorCtr="1">
                    <a:solidFill>
                      <a:srgbClr val="D2D2D2"/>
                    </a:solidFill>
                  </a:tcPr>
                </a:tc>
                <a:tc>
                  <a:txBody>
                    <a:bodyPr/>
                    <a:lstStyle/>
                    <a:p>
                      <a:r>
                        <a:rPr lang="fi-FI" sz="1000" b="0">
                          <a:latin typeface="Abadi Extra Light" panose="020B0204020104020204" pitchFamily="34" charset="0"/>
                        </a:rPr>
                        <a:t>168,0</a:t>
                      </a:r>
                    </a:p>
                  </a:txBody>
                  <a:tcPr anchor="ctr" anchorCtr="1">
                    <a:solidFill>
                      <a:srgbClr val="D2D2D2"/>
                    </a:solidFill>
                  </a:tcPr>
                </a:tc>
                <a:tc>
                  <a:txBody>
                    <a:bodyPr/>
                    <a:lstStyle/>
                    <a:p>
                      <a:r>
                        <a:rPr lang="fi-FI" sz="1000" b="0">
                          <a:latin typeface="Abadi Extra Light" panose="020B0204020104020204" pitchFamily="34" charset="0"/>
                        </a:rPr>
                        <a:t>162,1</a:t>
                      </a:r>
                    </a:p>
                  </a:txBody>
                  <a:tcPr anchor="ctr" anchorCtr="1">
                    <a:solidFill>
                      <a:srgbClr val="D2D2D2"/>
                    </a:solidFill>
                  </a:tcPr>
                </a:tc>
                <a:extLst>
                  <a:ext uri="{0D108BD9-81ED-4DB2-BD59-A6C34878D82A}">
                    <a16:rowId xmlns:a16="http://schemas.microsoft.com/office/drawing/2014/main" val="1792435311"/>
                  </a:ext>
                </a:extLst>
              </a:tr>
              <a:tr h="247650">
                <a:tc>
                  <a:txBody>
                    <a:bodyPr/>
                    <a:lstStyle/>
                    <a:p>
                      <a:r>
                        <a:rPr lang="fi-FI" sz="1000" b="0">
                          <a:latin typeface="Abadi Extra Light" panose="020B0204020104020204" pitchFamily="34" charset="0"/>
                        </a:rPr>
                        <a:t>Teollisuus ja työkoneet</a:t>
                      </a:r>
                    </a:p>
                  </a:txBody>
                  <a:tcPr anchor="ctr">
                    <a:solidFill>
                      <a:srgbClr val="DCDCDC"/>
                    </a:solidFill>
                  </a:tcPr>
                </a:tc>
                <a:tc>
                  <a:txBody>
                    <a:bodyPr/>
                    <a:lstStyle/>
                    <a:p>
                      <a:r>
                        <a:rPr lang="fi-FI" sz="1000" b="0">
                          <a:latin typeface="Abadi Extra Light" panose="020B0204020104020204" pitchFamily="34" charset="0"/>
                        </a:rPr>
                        <a:t>4142,5</a:t>
                      </a:r>
                    </a:p>
                  </a:txBody>
                  <a:tcPr anchor="ctr" anchorCtr="1">
                    <a:solidFill>
                      <a:srgbClr val="DCDCDC"/>
                    </a:solidFill>
                  </a:tcPr>
                </a:tc>
                <a:tc>
                  <a:txBody>
                    <a:bodyPr/>
                    <a:lstStyle/>
                    <a:p>
                      <a:r>
                        <a:rPr lang="fi-FI" sz="1000" b="0">
                          <a:latin typeface="Abadi Extra Light" panose="020B0204020104020204" pitchFamily="34" charset="0"/>
                        </a:rPr>
                        <a:t>4224,7</a:t>
                      </a:r>
                    </a:p>
                  </a:txBody>
                  <a:tcPr anchor="ctr" anchorCtr="1">
                    <a:solidFill>
                      <a:srgbClr val="DCDCDC"/>
                    </a:solidFill>
                  </a:tcPr>
                </a:tc>
                <a:tc>
                  <a:txBody>
                    <a:bodyPr/>
                    <a:lstStyle/>
                    <a:p>
                      <a:r>
                        <a:rPr lang="fi-FI" sz="1000" b="0">
                          <a:latin typeface="Abadi Extra Light" panose="020B0204020104020204" pitchFamily="34" charset="0"/>
                        </a:rPr>
                        <a:t>4057,3</a:t>
                      </a:r>
                    </a:p>
                  </a:txBody>
                  <a:tcPr anchor="ctr" anchorCtr="1">
                    <a:solidFill>
                      <a:srgbClr val="DCDCDC"/>
                    </a:solidFill>
                  </a:tcPr>
                </a:tc>
                <a:tc>
                  <a:txBody>
                    <a:bodyPr/>
                    <a:lstStyle/>
                    <a:p>
                      <a:r>
                        <a:rPr lang="fi-FI" sz="1000" b="0">
                          <a:latin typeface="Abadi Extra Light" panose="020B0204020104020204" pitchFamily="34" charset="0"/>
                        </a:rPr>
                        <a:t>4278,2</a:t>
                      </a:r>
                    </a:p>
                  </a:txBody>
                  <a:tcPr anchor="ctr" anchorCtr="1">
                    <a:solidFill>
                      <a:srgbClr val="DCDCDC"/>
                    </a:solidFill>
                  </a:tcPr>
                </a:tc>
                <a:tc>
                  <a:txBody>
                    <a:bodyPr/>
                    <a:lstStyle/>
                    <a:p>
                      <a:r>
                        <a:rPr lang="fi-FI" sz="1000" b="0">
                          <a:latin typeface="Abadi Extra Light" panose="020B0204020104020204" pitchFamily="34" charset="0"/>
                        </a:rPr>
                        <a:t>4172,7</a:t>
                      </a:r>
                    </a:p>
                  </a:txBody>
                  <a:tcPr anchor="ctr" anchorCtr="1">
                    <a:solidFill>
                      <a:srgbClr val="DCDCDC"/>
                    </a:solidFill>
                  </a:tcPr>
                </a:tc>
                <a:tc>
                  <a:txBody>
                    <a:bodyPr/>
                    <a:lstStyle/>
                    <a:p>
                      <a:r>
                        <a:rPr lang="fi-FI" sz="1000" b="0">
                          <a:latin typeface="Abadi Extra Light" panose="020B0204020104020204" pitchFamily="34" charset="0"/>
                        </a:rPr>
                        <a:t>4005,7</a:t>
                      </a:r>
                    </a:p>
                  </a:txBody>
                  <a:tcPr anchor="ctr" anchorCtr="1">
                    <a:solidFill>
                      <a:srgbClr val="DCDCDC"/>
                    </a:solidFill>
                  </a:tcPr>
                </a:tc>
                <a:tc>
                  <a:txBody>
                    <a:bodyPr/>
                    <a:lstStyle/>
                    <a:p>
                      <a:r>
                        <a:rPr lang="fi-FI" sz="1000" b="0">
                          <a:latin typeface="Abadi Extra Light" panose="020B0204020104020204" pitchFamily="34" charset="0"/>
                        </a:rPr>
                        <a:t>4074,2</a:t>
                      </a:r>
                    </a:p>
                  </a:txBody>
                  <a:tcPr anchor="ctr" anchorCtr="1">
                    <a:solidFill>
                      <a:srgbClr val="DCDCDC"/>
                    </a:solidFill>
                  </a:tcPr>
                </a:tc>
                <a:tc>
                  <a:txBody>
                    <a:bodyPr/>
                    <a:lstStyle/>
                    <a:p>
                      <a:r>
                        <a:rPr lang="fi-FI" sz="1000" b="0">
                          <a:latin typeface="Abadi Extra Light" panose="020B0204020104020204" pitchFamily="34" charset="0"/>
                        </a:rPr>
                        <a:t>3775,4</a:t>
                      </a:r>
                    </a:p>
                  </a:txBody>
                  <a:tcPr anchor="ctr" anchorCtr="1">
                    <a:solidFill>
                      <a:srgbClr val="DCDCDC"/>
                    </a:solidFill>
                  </a:tcPr>
                </a:tc>
                <a:tc>
                  <a:txBody>
                    <a:bodyPr/>
                    <a:lstStyle/>
                    <a:p>
                      <a:r>
                        <a:rPr lang="fi-FI" sz="1000" b="0">
                          <a:latin typeface="Abadi Extra Light" panose="020B0204020104020204" pitchFamily="34" charset="0"/>
                        </a:rPr>
                        <a:t>3975,1</a:t>
                      </a:r>
                    </a:p>
                  </a:txBody>
                  <a:tcPr anchor="ctr" anchorCtr="1">
                    <a:solidFill>
                      <a:srgbClr val="DCDCDC"/>
                    </a:solidFill>
                  </a:tcPr>
                </a:tc>
                <a:extLst>
                  <a:ext uri="{0D108BD9-81ED-4DB2-BD59-A6C34878D82A}">
                    <a16:rowId xmlns:a16="http://schemas.microsoft.com/office/drawing/2014/main" val="163058314"/>
                  </a:ext>
                </a:extLst>
              </a:tr>
              <a:tr h="247650">
                <a:tc>
                  <a:txBody>
                    <a:bodyPr/>
                    <a:lstStyle/>
                    <a:p>
                      <a:r>
                        <a:rPr lang="fi-FI" sz="1000" b="0">
                          <a:latin typeface="Abadi Extra Light" panose="020B0204020104020204" pitchFamily="34" charset="0"/>
                        </a:rPr>
                        <a:t>Tieliikenne</a:t>
                      </a:r>
                    </a:p>
                  </a:txBody>
                  <a:tcPr anchor="ctr">
                    <a:solidFill>
                      <a:srgbClr val="D2D2D2"/>
                    </a:solidFill>
                  </a:tcPr>
                </a:tc>
                <a:tc>
                  <a:txBody>
                    <a:bodyPr/>
                    <a:lstStyle/>
                    <a:p>
                      <a:r>
                        <a:rPr lang="fi-FI" sz="1000" b="0">
                          <a:latin typeface="Abadi Extra Light" panose="020B0204020104020204" pitchFamily="34" charset="0"/>
                        </a:rPr>
                        <a:t>235,9</a:t>
                      </a:r>
                    </a:p>
                  </a:txBody>
                  <a:tcPr anchor="ctr" anchorCtr="1">
                    <a:solidFill>
                      <a:srgbClr val="D2D2D2"/>
                    </a:solidFill>
                  </a:tcPr>
                </a:tc>
                <a:tc>
                  <a:txBody>
                    <a:bodyPr/>
                    <a:lstStyle/>
                    <a:p>
                      <a:r>
                        <a:rPr lang="fi-FI" sz="1000" b="0">
                          <a:latin typeface="Abadi Extra Light" panose="020B0204020104020204" pitchFamily="34" charset="0"/>
                        </a:rPr>
                        <a:t>238,2</a:t>
                      </a:r>
                    </a:p>
                  </a:txBody>
                  <a:tcPr anchor="ctr" anchorCtr="1">
                    <a:solidFill>
                      <a:srgbClr val="D2D2D2"/>
                    </a:solidFill>
                  </a:tcPr>
                </a:tc>
                <a:tc>
                  <a:txBody>
                    <a:bodyPr/>
                    <a:lstStyle/>
                    <a:p>
                      <a:r>
                        <a:rPr lang="fi-FI" sz="1000" b="0">
                          <a:latin typeface="Abadi Extra Light" panose="020B0204020104020204" pitchFamily="34" charset="0"/>
                        </a:rPr>
                        <a:t>234,3</a:t>
                      </a:r>
                    </a:p>
                  </a:txBody>
                  <a:tcPr anchor="ctr" anchorCtr="1">
                    <a:solidFill>
                      <a:srgbClr val="D2D2D2"/>
                    </a:solidFill>
                  </a:tcPr>
                </a:tc>
                <a:tc>
                  <a:txBody>
                    <a:bodyPr/>
                    <a:lstStyle/>
                    <a:p>
                      <a:r>
                        <a:rPr lang="fi-FI" sz="1000" b="0">
                          <a:latin typeface="Abadi Extra Light" panose="020B0204020104020204" pitchFamily="34" charset="0"/>
                        </a:rPr>
                        <a:t>240,1</a:t>
                      </a:r>
                    </a:p>
                  </a:txBody>
                  <a:tcPr anchor="ctr" anchorCtr="1">
                    <a:solidFill>
                      <a:srgbClr val="D2D2D2"/>
                    </a:solidFill>
                  </a:tcPr>
                </a:tc>
                <a:tc>
                  <a:txBody>
                    <a:bodyPr/>
                    <a:lstStyle/>
                    <a:p>
                      <a:r>
                        <a:rPr lang="fi-FI" sz="1000" b="0">
                          <a:latin typeface="Abadi Extra Light" panose="020B0204020104020204" pitchFamily="34" charset="0"/>
                        </a:rPr>
                        <a:t>242,0</a:t>
                      </a:r>
                    </a:p>
                  </a:txBody>
                  <a:tcPr anchor="ctr" anchorCtr="1">
                    <a:solidFill>
                      <a:srgbClr val="D2D2D2"/>
                    </a:solidFill>
                  </a:tcPr>
                </a:tc>
                <a:tc>
                  <a:txBody>
                    <a:bodyPr/>
                    <a:lstStyle/>
                    <a:p>
                      <a:r>
                        <a:rPr lang="fi-FI" sz="1000" b="0">
                          <a:latin typeface="Abadi Extra Light" panose="020B0204020104020204" pitchFamily="34" charset="0"/>
                        </a:rPr>
                        <a:t>239,6</a:t>
                      </a:r>
                    </a:p>
                  </a:txBody>
                  <a:tcPr anchor="ctr" anchorCtr="1">
                    <a:solidFill>
                      <a:srgbClr val="D2D2D2"/>
                    </a:solidFill>
                  </a:tcPr>
                </a:tc>
                <a:tc>
                  <a:txBody>
                    <a:bodyPr/>
                    <a:lstStyle/>
                    <a:p>
                      <a:r>
                        <a:rPr lang="fi-FI" sz="1000" b="0">
                          <a:latin typeface="Abadi Extra Light" panose="020B0204020104020204" pitchFamily="34" charset="0"/>
                        </a:rPr>
                        <a:t>187,4</a:t>
                      </a:r>
                    </a:p>
                  </a:txBody>
                  <a:tcPr anchor="ctr" anchorCtr="1">
                    <a:solidFill>
                      <a:srgbClr val="D2D2D2"/>
                    </a:solidFill>
                  </a:tcPr>
                </a:tc>
                <a:tc>
                  <a:txBody>
                    <a:bodyPr/>
                    <a:lstStyle/>
                    <a:p>
                      <a:r>
                        <a:rPr lang="fi-FI" sz="1000" b="0">
                          <a:latin typeface="Abadi Extra Light" panose="020B0204020104020204" pitchFamily="34" charset="0"/>
                        </a:rPr>
                        <a:t>208,2</a:t>
                      </a:r>
                    </a:p>
                  </a:txBody>
                  <a:tcPr anchor="ctr" anchorCtr="1">
                    <a:solidFill>
                      <a:srgbClr val="D2D2D2"/>
                    </a:solidFill>
                  </a:tcPr>
                </a:tc>
                <a:tc>
                  <a:txBody>
                    <a:bodyPr/>
                    <a:lstStyle/>
                    <a:p>
                      <a:r>
                        <a:rPr lang="fi-FI" sz="1000" b="0">
                          <a:latin typeface="Abadi Extra Light" panose="020B0204020104020204" pitchFamily="34" charset="0"/>
                        </a:rPr>
                        <a:t>203,1</a:t>
                      </a:r>
                    </a:p>
                  </a:txBody>
                  <a:tcPr anchor="ctr" anchorCtr="1">
                    <a:solidFill>
                      <a:srgbClr val="D2D2D2"/>
                    </a:solidFill>
                  </a:tcPr>
                </a:tc>
                <a:extLst>
                  <a:ext uri="{0D108BD9-81ED-4DB2-BD59-A6C34878D82A}">
                    <a16:rowId xmlns:a16="http://schemas.microsoft.com/office/drawing/2014/main" val="2867379290"/>
                  </a:ext>
                </a:extLst>
              </a:tr>
              <a:tr h="247650">
                <a:tc>
                  <a:txBody>
                    <a:bodyPr/>
                    <a:lstStyle/>
                    <a:p>
                      <a:r>
                        <a:rPr lang="fi-FI" sz="1000" b="1">
                          <a:latin typeface="Abadi Extra Light" panose="020B0204020104020204" pitchFamily="34" charset="0"/>
                        </a:rPr>
                        <a:t>Yhteensä</a:t>
                      </a:r>
                    </a:p>
                  </a:txBody>
                  <a:tcPr anchor="ctr">
                    <a:solidFill>
                      <a:srgbClr val="DCDCDC"/>
                    </a:solidFill>
                  </a:tcPr>
                </a:tc>
                <a:tc>
                  <a:txBody>
                    <a:bodyPr/>
                    <a:lstStyle/>
                    <a:p>
                      <a:r>
                        <a:rPr lang="fi-FI" sz="1000" b="1" dirty="0">
                          <a:latin typeface="Abadi Extra Light" panose="020B0204020104020204" pitchFamily="34" charset="0"/>
                        </a:rPr>
                        <a:t>7112,6</a:t>
                      </a:r>
                    </a:p>
                  </a:txBody>
                  <a:tcPr anchor="ctr" anchorCtr="1">
                    <a:solidFill>
                      <a:srgbClr val="DCDCDC"/>
                    </a:solidFill>
                  </a:tcPr>
                </a:tc>
                <a:tc>
                  <a:txBody>
                    <a:bodyPr/>
                    <a:lstStyle/>
                    <a:p>
                      <a:r>
                        <a:rPr lang="fi-FI" sz="1000" b="1">
                          <a:latin typeface="Abadi Extra Light" panose="020B0204020104020204" pitchFamily="34" charset="0"/>
                        </a:rPr>
                        <a:t>7195,4</a:t>
                      </a:r>
                    </a:p>
                  </a:txBody>
                  <a:tcPr anchor="ctr" anchorCtr="1">
                    <a:solidFill>
                      <a:srgbClr val="DCDCDC"/>
                    </a:solidFill>
                  </a:tcPr>
                </a:tc>
                <a:tc>
                  <a:txBody>
                    <a:bodyPr/>
                    <a:lstStyle/>
                    <a:p>
                      <a:r>
                        <a:rPr lang="fi-FI" sz="1000" b="1" dirty="0">
                          <a:latin typeface="Abadi Extra Light" panose="020B0204020104020204" pitchFamily="34" charset="0"/>
                        </a:rPr>
                        <a:t>6974,9</a:t>
                      </a:r>
                    </a:p>
                  </a:txBody>
                  <a:tcPr anchor="ctr" anchorCtr="1">
                    <a:solidFill>
                      <a:srgbClr val="DCDCDC"/>
                    </a:solidFill>
                  </a:tcPr>
                </a:tc>
                <a:tc>
                  <a:txBody>
                    <a:bodyPr/>
                    <a:lstStyle/>
                    <a:p>
                      <a:r>
                        <a:rPr lang="fi-FI" sz="1000" b="1">
                          <a:latin typeface="Abadi Extra Light" panose="020B0204020104020204" pitchFamily="34" charset="0"/>
                        </a:rPr>
                        <a:t>7320,5</a:t>
                      </a:r>
                    </a:p>
                  </a:txBody>
                  <a:tcPr anchor="ctr" anchorCtr="1">
                    <a:solidFill>
                      <a:srgbClr val="DCDCDC"/>
                    </a:solidFill>
                  </a:tcPr>
                </a:tc>
                <a:tc>
                  <a:txBody>
                    <a:bodyPr/>
                    <a:lstStyle/>
                    <a:p>
                      <a:r>
                        <a:rPr lang="fi-FI" sz="1000" b="1">
                          <a:latin typeface="Abadi Extra Light" panose="020B0204020104020204" pitchFamily="34" charset="0"/>
                        </a:rPr>
                        <a:t>7017,9</a:t>
                      </a:r>
                    </a:p>
                  </a:txBody>
                  <a:tcPr anchor="ctr" anchorCtr="1">
                    <a:solidFill>
                      <a:srgbClr val="DCDCDC"/>
                    </a:solidFill>
                  </a:tcPr>
                </a:tc>
                <a:tc>
                  <a:txBody>
                    <a:bodyPr/>
                    <a:lstStyle/>
                    <a:p>
                      <a:r>
                        <a:rPr lang="fi-FI" sz="1000" b="1">
                          <a:latin typeface="Abadi Extra Light" panose="020B0204020104020204" pitchFamily="34" charset="0"/>
                        </a:rPr>
                        <a:t>6346,3</a:t>
                      </a:r>
                    </a:p>
                  </a:txBody>
                  <a:tcPr anchor="ctr" anchorCtr="1">
                    <a:solidFill>
                      <a:srgbClr val="DCDCDC"/>
                    </a:solidFill>
                  </a:tcPr>
                </a:tc>
                <a:tc>
                  <a:txBody>
                    <a:bodyPr/>
                    <a:lstStyle/>
                    <a:p>
                      <a:r>
                        <a:rPr lang="fi-FI" sz="1000" b="1">
                          <a:latin typeface="Abadi Extra Light" panose="020B0204020104020204" pitchFamily="34" charset="0"/>
                        </a:rPr>
                        <a:t>6778,5</a:t>
                      </a:r>
                    </a:p>
                  </a:txBody>
                  <a:tcPr anchor="ctr" anchorCtr="1">
                    <a:solidFill>
                      <a:srgbClr val="DCDCDC"/>
                    </a:solidFill>
                  </a:tcPr>
                </a:tc>
                <a:tc>
                  <a:txBody>
                    <a:bodyPr/>
                    <a:lstStyle/>
                    <a:p>
                      <a:r>
                        <a:rPr lang="fi-FI" sz="1000" b="1">
                          <a:latin typeface="Abadi Extra Light" panose="020B0204020104020204" pitchFamily="34" charset="0"/>
                        </a:rPr>
                        <a:t>5988,5</a:t>
                      </a:r>
                    </a:p>
                  </a:txBody>
                  <a:tcPr anchor="ctr" anchorCtr="1">
                    <a:solidFill>
                      <a:srgbClr val="DCDCDC"/>
                    </a:solidFill>
                  </a:tcPr>
                </a:tc>
                <a:tc>
                  <a:txBody>
                    <a:bodyPr/>
                    <a:lstStyle/>
                    <a:p>
                      <a:r>
                        <a:rPr lang="fi-FI" sz="1000" b="1" dirty="0">
                          <a:latin typeface="Abadi Extra Light" panose="020B0204020104020204" pitchFamily="34" charset="0"/>
                        </a:rPr>
                        <a:t>6540,5</a:t>
                      </a:r>
                    </a:p>
                  </a:txBody>
                  <a:tcPr anchor="ctr" anchorCtr="1">
                    <a:solidFill>
                      <a:srgbClr val="DCDCDC"/>
                    </a:solidFill>
                  </a:tcPr>
                </a:tc>
                <a:extLst>
                  <a:ext uri="{0D108BD9-81ED-4DB2-BD59-A6C34878D82A}">
                    <a16:rowId xmlns:a16="http://schemas.microsoft.com/office/drawing/2014/main" val="3637480249"/>
                  </a:ext>
                </a:extLst>
              </a:tr>
            </a:tbl>
          </a:graphicData>
        </a:graphic>
      </p:graphicFrame>
    </p:spTree>
    <p:extLst>
      <p:ext uri="{BB962C8B-B14F-4D97-AF65-F5344CB8AC3E}">
        <p14:creationId xmlns:p14="http://schemas.microsoft.com/office/powerpoint/2010/main" val="1388415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ohja34_Energian_loppukul_kehitys">
    <p:spTree>
      <p:nvGrpSpPr>
        <p:cNvPr id="1" name=""/>
        <p:cNvGrpSpPr/>
        <p:nvPr/>
      </p:nvGrpSpPr>
      <p:grpSpPr>
        <a:xfrm>
          <a:off x="0" y="0"/>
          <a:ext cx="0" cy="0"/>
          <a:chOff x="0" y="0"/>
          <a:chExt cx="0" cy="0"/>
        </a:xfrm>
      </p:grpSpPr>
      <p:pic>
        <p:nvPicPr>
          <p:cNvPr id="5" name="Picture 4" descr="Viivakaavio. Kunnan energiankulutuksen kehitys. Tiedot esitetty edellisen sivun taulukossa.">
            <a:extLst>
              <a:ext uri="{FF2B5EF4-FFF2-40B4-BE49-F238E27FC236}">
                <a16:creationId xmlns:a16="http://schemas.microsoft.com/office/drawing/2014/main" id="{77D9702C-A252-4EF2-AD25-41F3BDAB7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Viivakaavio. Kunnan energiankulutuksen kehitys. Tiedot esitetty edellisen sivun taulukossa.">
            <a:extLst>
              <a:ext uri="{FF2B5EF4-FFF2-40B4-BE49-F238E27FC236}">
                <a16:creationId xmlns:a16="http://schemas.microsoft.com/office/drawing/2014/main" id="{96914FFA-648D-4F55-B3E5-103F187904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2E136F48-225E-4502-AA96-252C2A09F028}"/>
              </a:ext>
            </a:extLst>
          </p:cNvPr>
          <p:cNvSpPr txBox="1"/>
          <p:nvPr/>
        </p:nvSpPr>
        <p:spPr>
          <a:xfrm>
            <a:off x="648515" y="5469003"/>
            <a:ext cx="3552726" cy="830997"/>
          </a:xfrm>
          <a:prstGeom prst="rect">
            <a:avLst/>
          </a:prstGeom>
          <a:noFill/>
        </p:spPr>
        <p:txBody>
          <a:bodyPr wrap="square">
            <a:spAutoFit/>
          </a:bodyPr>
          <a:lstStyle/>
          <a:p>
            <a:pPr algn="l"/>
            <a:r>
              <a:rPr lang="fi-FI" sz="1200" b="1" i="0" dirty="0">
                <a:effectLst/>
                <a:latin typeface="Abadi Extra Light" panose="020B0204020104020204" pitchFamily="34" charset="0"/>
              </a:rPr>
              <a:t>Kuva </a:t>
            </a:r>
            <a:r>
              <a:rPr lang="fi-FI" sz="1200" b="1" dirty="0">
                <a:latin typeface="Abadi Extra Light" panose="020B0204020104020204" pitchFamily="34" charset="0"/>
              </a:rPr>
              <a:t>23</a:t>
            </a:r>
            <a:r>
              <a:rPr lang="fi-FI" sz="1200" b="1" i="0" dirty="0">
                <a:effectLst/>
                <a:latin typeface="Abadi Extra Light" panose="020B0204020104020204" pitchFamily="34" charset="0"/>
              </a:rPr>
              <a:t>.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Energian loppukulutuksen kehitys Raumalla vuosina 2015–2023. Energian loppukulutus ei sisällä lämpöpumppujen tuottamaa uusiutuvaa energiaa, mutta sisältää niiden käyttämän sähkön. </a:t>
            </a:r>
            <a:r>
              <a:rPr lang="fi-FI" sz="1200" b="1" i="1" dirty="0">
                <a:effectLst/>
                <a:latin typeface="Abadi Extra Light" panose="020B0204020104020204" pitchFamily="34" charset="0"/>
              </a:rPr>
              <a:t>(CO2-raportti, 2025)</a:t>
            </a:r>
            <a:endParaRPr lang="fi-FI" sz="1200" b="1" i="0" dirty="0">
              <a:effectLst/>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335B82BC-5230-B02C-9261-C4E33C06B68F}"/>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38</a:t>
            </a:fld>
            <a:endParaRPr lang="fi-FI" dirty="0">
              <a:latin typeface="Abadi Extra Light" panose="020B0204020104020204" pitchFamily="34" charset="0"/>
            </a:endParaRPr>
          </a:p>
        </p:txBody>
      </p:sp>
      <p:graphicFrame>
        <p:nvGraphicFramePr>
          <p:cNvPr id="2" name="Chart 1" descr="Viivakaavio. Kunnan energiankulutuksen kehitys. Tiedot esitetty edellisen sivun taulukossa.">
            <a:extLst>
              <a:ext uri="{FF2B5EF4-FFF2-40B4-BE49-F238E27FC236}">
                <a16:creationId xmlns:a16="http://schemas.microsoft.com/office/drawing/2014/main" id="{3FFF5B60-602D-4F8B-8C13-1FD7C1744A8F}"/>
              </a:ext>
            </a:extLst>
          </p:cNvPr>
          <p:cNvGraphicFramePr>
            <a:graphicFrameLocks noGrp="1"/>
          </p:cNvGraphicFramePr>
          <p:nvPr>
            <p:extLst>
              <p:ext uri="{D42A27DB-BD31-4B8C-83A1-F6EECF244321}">
                <p14:modId xmlns:p14="http://schemas.microsoft.com/office/powerpoint/2010/main" val="2027047107"/>
              </p:ext>
            </p:extLst>
          </p:nvPr>
        </p:nvGraphicFramePr>
        <p:xfrm>
          <a:off x="4137639" y="814509"/>
          <a:ext cx="7027262" cy="54854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7247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ohja35_Menetelmät">
    <p:spTree>
      <p:nvGrpSpPr>
        <p:cNvPr id="1" name=""/>
        <p:cNvGrpSpPr/>
        <p:nvPr/>
      </p:nvGrpSpPr>
      <p:grpSpPr>
        <a:xfrm>
          <a:off x="0" y="0"/>
          <a:ext cx="0" cy="0"/>
          <a:chOff x="0" y="0"/>
          <a:chExt cx="0" cy="0"/>
        </a:xfrm>
      </p:grpSpPr>
      <p:sp>
        <p:nvSpPr>
          <p:cNvPr id="8" name="Sisällön paikkamerkki 2">
            <a:extLst>
              <a:ext uri="{FF2B5EF4-FFF2-40B4-BE49-F238E27FC236}">
                <a16:creationId xmlns:a16="http://schemas.microsoft.com/office/drawing/2014/main" id="{6EBE2A02-D7C6-448A-8288-96BAC3456009}"/>
              </a:ext>
            </a:extLst>
          </p:cNvPr>
          <p:cNvSpPr txBox="1">
            <a:spLocks/>
          </p:cNvSpPr>
          <p:nvPr/>
        </p:nvSpPr>
        <p:spPr>
          <a:xfrm>
            <a:off x="6399989" y="1689054"/>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fi-FI" sz="1200" dirty="0">
                <a:solidFill>
                  <a:srgbClr val="000000"/>
                </a:solidFill>
                <a:latin typeface="Abadi Extra Light" panose="020B0204020104020204" pitchFamily="34" charset="0"/>
              </a:rPr>
              <a:t>Vuonna 2023 F-kaasujen päästöt muodostivat vajaat 2 prosenttia (0,7 miljoonaa tonnia CO</a:t>
            </a:r>
            <a:r>
              <a:rPr lang="fi-FI" sz="1200" baseline="-25000" dirty="0">
                <a:solidFill>
                  <a:srgbClr val="000000"/>
                </a:solidFill>
                <a:latin typeface="Abadi Extra Light" panose="020B0204020104020204" pitchFamily="34" charset="0"/>
              </a:rPr>
              <a:t>2</a:t>
            </a:r>
            <a:r>
              <a:rPr lang="fi-FI" sz="1200" dirty="0">
                <a:solidFill>
                  <a:srgbClr val="000000"/>
                </a:solidFill>
                <a:latin typeface="Abadi Extra Light" panose="020B0204020104020204" pitchFamily="34" charset="0"/>
              </a:rPr>
              <a:t>-ekv) Suomen kokonaispäästöistä ja ne laskivat 8 prosenttia vuodesta 2022. Suurin osa (yli 90 prosenttia) F-kaasujen päästöistä aiheutuu kylmä- ja ilmastointilaitteiden käytöstä. [1]</a:t>
            </a:r>
          </a:p>
          <a:p>
            <a:pPr marL="0" indent="0" fontAlgn="base">
              <a:lnSpc>
                <a:spcPct val="100000"/>
              </a:lnSpc>
              <a:buNone/>
            </a:pPr>
            <a:r>
              <a:rPr lang="fi-FI" sz="1200" b="0" i="0" dirty="0">
                <a:solidFill>
                  <a:srgbClr val="000000"/>
                </a:solidFill>
                <a:effectLst/>
                <a:latin typeface="Abadi Extra Light" panose="020B0204020104020204" pitchFamily="34" charset="0"/>
              </a:rPr>
              <a:t>CO2-raportin laskentamalli on kehitetty perustuen menetelmiin, joita Tilastokeskus käyttää vuosittain YK:n ilmastosopimukselle raportoitavassa Suomen kasvihuonekaasuinventaariossa. Laskentamenetelmiä on sovellettu kuntatason </a:t>
            </a:r>
            <a:r>
              <a:rPr lang="fi-FI" sz="1200" dirty="0">
                <a:solidFill>
                  <a:srgbClr val="000000"/>
                </a:solidFill>
                <a:latin typeface="Abadi Extra Light" panose="020B0204020104020204" pitchFamily="34" charset="0"/>
              </a:rPr>
              <a:t>p</a:t>
            </a:r>
            <a:r>
              <a:rPr lang="fi-FI" sz="1200" b="0" i="0" dirty="0">
                <a:solidFill>
                  <a:srgbClr val="000000"/>
                </a:solidFill>
                <a:effectLst/>
                <a:latin typeface="Abadi Extra Light" panose="020B0204020104020204" pitchFamily="34" charset="0"/>
              </a:rPr>
              <a:t>äästölaskentaan sopiviksi ja niitä kehitetään jatkuvasti paremman laskentatarkkuuden saavuttamiseksi. </a:t>
            </a:r>
            <a:r>
              <a:rPr lang="fi-FI" sz="1200" dirty="0">
                <a:solidFill>
                  <a:srgbClr val="000000"/>
                </a:solidFill>
                <a:latin typeface="Abadi Extra Light" panose="020B0204020104020204" pitchFamily="34" charset="0"/>
              </a:rPr>
              <a:t>Lisäksi laskennassa käytettävät menetelmät vastaavat tai ovat helposti muokattavissa vastaamaan yleisimpiä globaalisti käytössä olevia raportointikehyksiä, kuten esimerkiksi Euroopan komission kaupunginjohtajien ilmastosopimusta Covenant of </a:t>
            </a:r>
            <a:r>
              <a:rPr lang="fi-FI" sz="1200" dirty="0" err="1">
                <a:solidFill>
                  <a:srgbClr val="000000"/>
                </a:solidFill>
                <a:latin typeface="Abadi Extra Light" panose="020B0204020104020204" pitchFamily="34" charset="0"/>
              </a:rPr>
              <a:t>Mayorsia</a:t>
            </a:r>
            <a:r>
              <a:rPr lang="fi-FI" sz="1200" dirty="0">
                <a:solidFill>
                  <a:srgbClr val="000000"/>
                </a:solidFill>
                <a:latin typeface="Abadi Extra Light" panose="020B0204020104020204" pitchFamily="34" charset="0"/>
              </a:rPr>
              <a:t>. </a:t>
            </a:r>
            <a:endParaRPr lang="fi-FI" sz="1200" b="0" i="0" dirty="0">
              <a:solidFill>
                <a:srgbClr val="000000"/>
              </a:solidFill>
              <a:effectLst/>
              <a:latin typeface="Abadi Extra Light" panose="020B0204020104020204" pitchFamily="34" charset="0"/>
            </a:endParaRPr>
          </a:p>
          <a:p>
            <a:pPr marL="0" indent="0" fontAlgn="base">
              <a:lnSpc>
                <a:spcPct val="100000"/>
              </a:lnSpc>
              <a:buFont typeface="Arial" panose="020B0604020202020204" pitchFamily="34" charset="0"/>
              <a:buNone/>
            </a:pPr>
            <a:r>
              <a:rPr lang="fi-FI" sz="1200" dirty="0">
                <a:solidFill>
                  <a:srgbClr val="000000"/>
                </a:solidFill>
                <a:latin typeface="Abadi Extra Light" panose="020B0204020104020204" pitchFamily="34" charset="0"/>
              </a:rPr>
              <a:t>Eri sektoreiden menetelmät, laskennassa käytetyt tietolähteet sekä mahdolliset laskentaan sisältyvät epävarmuudet ja päällekkäisyydet on kuvattu seuraavilla sivuilla.   </a:t>
            </a:r>
          </a:p>
          <a:p>
            <a:pPr marL="0" indent="0" algn="just" fontAlgn="base">
              <a:lnSpc>
                <a:spcPct val="100000"/>
              </a:lnSpc>
              <a:buFont typeface="Arial" panose="020B0604020202020204" pitchFamily="34" charset="0"/>
              <a:buNone/>
            </a:pPr>
            <a:endParaRPr lang="fi-FI" sz="1200" dirty="0">
              <a:solidFill>
                <a:srgbClr val="000000"/>
              </a:solidFill>
              <a:latin typeface="Abadi Extra Light" panose="020B0204020104020204" pitchFamily="34" charset="0"/>
            </a:endParaRPr>
          </a:p>
          <a:p>
            <a:pPr marL="0" indent="0" algn="just" fontAlgn="base">
              <a:lnSpc>
                <a:spcPct val="100000"/>
              </a:lnSpc>
              <a:buFont typeface="Arial" panose="020B0604020202020204" pitchFamily="34" charset="0"/>
              <a:buNone/>
            </a:pPr>
            <a:endParaRPr lang="fi-FI" sz="1200" dirty="0">
              <a:solidFill>
                <a:srgbClr val="000000"/>
              </a:solidFill>
              <a:latin typeface="Abadi Extra Light" panose="020B0204020104020204" pitchFamily="34" charset="0"/>
            </a:endParaRPr>
          </a:p>
        </p:txBody>
      </p:sp>
      <p:sp>
        <p:nvSpPr>
          <p:cNvPr id="2" name="Otsikkomuoto">
            <a:extLst>
              <a:ext uri="{FF2B5EF4-FFF2-40B4-BE49-F238E27FC236}">
                <a16:creationId xmlns:a16="http://schemas.microsoft.com/office/drawing/2014/main" id="{B4B30468-9FB1-44DA-B082-C0831519C1A7}"/>
              </a:ext>
            </a:extLst>
          </p:cNvPr>
          <p:cNvSpPr>
            <a:spLocks noGrp="1"/>
          </p:cNvSpPr>
          <p:nvPr>
            <p:ph type="title"/>
          </p:nvPr>
        </p:nvSpPr>
        <p:spPr/>
        <p:txBody>
          <a:bodyPr/>
          <a:lstStyle/>
          <a:p>
            <a:r>
              <a:rPr lang="fi-FI" dirty="0">
                <a:latin typeface="Abadi Extra Light" panose="020B0204020104020204" pitchFamily="34" charset="0"/>
              </a:rPr>
              <a:t>12. Laskentamenetelmä ja tietolähteet</a:t>
            </a:r>
          </a:p>
        </p:txBody>
      </p:sp>
      <p:sp>
        <p:nvSpPr>
          <p:cNvPr id="3" name="Sisällön paikkamerkki 2">
            <a:extLst>
              <a:ext uri="{FF2B5EF4-FFF2-40B4-BE49-F238E27FC236}">
                <a16:creationId xmlns:a16="http://schemas.microsoft.com/office/drawing/2014/main" id="{EAB3DC82-2315-4274-B93B-90584A11220B}"/>
              </a:ext>
            </a:extLst>
          </p:cNvPr>
          <p:cNvSpPr>
            <a:spLocks noGrp="1"/>
          </p:cNvSpPr>
          <p:nvPr>
            <p:ph sz="half" idx="1"/>
          </p:nvPr>
        </p:nvSpPr>
        <p:spPr>
          <a:xfrm>
            <a:off x="648515" y="1689054"/>
            <a:ext cx="5105400" cy="4351338"/>
          </a:xfrm>
        </p:spPr>
        <p:txBody>
          <a:bodyPr>
            <a:noAutofit/>
          </a:bodyPr>
          <a:lstStyle/>
          <a:p>
            <a:pPr marL="0" indent="0" rtl="0" fontAlgn="base">
              <a:lnSpc>
                <a:spcPct val="100000"/>
              </a:lnSpc>
              <a:buNone/>
            </a:pPr>
            <a:r>
              <a:rPr lang="fi-FI" sz="1200" b="0" i="0" dirty="0">
                <a:solidFill>
                  <a:srgbClr val="000000"/>
                </a:solidFill>
                <a:effectLst/>
                <a:latin typeface="Abadi Extra Light" panose="020B0204020104020204" pitchFamily="34" charset="0"/>
              </a:rPr>
              <a:t>CO2-raportissa kunnan kasvihuonekaasupäästöt lasketaan käyttöperusteisesti siten, että sähkön ja kaukolämmön päästöt allokoidaan sille kunnalle, jossa sähkö ja kaukolämpö kulutetaan. Jätteen- ja jätevedenkäsittelyn päästöt taas allokoidaan sille kunnalle, jossa ne ovat muodostuneet, vaikka niiden käsittely tapahtuisi toisaalla.</a:t>
            </a:r>
          </a:p>
          <a:p>
            <a:pPr marL="0" indent="0" rtl="0" fontAlgn="base">
              <a:lnSpc>
                <a:spcPct val="100000"/>
              </a:lnSpc>
              <a:buNone/>
            </a:pPr>
            <a:r>
              <a:rPr lang="fi-FI" sz="1200" b="0" i="0" dirty="0">
                <a:solidFill>
                  <a:srgbClr val="000000"/>
                </a:solidFill>
                <a:effectLst/>
                <a:latin typeface="Abadi Extra Light" panose="020B0204020104020204" pitchFamily="34" charset="0"/>
              </a:rPr>
              <a:t>Kasvihuonekaasupäästöjen laskennassa ovat mukana ihmisen toiminnan aiheuttamat tärkeimmät kasvihuonekaasut: hiilidioksidi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 metaani (CH</a:t>
            </a:r>
            <a:r>
              <a:rPr lang="fi-FI" sz="1200" b="0" i="0" baseline="-25000" dirty="0">
                <a:solidFill>
                  <a:srgbClr val="000000"/>
                </a:solidFill>
                <a:effectLst/>
                <a:latin typeface="Abadi Extra Light" panose="020B0204020104020204" pitchFamily="34" charset="0"/>
              </a:rPr>
              <a:t>4</a:t>
            </a:r>
            <a:r>
              <a:rPr lang="fi-FI" sz="1200" b="0" i="0" dirty="0">
                <a:solidFill>
                  <a:srgbClr val="000000"/>
                </a:solidFill>
                <a:effectLst/>
                <a:latin typeface="Abadi Extra Light" panose="020B0204020104020204" pitchFamily="34" charset="0"/>
              </a:rPr>
              <a:t>) ja dityppioksidi (N</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O). </a:t>
            </a:r>
            <a:r>
              <a:rPr lang="fi-FI" sz="1200" dirty="0">
                <a:solidFill>
                  <a:srgbClr val="000000"/>
                </a:solidFill>
                <a:latin typeface="Abadi Extra Light" panose="020B0204020104020204" pitchFamily="34" charset="0"/>
              </a:rPr>
              <a:t>K</a:t>
            </a:r>
            <a:r>
              <a:rPr lang="fi-FI" sz="1200" b="0" i="0" dirty="0">
                <a:solidFill>
                  <a:srgbClr val="000000"/>
                </a:solidFill>
                <a:effectLst/>
                <a:latin typeface="Abadi Extra Light" panose="020B0204020104020204" pitchFamily="34" charset="0"/>
              </a:rPr>
              <a:t>oska kasvihuonekaasujen ilmakehää lämmittävän vaikutuksen voimakkuus vaihtelee, kasvihuonekaasujen päästöt on </a:t>
            </a:r>
            <a:r>
              <a:rPr lang="fi-FI" sz="1200" b="0" i="0" dirty="0" err="1">
                <a:solidFill>
                  <a:srgbClr val="000000"/>
                </a:solidFill>
                <a:effectLst/>
                <a:latin typeface="Abadi Extra Light" panose="020B0204020104020204" pitchFamily="34" charset="0"/>
              </a:rPr>
              <a:t>yhteismitallistettu</a:t>
            </a:r>
            <a:r>
              <a:rPr lang="fi-FI" sz="1200" b="0" i="0" dirty="0">
                <a:solidFill>
                  <a:srgbClr val="000000"/>
                </a:solidFill>
                <a:effectLst/>
                <a:latin typeface="Abadi Extra Light" panose="020B0204020104020204" pitchFamily="34" charset="0"/>
              </a:rPr>
              <a:t> hiilidioksidiekvivalenteiksi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kertomalla CH</a:t>
            </a:r>
            <a:r>
              <a:rPr lang="fi-FI" sz="1200" b="0" i="0" baseline="-25000" dirty="0">
                <a:solidFill>
                  <a:srgbClr val="000000"/>
                </a:solidFill>
                <a:effectLst/>
                <a:latin typeface="Abadi Extra Light" panose="020B0204020104020204" pitchFamily="34" charset="0"/>
              </a:rPr>
              <a:t>4</a:t>
            </a:r>
            <a:r>
              <a:rPr lang="fi-FI" sz="1200" b="0" i="0" dirty="0">
                <a:solidFill>
                  <a:srgbClr val="000000"/>
                </a:solidFill>
                <a:effectLst/>
                <a:latin typeface="Abadi Extra Light" panose="020B0204020104020204" pitchFamily="34" charset="0"/>
              </a:rPr>
              <a:t>- ja N</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O-päästöt niiden lämmitysvaikutusta kuvaavalla karakterisointikertoimella (Global </a:t>
            </a:r>
            <a:r>
              <a:rPr lang="fi-FI" sz="1200" b="0" i="0" dirty="0" err="1">
                <a:solidFill>
                  <a:srgbClr val="000000"/>
                </a:solidFill>
                <a:effectLst/>
                <a:latin typeface="Abadi Extra Light" panose="020B0204020104020204" pitchFamily="34" charset="0"/>
              </a:rPr>
              <a:t>Warming</a:t>
            </a:r>
            <a:r>
              <a:rPr lang="fi-FI" sz="1200" b="0" i="0" dirty="0">
                <a:solidFill>
                  <a:srgbClr val="000000"/>
                </a:solidFill>
                <a:effectLst/>
                <a:latin typeface="Abadi Extra Light" panose="020B0204020104020204" pitchFamily="34" charset="0"/>
              </a:rPr>
              <a:t> </a:t>
            </a:r>
            <a:r>
              <a:rPr lang="fi-FI" sz="1200" b="0" i="0" dirty="0" err="1">
                <a:solidFill>
                  <a:srgbClr val="000000"/>
                </a:solidFill>
                <a:effectLst/>
                <a:latin typeface="Abadi Extra Light" panose="020B0204020104020204" pitchFamily="34" charset="0"/>
              </a:rPr>
              <a:t>Potential</a:t>
            </a:r>
            <a:r>
              <a:rPr lang="fi-FI" sz="1200" b="0" i="0" dirty="0">
                <a:solidFill>
                  <a:srgbClr val="000000"/>
                </a:solidFill>
                <a:effectLst/>
                <a:latin typeface="Abadi Extra Light" panose="020B0204020104020204" pitchFamily="34" charset="0"/>
              </a:rPr>
              <a:t>, GWP). CO2-raportissa metaanin GWP-kertoimena on käytetty 21 ja dityppioksidin 310. Aikasarjan yhtenäisyyden säilyttämiseksi kertoimet on pidetty koko lasketun aikasarjan osalta samana. </a:t>
            </a:r>
          </a:p>
          <a:p>
            <a:pPr marL="0" indent="0" fontAlgn="base">
              <a:lnSpc>
                <a:spcPct val="100000"/>
              </a:lnSpc>
              <a:buNone/>
            </a:pPr>
            <a:r>
              <a:rPr lang="fi-FI" sz="1200" dirty="0">
                <a:solidFill>
                  <a:srgbClr val="000000"/>
                </a:solidFill>
                <a:latin typeface="Abadi Extra Light" panose="020B0204020104020204" pitchFamily="34" charset="0"/>
              </a:rPr>
              <a:t>F</a:t>
            </a:r>
            <a:r>
              <a:rPr lang="fi-FI" sz="1200" b="0" i="0" dirty="0">
                <a:solidFill>
                  <a:srgbClr val="000000"/>
                </a:solidFill>
                <a:effectLst/>
                <a:latin typeface="Abadi Extra Light" panose="020B0204020104020204" pitchFamily="34" charset="0"/>
              </a:rPr>
              <a:t>luoratut kasvihuonekaasut, eli F-kaasut, sisältävät HFC-yhdisteet (fluorihiilivedyt), PFC-yhdisteet (</a:t>
            </a:r>
            <a:r>
              <a:rPr lang="fi-FI" sz="1200" b="0" i="0" dirty="0" err="1">
                <a:solidFill>
                  <a:srgbClr val="000000"/>
                </a:solidFill>
                <a:effectLst/>
                <a:latin typeface="Abadi Extra Light" panose="020B0204020104020204" pitchFamily="34" charset="0"/>
              </a:rPr>
              <a:t>perfluorihiilivedyt</a:t>
            </a:r>
            <a:r>
              <a:rPr lang="fi-FI" sz="1200" b="0" i="0" dirty="0">
                <a:solidFill>
                  <a:srgbClr val="000000"/>
                </a:solidFill>
                <a:effectLst/>
                <a:latin typeface="Abadi Extra Light" panose="020B0204020104020204" pitchFamily="34" charset="0"/>
              </a:rPr>
              <a:t>), </a:t>
            </a:r>
            <a:r>
              <a:rPr lang="fi-FI" sz="1200" b="0" i="0" dirty="0" err="1">
                <a:solidFill>
                  <a:srgbClr val="000000"/>
                </a:solidFill>
                <a:effectLst/>
                <a:latin typeface="Abadi Extra Light" panose="020B0204020104020204" pitchFamily="34" charset="0"/>
              </a:rPr>
              <a:t>rikkiheksafluoridin</a:t>
            </a:r>
            <a:r>
              <a:rPr lang="fi-FI" sz="1200" b="0" i="0" dirty="0">
                <a:solidFill>
                  <a:srgbClr val="000000"/>
                </a:solidFill>
                <a:effectLst/>
                <a:latin typeface="Abadi Extra Light" panose="020B0204020104020204" pitchFamily="34" charset="0"/>
              </a:rPr>
              <a:t> (SF6) ja </a:t>
            </a:r>
            <a:r>
              <a:rPr lang="fi-FI" sz="1200" b="0" i="0" dirty="0" err="1">
                <a:solidFill>
                  <a:srgbClr val="000000"/>
                </a:solidFill>
                <a:effectLst/>
                <a:latin typeface="Abadi Extra Light" panose="020B0204020104020204" pitchFamily="34" charset="0"/>
              </a:rPr>
              <a:t>typpitrifluoridin</a:t>
            </a:r>
            <a:r>
              <a:rPr lang="fi-FI" sz="1200" b="0" i="0" dirty="0">
                <a:solidFill>
                  <a:srgbClr val="000000"/>
                </a:solidFill>
                <a:effectLst/>
                <a:latin typeface="Abadi Extra Light" panose="020B0204020104020204" pitchFamily="34" charset="0"/>
              </a:rPr>
              <a:t> (NF</a:t>
            </a:r>
            <a:r>
              <a:rPr lang="fi-FI" sz="1200" b="0" i="0" baseline="-25000" dirty="0">
                <a:solidFill>
                  <a:srgbClr val="000000"/>
                </a:solidFill>
                <a:effectLst/>
                <a:latin typeface="Abadi Extra Light" panose="020B0204020104020204" pitchFamily="34" charset="0"/>
              </a:rPr>
              <a:t>3</a:t>
            </a:r>
            <a:r>
              <a:rPr lang="fi-FI" sz="1200" b="0" i="0" dirty="0">
                <a:solidFill>
                  <a:srgbClr val="000000"/>
                </a:solidFill>
                <a:effectLst/>
                <a:latin typeface="Abadi Extra Light" panose="020B0204020104020204" pitchFamily="34" charset="0"/>
              </a:rPr>
              <a:t>). Fluorattuja kasvihuonekaasuja (F-kaasuja) käytetään lämmönsiirto- ja kylmäaineina jäähdytys-, ilmastointi- ja lämpöpumppulaitteistoissa. F-kaasut ovat voimakkaasti ilmastoa lämmittäviä aineita, joilla ei ole merkittävää luonnollista lähdettä, vaan </a:t>
            </a:r>
            <a:r>
              <a:rPr lang="fi-FI" sz="1200" dirty="0">
                <a:solidFill>
                  <a:srgbClr val="000000"/>
                </a:solidFill>
                <a:latin typeface="Abadi Extra Light" panose="020B0204020104020204" pitchFamily="34" charset="0"/>
              </a:rPr>
              <a:t>niiden päästöt aiheutuvat lähes täysin ihmisen toiminnasta. F-kaasut eivät sisälly CO2-raportin laskentaan. </a:t>
            </a:r>
          </a:p>
        </p:txBody>
      </p:sp>
      <p:pic>
        <p:nvPicPr>
          <p:cNvPr id="6" name="Picture 5">
            <a:extLst>
              <a:ext uri="{FF2B5EF4-FFF2-40B4-BE49-F238E27FC236}">
                <a16:creationId xmlns:a16="http://schemas.microsoft.com/office/drawing/2014/main" id="{C33AFF76-2317-4880-A543-A1157D8131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a:extLst>
              <a:ext uri="{FF2B5EF4-FFF2-40B4-BE49-F238E27FC236}">
                <a16:creationId xmlns:a16="http://schemas.microsoft.com/office/drawing/2014/main" id="{1A641CA0-3D4B-4E4B-B067-1EB8E3960E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52358B1B-6496-A62B-7618-C4B4B4AEE93A}"/>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39</a:t>
            </a:fld>
            <a:endParaRPr lang="fi-FI" dirty="0">
              <a:latin typeface="Abadi Extra Light" panose="020B0204020104020204" pitchFamily="34" charset="0"/>
            </a:endParaRPr>
          </a:p>
        </p:txBody>
      </p:sp>
    </p:spTree>
    <p:extLst>
      <p:ext uri="{BB962C8B-B14F-4D97-AF65-F5344CB8AC3E}">
        <p14:creationId xmlns:p14="http://schemas.microsoft.com/office/powerpoint/2010/main" val="56054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ohja4_Tiivistelm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B30468-9FB1-44DA-B082-C0831519C1A7}"/>
              </a:ext>
            </a:extLst>
          </p:cNvPr>
          <p:cNvSpPr>
            <a:spLocks noGrp="1"/>
          </p:cNvSpPr>
          <p:nvPr>
            <p:ph type="title"/>
          </p:nvPr>
        </p:nvSpPr>
        <p:spPr/>
        <p:txBody>
          <a:bodyPr/>
          <a:lstStyle/>
          <a:p>
            <a:r>
              <a:rPr lang="fi-FI" dirty="0">
                <a:latin typeface="Abadi Extra Light" panose="020B0204020104020204" pitchFamily="34" charset="0"/>
              </a:rPr>
              <a:t>Tiivistelmä</a:t>
            </a:r>
          </a:p>
        </p:txBody>
      </p:sp>
      <p:sp>
        <p:nvSpPr>
          <p:cNvPr id="3" name="Sisällön paikkamerkki 2">
            <a:extLst>
              <a:ext uri="{FF2B5EF4-FFF2-40B4-BE49-F238E27FC236}">
                <a16:creationId xmlns:a16="http://schemas.microsoft.com/office/drawing/2014/main" id="{EAB3DC82-2315-4274-B93B-90584A11220B}"/>
              </a:ext>
            </a:extLst>
          </p:cNvPr>
          <p:cNvSpPr>
            <a:spLocks noGrp="1"/>
          </p:cNvSpPr>
          <p:nvPr>
            <p:ph sz="half" idx="1"/>
          </p:nvPr>
        </p:nvSpPr>
        <p:spPr>
          <a:xfrm>
            <a:off x="648515" y="1689054"/>
            <a:ext cx="5181600" cy="2019346"/>
          </a:xfrm>
        </p:spPr>
        <p:txBody>
          <a:bodyPr>
            <a:noAutofit/>
          </a:bodyPr>
          <a:lstStyle/>
          <a:p>
            <a:pPr marL="0" indent="0" rtl="0" fontAlgn="base">
              <a:lnSpc>
                <a:spcPct val="100000"/>
              </a:lnSpc>
              <a:buNone/>
            </a:pPr>
            <a:r>
              <a:rPr lang="fi-FI" sz="1200" b="0" i="0" dirty="0">
                <a:solidFill>
                  <a:srgbClr val="000000"/>
                </a:solidFill>
                <a:effectLst/>
                <a:latin typeface="Abadi Extra Light" panose="020B0204020104020204" pitchFamily="34" charset="0"/>
              </a:rPr>
              <a:t>Raportissa on esitetty Rauman kasvihuonekaasupäästöt </a:t>
            </a:r>
            <a:r>
              <a:rPr lang="fi-FI" sz="1200" dirty="0">
                <a:solidFill>
                  <a:srgbClr val="000000"/>
                </a:solidFill>
                <a:latin typeface="Abadi Extra Light" panose="020B0204020104020204" pitchFamily="34" charset="0"/>
              </a:rPr>
              <a:t>vuosina 2008–2023. Lisäksi on esitetty ennakkotieto vuoden 2024 päästöistä.</a:t>
            </a:r>
            <a:r>
              <a:rPr lang="fi-FI" sz="1200" b="0" i="0" dirty="0">
                <a:solidFill>
                  <a:srgbClr val="000000"/>
                </a:solidFill>
                <a:effectLst/>
                <a:latin typeface="Abadi Extra Light" panose="020B0204020104020204" pitchFamily="34" charset="0"/>
              </a:rPr>
              <a:t> Mukana laskennassa ovat seuraavat sektorit: kuluttajien sähkönkulutus, sähkölämmitys, maalämpö, kaukolämmitys, erillislämmitys, tieliikenne, maatalous, jätehuolto, teollisuus ja työkoneet sekä teollisuuden sähkönkulutus. Rauman päästökehitystä on lisäksi havainnollistettu esittämällä päästöt lämmitystarvekorjattuina ja käyttämällä sähkönkulutukselle vakiopäästökerrointa. Raportissa on myös tarkasteltu Rauman oman sähköntuotannon vaikutuksia päästöihin.</a:t>
            </a:r>
          </a:p>
          <a:p>
            <a:pPr marL="0" indent="0" rtl="0" fontAlgn="base">
              <a:lnSpc>
                <a:spcPct val="100000"/>
              </a:lnSpc>
              <a:buNone/>
            </a:pPr>
            <a:r>
              <a:rPr lang="fi-FI" sz="1200" b="0" i="0" dirty="0">
                <a:solidFill>
                  <a:srgbClr val="000000"/>
                </a:solidFill>
                <a:effectLst/>
                <a:latin typeface="Abadi Extra Light" panose="020B0204020104020204" pitchFamily="34" charset="0"/>
              </a:rPr>
              <a:t>CO</a:t>
            </a:r>
            <a:r>
              <a:rPr lang="fi-FI" sz="1200" dirty="0">
                <a:solidFill>
                  <a:srgbClr val="000000"/>
                </a:solidFill>
                <a:latin typeface="Abadi Extra Light" panose="020B0204020104020204" pitchFamily="34" charset="0"/>
              </a:rPr>
              <a:t>2</a:t>
            </a:r>
            <a:r>
              <a:rPr lang="fi-FI" sz="1200" b="0" i="0" dirty="0">
                <a:solidFill>
                  <a:srgbClr val="000000"/>
                </a:solidFill>
                <a:effectLst/>
                <a:latin typeface="Abadi Extra Light" panose="020B0204020104020204" pitchFamily="34" charset="0"/>
              </a:rPr>
              <a:t>-raportissa mukana olevat energiaperäiset päästöt lasketaan kunnassa (maantieteellisenä alueena) kulutetun sähkön, kaukolämmön sekä lämmityksen ja liikenteen polttoaineiden määrän perusteella. Maatalouden osalta laskenta sisältää  kunnan alueella tapahtuvan maataloustuotannon päästöt. Jätteiden käsittelyn päästöt lasketaan syntypaikan mukaan.  </a:t>
            </a:r>
          </a:p>
        </p:txBody>
      </p:sp>
      <p:sp>
        <p:nvSpPr>
          <p:cNvPr id="4" name="Sisällön paikkamerkki 3">
            <a:extLst>
              <a:ext uri="{FF2B5EF4-FFF2-40B4-BE49-F238E27FC236}">
                <a16:creationId xmlns:a16="http://schemas.microsoft.com/office/drawing/2014/main" id="{AC1FC1F3-71AE-4CA2-A7CD-F6FBFDEDD68E}"/>
              </a:ext>
            </a:extLst>
          </p:cNvPr>
          <p:cNvSpPr>
            <a:spLocks noGrp="1"/>
          </p:cNvSpPr>
          <p:nvPr>
            <p:ph sz="half" idx="2"/>
          </p:nvPr>
        </p:nvSpPr>
        <p:spPr>
          <a:xfrm>
            <a:off x="6361885" y="1689054"/>
            <a:ext cx="5181600" cy="2439424"/>
          </a:xfrm>
        </p:spPr>
        <p:txBody>
          <a:bodyPr>
            <a:normAutofit fontScale="25000" lnSpcReduction="20000"/>
          </a:bodyPr>
          <a:lstStyle/>
          <a:p>
            <a:pPr marL="0" indent="0" fontAlgn="base">
              <a:lnSpc>
                <a:spcPct val="120000"/>
              </a:lnSpc>
              <a:buNone/>
            </a:pPr>
            <a:r>
              <a:rPr lang="fi-FI" sz="4800" b="0" i="0" dirty="0">
                <a:solidFill>
                  <a:srgbClr val="000000"/>
                </a:solidFill>
                <a:effectLst/>
                <a:latin typeface="Abadi Extra Light" panose="020B0204020104020204" pitchFamily="34" charset="0"/>
              </a:rPr>
              <a:t>Rauman päästöt ilman teollisuutta olivat 108,6 </a:t>
            </a:r>
            <a:r>
              <a:rPr lang="fi-FI" sz="4800" b="0" i="0" dirty="0" err="1">
                <a:solidFill>
                  <a:srgbClr val="000000"/>
                </a:solidFill>
                <a:effectLst/>
                <a:latin typeface="Abadi Extra Light" panose="020B0204020104020204" pitchFamily="34" charset="0"/>
              </a:rPr>
              <a:t>kt</a:t>
            </a:r>
            <a:r>
              <a:rPr lang="fi-FI" sz="4800" b="0" i="0" dirty="0">
                <a:solidFill>
                  <a:srgbClr val="000000"/>
                </a:solidFill>
                <a:effectLst/>
                <a:latin typeface="Abadi Extra Light" panose="020B0204020104020204" pitchFamily="34" charset="0"/>
              </a:rPr>
              <a:t> CO</a:t>
            </a:r>
            <a:r>
              <a:rPr lang="fi-FI" sz="4800" b="0" i="0" baseline="-25000" dirty="0">
                <a:solidFill>
                  <a:srgbClr val="000000"/>
                </a:solidFill>
                <a:effectLst/>
                <a:latin typeface="Abadi Extra Light" panose="020B0204020104020204" pitchFamily="34" charset="0"/>
              </a:rPr>
              <a:t>2-</a:t>
            </a:r>
            <a:r>
              <a:rPr lang="fi-FI" sz="4800" b="0" i="0" dirty="0">
                <a:solidFill>
                  <a:srgbClr val="000000"/>
                </a:solidFill>
                <a:effectLst/>
                <a:latin typeface="Abadi Extra Light" panose="020B0204020104020204" pitchFamily="34" charset="0"/>
              </a:rPr>
              <a:t>ekv vuonna 2023. Päästöt asukasta kohden vuonna 2023 olivat </a:t>
            </a:r>
            <a:r>
              <a:rPr kumimoji="0" lang="fi-FI" sz="4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2,8 t CO</a:t>
            </a:r>
            <a:r>
              <a:rPr kumimoji="0" lang="fi-FI" sz="4800" b="0" i="0" u="none" strike="noStrike" kern="1200" cap="none" spc="0" normalizeH="0" baseline="-25000" noProof="0" dirty="0">
                <a:ln>
                  <a:noFill/>
                </a:ln>
                <a:solidFill>
                  <a:srgbClr val="000000"/>
                </a:solidFill>
                <a:effectLst/>
                <a:uLnTx/>
                <a:uFillTx/>
                <a:latin typeface="Abadi Extra Light" panose="020B0204020104020204" pitchFamily="34" charset="0"/>
                <a:ea typeface="+mn-ea"/>
                <a:cs typeface="+mn-cs"/>
              </a:rPr>
              <a:t>2</a:t>
            </a:r>
            <a:r>
              <a:rPr kumimoji="0" lang="fi-FI" sz="4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-ekv</a:t>
            </a:r>
            <a:r>
              <a:rPr lang="fi-FI" sz="4800" b="0" i="0" dirty="0">
                <a:solidFill>
                  <a:srgbClr val="000000"/>
                </a:solidFill>
                <a:effectLst/>
                <a:latin typeface="Abadi Extra Light" panose="020B0204020104020204" pitchFamily="34" charset="0"/>
              </a:rPr>
              <a:t> ilman teollisuutta, kun ne kaikissa CO2-raportissa mukana olevissa kunnissa vaihtelivat välillä 1,5–20,6 t CO</a:t>
            </a:r>
            <a:r>
              <a:rPr lang="fi-FI" sz="4800" b="0" i="0" baseline="-25000" dirty="0">
                <a:solidFill>
                  <a:srgbClr val="000000"/>
                </a:solidFill>
                <a:effectLst/>
                <a:latin typeface="Abadi Extra Light" panose="020B0204020104020204" pitchFamily="34" charset="0"/>
              </a:rPr>
              <a:t>2</a:t>
            </a:r>
            <a:r>
              <a:rPr lang="fi-FI" sz="4800" b="0" i="0" dirty="0">
                <a:solidFill>
                  <a:srgbClr val="000000"/>
                </a:solidFill>
                <a:effectLst/>
                <a:latin typeface="Abadi Extra Light" panose="020B0204020104020204" pitchFamily="34" charset="0"/>
              </a:rPr>
              <a:t>-ekv. CO2-raportin kuntien keskimääräinen asukaskohtainen päästö vuonna 2023 oli </a:t>
            </a:r>
            <a:r>
              <a:rPr lang="fi-FI" sz="4800" dirty="0">
                <a:solidFill>
                  <a:srgbClr val="000000"/>
                </a:solidFill>
                <a:latin typeface="Abadi Extra Light" panose="020B0204020104020204" pitchFamily="34" charset="0"/>
              </a:rPr>
              <a:t>4,7</a:t>
            </a:r>
            <a:r>
              <a:rPr lang="fi-FI" sz="4800" b="0" i="0" dirty="0">
                <a:solidFill>
                  <a:srgbClr val="000000"/>
                </a:solidFill>
                <a:effectLst/>
                <a:latin typeface="Abadi Extra Light" panose="020B0204020104020204" pitchFamily="34" charset="0"/>
              </a:rPr>
              <a:t> t CO</a:t>
            </a:r>
            <a:r>
              <a:rPr lang="fi-FI" sz="4800" b="0" i="0" baseline="-25000" dirty="0">
                <a:solidFill>
                  <a:srgbClr val="000000"/>
                </a:solidFill>
                <a:effectLst/>
                <a:latin typeface="Abadi Extra Light" panose="020B0204020104020204" pitchFamily="34" charset="0"/>
              </a:rPr>
              <a:t>2</a:t>
            </a:r>
            <a:r>
              <a:rPr lang="fi-FI" sz="4800" b="0" i="0" dirty="0">
                <a:solidFill>
                  <a:srgbClr val="000000"/>
                </a:solidFill>
                <a:effectLst/>
                <a:latin typeface="Abadi Extra Light" panose="020B0204020104020204" pitchFamily="34" charset="0"/>
              </a:rPr>
              <a:t>-ekv. Rauman päästöt ilman teollisuutta laskivat 12 prosenttia vuodesta 2022 vuoteen 2023. Keskimäärin päästöt laskivat CO2-raportin kunnissa 9 prosenttia.</a:t>
            </a:r>
            <a:endParaRPr lang="fi-FI" sz="4800" dirty="0">
              <a:solidFill>
                <a:srgbClr val="000000"/>
              </a:solidFill>
              <a:latin typeface="Abadi Extra Light" panose="020B0204020104020204" pitchFamily="34" charset="0"/>
            </a:endParaRPr>
          </a:p>
          <a:p>
            <a:pPr marL="0" indent="0" fontAlgn="base">
              <a:lnSpc>
                <a:spcPct val="120000"/>
              </a:lnSpc>
              <a:buNone/>
            </a:pPr>
            <a:r>
              <a:rPr lang="fi-FI" sz="4800" b="0" i="0" dirty="0">
                <a:solidFill>
                  <a:srgbClr val="000000"/>
                </a:solidFill>
                <a:effectLst/>
                <a:latin typeface="Abadi Extra Light" panose="020B0204020104020204" pitchFamily="34" charset="0"/>
              </a:rPr>
              <a:t>Rauman päästöt kuluttajien sähkönkulutuksesta vuonna 2023 olivat 0,2 t CO</a:t>
            </a:r>
            <a:r>
              <a:rPr lang="fi-FI" sz="4800" b="0" i="0" baseline="-25000" dirty="0">
                <a:solidFill>
                  <a:srgbClr val="000000"/>
                </a:solidFill>
                <a:effectLst/>
                <a:latin typeface="Abadi Extra Light" panose="020B0204020104020204" pitchFamily="34" charset="0"/>
              </a:rPr>
              <a:t>2</a:t>
            </a:r>
            <a:r>
              <a:rPr lang="fi-FI" sz="4800" b="0" i="0" dirty="0">
                <a:solidFill>
                  <a:srgbClr val="000000"/>
                </a:solidFill>
                <a:effectLst/>
                <a:latin typeface="Abadi Extra Light" panose="020B0204020104020204" pitchFamily="34" charset="0"/>
              </a:rPr>
              <a:t>-ekv/asukas, eli noin 10 prosenttia pienemmät kuin CO2-raportin kunnissa keskimäärin. </a:t>
            </a:r>
            <a:r>
              <a:rPr lang="fi-FI" sz="4800" dirty="0">
                <a:solidFill>
                  <a:srgbClr val="000000"/>
                </a:solidFill>
                <a:latin typeface="Abadi Extra Light" panose="020B0204020104020204" pitchFamily="34" charset="0"/>
              </a:rPr>
              <a:t>S</a:t>
            </a:r>
            <a:r>
              <a:rPr lang="fi-FI" sz="4800" b="0" i="0" dirty="0">
                <a:solidFill>
                  <a:srgbClr val="000000"/>
                </a:solidFill>
                <a:effectLst/>
                <a:latin typeface="Abadi Extra Light" panose="020B0204020104020204" pitchFamily="34" charset="0"/>
              </a:rPr>
              <a:t>ähkönkulutus on yleensä keskimääräistä suurempaa kunnissa, joissa on paljon loma-asukkaita, kunnissa, joissa on selvästi enemmän työpaikkoja kuin asukkaita, sekä kunnissa, joissa tarjotaan palveluja myös naapurikuntiin. </a:t>
            </a:r>
            <a:endParaRPr lang="fi-FI" sz="4800" dirty="0">
              <a:solidFill>
                <a:srgbClr val="000000"/>
              </a:solidFill>
              <a:latin typeface="Abadi Extra Light" panose="020B0204020104020204" pitchFamily="34" charset="0"/>
            </a:endParaRPr>
          </a:p>
        </p:txBody>
      </p:sp>
      <p:pic>
        <p:nvPicPr>
          <p:cNvPr id="6" name="Picture 5">
            <a:extLst>
              <a:ext uri="{FF2B5EF4-FFF2-40B4-BE49-F238E27FC236}">
                <a16:creationId xmlns:a16="http://schemas.microsoft.com/office/drawing/2014/main" id="{C33AFF76-2317-4880-A543-A1157D8131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a:extLst>
              <a:ext uri="{FF2B5EF4-FFF2-40B4-BE49-F238E27FC236}">
                <a16:creationId xmlns:a16="http://schemas.microsoft.com/office/drawing/2014/main" id="{1A641CA0-3D4B-4E4B-B067-1EB8E3960E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8" name="Sisällön paikkamerkki 2">
            <a:extLst>
              <a:ext uri="{FF2B5EF4-FFF2-40B4-BE49-F238E27FC236}">
                <a16:creationId xmlns:a16="http://schemas.microsoft.com/office/drawing/2014/main" id="{B6BFCCAD-F63D-CB54-D1B0-BB436C6DA9A2}"/>
              </a:ext>
            </a:extLst>
          </p:cNvPr>
          <p:cNvSpPr txBox="1">
            <a:spLocks/>
          </p:cNvSpPr>
          <p:nvPr/>
        </p:nvSpPr>
        <p:spPr>
          <a:xfrm>
            <a:off x="648515" y="4385696"/>
            <a:ext cx="5181600" cy="1566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fontAlgn="base">
              <a:lnSpc>
                <a:spcPct val="100000"/>
              </a:lnSpc>
              <a:buNone/>
            </a:pPr>
            <a:r>
              <a:rPr lang="fi-FI" sz="1200" b="0" i="0" dirty="0">
                <a:solidFill>
                  <a:srgbClr val="000000"/>
                </a:solidFill>
                <a:effectLst/>
                <a:latin typeface="Abadi Extra Light" panose="020B0204020104020204" pitchFamily="34" charset="0"/>
              </a:rPr>
              <a:t>Rauman kasvihuonekaasujen päästöt vuonna 2023 olivat yhteensä 311,3 </a:t>
            </a:r>
            <a:r>
              <a:rPr lang="fi-FI" sz="1200" b="0" i="0" dirty="0" err="1">
                <a:solidFill>
                  <a:srgbClr val="000000"/>
                </a:solidFill>
                <a:effectLst/>
                <a:latin typeface="Abadi Extra Light" panose="020B0204020104020204" pitchFamily="34" charset="0"/>
              </a:rPr>
              <a:t>kt</a:t>
            </a:r>
            <a:r>
              <a:rPr lang="fi-FI" sz="1200" b="0" i="0" dirty="0">
                <a:solidFill>
                  <a:srgbClr val="000000"/>
                </a:solidFill>
                <a:effectLst/>
                <a:latin typeface="Abadi Extra Light" panose="020B0204020104020204" pitchFamily="34" charset="0"/>
              </a:rPr>
              <a: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Näistä päästöistä 6,5</a:t>
            </a:r>
            <a:r>
              <a:rPr lang="fi-FI" sz="1200" b="0" i="0" dirty="0">
                <a:solidFill>
                  <a:srgbClr val="FF0000"/>
                </a:solidFill>
                <a:effectLst/>
                <a:latin typeface="Abadi Extra Light" panose="020B0204020104020204" pitchFamily="34" charset="0"/>
              </a:rPr>
              <a:t> </a:t>
            </a:r>
            <a:r>
              <a:rPr lang="fi-FI" sz="1200" b="0" i="0" dirty="0">
                <a:solidFill>
                  <a:srgbClr val="000000"/>
                </a:solidFill>
                <a:effectLst/>
                <a:latin typeface="Abadi Extra Light" panose="020B0204020104020204" pitchFamily="34" charset="0"/>
              </a:rPr>
              <a:t>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aiheutui kuluttajien sähkönkulutuksesta, 5,4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sähkölämmityksestä ja 0,3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maalämmöstä. Päästöistä 17,1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aiheutui kaukolämmityksestä, 15,8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erillislämmityksestä, 44,6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tieliikenteestä, 9,7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maataloudesta ja 9,3 kt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jätehuollosta. Teollisuuden sähkönkulutuksen päästöt olivat 66,6</a:t>
            </a:r>
            <a:r>
              <a:rPr lang="fi-FI" sz="1200" b="0" i="0" dirty="0">
                <a:solidFill>
                  <a:srgbClr val="FF0000"/>
                </a:solidFill>
                <a:effectLst/>
                <a:latin typeface="Abadi Extra Light" panose="020B0204020104020204" pitchFamily="34" charset="0"/>
              </a:rPr>
              <a:t> </a:t>
            </a:r>
            <a:r>
              <a:rPr lang="fi-FI" sz="1200" b="0" i="0" dirty="0" err="1">
                <a:solidFill>
                  <a:srgbClr val="000000"/>
                </a:solidFill>
                <a:effectLst/>
                <a:latin typeface="Abadi Extra Light" panose="020B0204020104020204" pitchFamily="34" charset="0"/>
              </a:rPr>
              <a:t>kt</a:t>
            </a:r>
            <a:r>
              <a:rPr lang="fi-FI" sz="1200" b="0" i="0" dirty="0">
                <a:solidFill>
                  <a:srgbClr val="000000"/>
                </a:solidFill>
                <a:effectLst/>
                <a:latin typeface="Abadi Extra Light" panose="020B0204020104020204" pitchFamily="34" charset="0"/>
              </a:rPr>
              <a: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ja päästöt teollisuudesta ja työkoneista 136,1 </a:t>
            </a:r>
            <a:r>
              <a:rPr lang="fi-FI" sz="1200" b="0" i="0" dirty="0" err="1">
                <a:solidFill>
                  <a:srgbClr val="000000"/>
                </a:solidFill>
                <a:effectLst/>
                <a:latin typeface="Abadi Extra Light" panose="020B0204020104020204" pitchFamily="34" charset="0"/>
              </a:rPr>
              <a:t>kt</a:t>
            </a:r>
            <a:r>
              <a:rPr lang="fi-FI" sz="1200" b="0" i="0" dirty="0">
                <a:solidFill>
                  <a:srgbClr val="000000"/>
                </a:solidFill>
                <a:effectLst/>
                <a:latin typeface="Abadi Extra Light" panose="020B0204020104020204" pitchFamily="34" charset="0"/>
              </a:rPr>
              <a: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a:t>
            </a:r>
            <a:r>
              <a:rPr lang="fi-FI" sz="1200" dirty="0">
                <a:solidFill>
                  <a:srgbClr val="000000"/>
                </a:solidFill>
                <a:latin typeface="Abadi Extra Light" panose="020B0204020104020204" pitchFamily="34" charset="0"/>
              </a:rPr>
              <a:t>.</a:t>
            </a:r>
            <a:endParaRPr lang="fi-FI" sz="1200" b="0" i="0" dirty="0">
              <a:solidFill>
                <a:srgbClr val="000000"/>
              </a:solidFill>
              <a:effectLst/>
              <a:latin typeface="Abadi Extra Light" panose="020B0204020104020204" pitchFamily="34" charset="0"/>
            </a:endParaRPr>
          </a:p>
        </p:txBody>
      </p:sp>
      <p:sp>
        <p:nvSpPr>
          <p:cNvPr id="9" name="Sisällön paikkamerkki 3">
            <a:extLst>
              <a:ext uri="{FF2B5EF4-FFF2-40B4-BE49-F238E27FC236}">
                <a16:creationId xmlns:a16="http://schemas.microsoft.com/office/drawing/2014/main" id="{7D672078-7510-594B-3D76-60A0484F7179}"/>
              </a:ext>
            </a:extLst>
          </p:cNvPr>
          <p:cNvSpPr txBox="1">
            <a:spLocks/>
          </p:cNvSpPr>
          <p:nvPr/>
        </p:nvSpPr>
        <p:spPr>
          <a:xfrm>
            <a:off x="6338400" y="4128478"/>
            <a:ext cx="5181600" cy="18341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r>
              <a:rPr lang="fi-FI" sz="1200" b="0" i="0" dirty="0">
                <a:solidFill>
                  <a:srgbClr val="000000"/>
                </a:solidFill>
                <a:effectLst/>
                <a:latin typeface="Abadi Extra Light" panose="020B0204020104020204" pitchFamily="34" charset="0"/>
              </a:rPr>
              <a:t>Rauman asukasta kohti lasketut päästöt rakennusten lämmityksestä olivat yhteensä 1,0 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Rakennusten lämmityksen asukaskohtainen päästö CO2-raportin kunnissa vaihteli välillä 0,4–2,2 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 keskiarvon ollessa </a:t>
            </a:r>
            <a:r>
              <a:rPr lang="fi-FI" sz="1200" dirty="0">
                <a:solidFill>
                  <a:srgbClr val="000000"/>
                </a:solidFill>
                <a:latin typeface="Abadi Extra Light" panose="020B0204020104020204" pitchFamily="34" charset="0"/>
              </a:rPr>
              <a:t>0,9</a:t>
            </a:r>
            <a:r>
              <a:rPr lang="fi-FI" sz="1200" b="0" i="0" dirty="0">
                <a:solidFill>
                  <a:srgbClr val="000000"/>
                </a:solidFill>
                <a:effectLst/>
                <a:latin typeface="Abadi Extra Light" panose="020B0204020104020204" pitchFamily="34" charset="0"/>
              </a:rPr>
              <a:t> 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-ekv/asukas.</a:t>
            </a:r>
          </a:p>
          <a:p>
            <a:pPr marL="0" indent="0" rtl="0" fontAlgn="base">
              <a:lnSpc>
                <a:spcPct val="100000"/>
              </a:lnSpc>
              <a:buNone/>
            </a:pPr>
            <a:r>
              <a:rPr lang="fi-FI" sz="1200" b="0" i="0" dirty="0">
                <a:solidFill>
                  <a:srgbClr val="000000"/>
                </a:solidFill>
                <a:effectLst/>
                <a:latin typeface="Abadi Extra Light" panose="020B0204020104020204" pitchFamily="34" charset="0"/>
              </a:rPr>
              <a:t>Rauman päästöt tieliikenteestä vuonna 2023 olivat 1,1 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-ekv/asukas, eli noin 40 prosenttia pienemmät kuin CO2-raportin kunnissa keskimäärin. </a:t>
            </a:r>
            <a:r>
              <a:rPr lang="fi-FI" sz="1200" dirty="0">
                <a:solidFill>
                  <a:srgbClr val="000000"/>
                </a:solidFill>
                <a:latin typeface="Abadi Extra Light" panose="020B0204020104020204" pitchFamily="34" charset="0"/>
              </a:rPr>
              <a:t>S</a:t>
            </a:r>
            <a:r>
              <a:rPr lang="fi-FI" sz="1200" b="0" i="0" dirty="0">
                <a:solidFill>
                  <a:srgbClr val="000000"/>
                </a:solidFill>
                <a:effectLst/>
                <a:latin typeface="Abadi Extra Light" panose="020B0204020104020204" pitchFamily="34" charset="0"/>
              </a:rPr>
              <a:t>ekä kunnan </a:t>
            </a:r>
            <a:r>
              <a:rPr lang="fi-FI" sz="1200" dirty="0">
                <a:solidFill>
                  <a:srgbClr val="000000"/>
                </a:solidFill>
                <a:latin typeface="Abadi Extra Light" panose="020B0204020104020204" pitchFamily="34" charset="0"/>
              </a:rPr>
              <a:t>alueella tapahtuva </a:t>
            </a:r>
            <a:r>
              <a:rPr lang="fi-FI" sz="1200" b="0" i="0" dirty="0">
                <a:solidFill>
                  <a:srgbClr val="000000"/>
                </a:solidFill>
                <a:effectLst/>
                <a:latin typeface="Abadi Extra Light" panose="020B0204020104020204" pitchFamily="34" charset="0"/>
              </a:rPr>
              <a:t>läpiajoliikenne että paikallinen liikenne vaikuttavat tieliikenteen päästöihin.</a:t>
            </a:r>
          </a:p>
          <a:p>
            <a:pPr marL="0" indent="0" rtl="0" fontAlgn="base">
              <a:lnSpc>
                <a:spcPct val="100000"/>
              </a:lnSpc>
              <a:buNone/>
            </a:pPr>
            <a:r>
              <a:rPr lang="fi-FI" sz="1200" dirty="0">
                <a:solidFill>
                  <a:srgbClr val="000000"/>
                </a:solidFill>
                <a:latin typeface="Abadi Extra Light" panose="020B0204020104020204" pitchFamily="34" charset="0"/>
              </a:rPr>
              <a:t>Tarkasteltuna Rauman päästökehitystä normeerattuna kasvoivat yhteenlasketut päästöt 8 prosenttia vuodesta 2022 vuoteen 2023.</a:t>
            </a:r>
            <a:endParaRPr lang="fi-FI" sz="1200" b="0" i="0" dirty="0">
              <a:solidFill>
                <a:srgbClr val="000000"/>
              </a:solidFill>
              <a:effectLst/>
              <a:latin typeface="Abadi Extra Light" panose="020B0204020104020204" pitchFamily="34" charset="0"/>
            </a:endParaRPr>
          </a:p>
        </p:txBody>
      </p:sp>
      <p:sp>
        <p:nvSpPr>
          <p:cNvPr id="10" name="Slide Number Placeholder 5">
            <a:extLst>
              <a:ext uri="{FF2B5EF4-FFF2-40B4-BE49-F238E27FC236}">
                <a16:creationId xmlns:a16="http://schemas.microsoft.com/office/drawing/2014/main" id="{544B675A-9733-2C67-4034-6DBB3E945726}"/>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a:t>
            </a:fld>
            <a:endParaRPr lang="fi-FI" dirty="0">
              <a:latin typeface="Abadi Extra Light" panose="020B0204020104020204" pitchFamily="34" charset="0"/>
            </a:endParaRPr>
          </a:p>
        </p:txBody>
      </p:sp>
    </p:spTree>
    <p:extLst>
      <p:ext uri="{BB962C8B-B14F-4D97-AF65-F5344CB8AC3E}">
        <p14:creationId xmlns:p14="http://schemas.microsoft.com/office/powerpoint/2010/main" val="3578331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ohja36_Sähkö">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76AE91D-F99A-4FB9-8E79-A2AAABAE7382}"/>
              </a:ext>
            </a:extLst>
          </p:cNvPr>
          <p:cNvSpPr>
            <a:spLocks noGrp="1"/>
          </p:cNvSpPr>
          <p:nvPr>
            <p:ph type="body" idx="1"/>
          </p:nvPr>
        </p:nvSpPr>
        <p:spPr>
          <a:xfrm>
            <a:off x="838200" y="512120"/>
            <a:ext cx="5157787" cy="823912"/>
          </a:xfrm>
        </p:spPr>
        <p:txBody>
          <a:bodyPr/>
          <a:lstStyle/>
          <a:p>
            <a:r>
              <a:rPr lang="fi-FI" dirty="0">
                <a:latin typeface="Abadi Extra Light" panose="020B0204020104020204" pitchFamily="34" charset="0"/>
              </a:rPr>
              <a:t>Sähkönkulutus</a:t>
            </a:r>
          </a:p>
        </p:txBody>
      </p:sp>
      <p:sp>
        <p:nvSpPr>
          <p:cNvPr id="3" name="Sisällön paikkamerkki 2">
            <a:extLst>
              <a:ext uri="{FF2B5EF4-FFF2-40B4-BE49-F238E27FC236}">
                <a16:creationId xmlns:a16="http://schemas.microsoft.com/office/drawing/2014/main" id="{9C395DFD-C292-4D03-A1A3-290ABEF32E27}"/>
              </a:ext>
            </a:extLst>
          </p:cNvPr>
          <p:cNvSpPr>
            <a:spLocks noGrp="1"/>
          </p:cNvSpPr>
          <p:nvPr>
            <p:ph sz="half" idx="2"/>
          </p:nvPr>
        </p:nvSpPr>
        <p:spPr>
          <a:xfrm>
            <a:off x="838200" y="1336032"/>
            <a:ext cx="5157787" cy="3684588"/>
          </a:xfrm>
        </p:spPr>
        <p:txBody>
          <a:bodyPr>
            <a:noAutofit/>
          </a:bodyPr>
          <a:lstStyle/>
          <a:p>
            <a:pPr marL="0" indent="0">
              <a:lnSpc>
                <a:spcPct val="100000"/>
              </a:lnSpc>
              <a:buNone/>
            </a:pPr>
            <a:r>
              <a:rPr lang="fi-FI" sz="1200" b="1" dirty="0">
                <a:latin typeface="Abadi Extra Light" panose="020B0204020104020204" pitchFamily="34" charset="0"/>
              </a:rPr>
              <a:t>Sektorin kuvaus: </a:t>
            </a:r>
            <a:r>
              <a:rPr lang="fi-FI" sz="1200" dirty="0">
                <a:latin typeface="Abadi Extra Light" panose="020B0204020104020204" pitchFamily="34" charset="0"/>
              </a:rPr>
              <a:t>CO2-raportin sähkönkulutuksen päästölaskenta perustuu Energiateollisuus ry:n tilastoon kuntien sähkönkulutuksesta. Tilastossa sähkönkulutus on esitetty seuraaville luokille: asuminen ja maatalous; palvelut ja rakentaminen; ja teollisuus. Kuluttajien sähkönkulutuksen energiankulutus saadaan vähentämällä Energiateollisuus ry:n tilastoluokkien ”asuminen, maatalous, palvelut ja rakentaminen” sähkönkulutuksesta sähkölämmityksen ja maalämpöpumppujen sähkönkulutus. </a:t>
            </a:r>
          </a:p>
          <a:p>
            <a:pPr marL="0" indent="0">
              <a:lnSpc>
                <a:spcPct val="100000"/>
              </a:lnSpc>
              <a:buNone/>
            </a:pPr>
            <a:r>
              <a:rPr lang="fi-FI" sz="1200" dirty="0">
                <a:latin typeface="Abadi Extra Light" panose="020B0204020104020204" pitchFamily="34" charset="0"/>
              </a:rPr>
              <a:t>Sähkönkulutuksen päästökertoimena on käytetty Suomen keskimääräistä sähkönkulutuksen päästökerrointa, jonka laskenta perustuu pääosin Energiateollisuus ry:n aineistoihin. Suomen sähköntuotannon päästöt on yhteistuotannon tapauksessa laskettu käyttäen hyödynjakomenetelmää, ja päästöt on jaettu Suomen sähkönkulutuksella. CO2-raportissa sähkönkulutus lasketaan viikkotasolla, ja sähkönkulutuksen päästökerroin kuukausittain. Näin ollen sähkölämmitykselle saadaan suurempi päästökerroin kuin kuluttajien sähkönkulutukselle, sillä sähkölämmitystä käytetään enemmän talviaikaan, jolloin päästökerroin on keskimäärin suurempi kuin kesällä.   </a:t>
            </a:r>
          </a:p>
          <a:p>
            <a:pPr marL="0" indent="0">
              <a:lnSpc>
                <a:spcPct val="100000"/>
              </a:lnSpc>
              <a:buNone/>
            </a:pPr>
            <a:r>
              <a:rPr lang="fi-FI" sz="1200" b="1" dirty="0">
                <a:latin typeface="Abadi Extra Light" panose="020B0204020104020204" pitchFamily="34" charset="0"/>
              </a:rPr>
              <a:t>Tietolähteet:</a:t>
            </a:r>
            <a:r>
              <a:rPr lang="fi-FI" sz="1200" dirty="0">
                <a:latin typeface="Abadi Extra Light" panose="020B0204020104020204" pitchFamily="34" charset="0"/>
              </a:rPr>
              <a:t> Energiateollisuus ry:n Sähkötilastot, Sähkönkäyttö kunnittain [2], Energiateollisuus ry:n Sähkötilastot, Sähköntuotannon polttoaineet ja CO</a:t>
            </a:r>
            <a:r>
              <a:rPr lang="fi-FI" sz="1200" baseline="-25000" dirty="0">
                <a:latin typeface="Abadi Extra Light" panose="020B0204020104020204" pitchFamily="34" charset="0"/>
              </a:rPr>
              <a:t>2</a:t>
            </a:r>
            <a:r>
              <a:rPr lang="fi-FI" sz="1200" dirty="0">
                <a:latin typeface="Abadi Extra Light" panose="020B0204020104020204" pitchFamily="34" charset="0"/>
              </a:rPr>
              <a:t>-päästöt [3]</a:t>
            </a:r>
          </a:p>
          <a:p>
            <a:pPr marL="0" indent="0">
              <a:lnSpc>
                <a:spcPct val="100000"/>
              </a:lnSpc>
              <a:buNone/>
            </a:pPr>
            <a:r>
              <a:rPr lang="fi-FI" sz="1200" b="1" dirty="0">
                <a:latin typeface="Abadi Extra Light" panose="020B0204020104020204" pitchFamily="34" charset="0"/>
              </a:rPr>
              <a:t>Epävarmuudet ja mahdolliset päällekkäisyydet: </a:t>
            </a:r>
            <a:r>
              <a:rPr lang="fi-FI" sz="1200" dirty="0">
                <a:latin typeface="Abadi Extra Light" panose="020B0204020104020204" pitchFamily="34" charset="0"/>
              </a:rPr>
              <a:t>Osa kuluttajien sähkönkulutuksesta käytetään todellisuudessa sähkölämmitykseen, sillä esimerkiksi kylpyhuoneiden sähköllä toimivan lattialämmityksen tai ilmalämpöpumppujen käyttämää sähköä ei pystytä erottelemaan. Niin ikään sähköautojen lataukseen käytettävä sähkö allokoituu sektorin päästöihin.  </a:t>
            </a:r>
          </a:p>
        </p:txBody>
      </p:sp>
      <p:sp>
        <p:nvSpPr>
          <p:cNvPr id="9" name="Tekstin paikkamerkki 8">
            <a:extLst>
              <a:ext uri="{FF2B5EF4-FFF2-40B4-BE49-F238E27FC236}">
                <a16:creationId xmlns:a16="http://schemas.microsoft.com/office/drawing/2014/main" id="{503EB7B6-01C4-4B05-B074-4F4D3D49C313}"/>
              </a:ext>
            </a:extLst>
          </p:cNvPr>
          <p:cNvSpPr>
            <a:spLocks noGrp="1"/>
          </p:cNvSpPr>
          <p:nvPr>
            <p:ph type="body" sz="quarter" idx="3"/>
          </p:nvPr>
        </p:nvSpPr>
        <p:spPr>
          <a:xfrm>
            <a:off x="6170612" y="512120"/>
            <a:ext cx="5183188" cy="823912"/>
          </a:xfrm>
        </p:spPr>
        <p:txBody>
          <a:bodyPr/>
          <a:lstStyle/>
          <a:p>
            <a:r>
              <a:rPr lang="fi-FI" dirty="0">
                <a:latin typeface="Abadi Extra Light" panose="020B0204020104020204" pitchFamily="34" charset="0"/>
              </a:rPr>
              <a:t>Sähkölämmitys ja maalämpö</a:t>
            </a:r>
          </a:p>
        </p:txBody>
      </p:sp>
      <p:sp>
        <p:nvSpPr>
          <p:cNvPr id="4" name="Sisällön paikkamerkki 3">
            <a:extLst>
              <a:ext uri="{FF2B5EF4-FFF2-40B4-BE49-F238E27FC236}">
                <a16:creationId xmlns:a16="http://schemas.microsoft.com/office/drawing/2014/main" id="{D21F5784-9370-4202-ABD5-85B73345DF13}"/>
              </a:ext>
            </a:extLst>
          </p:cNvPr>
          <p:cNvSpPr>
            <a:spLocks noGrp="1"/>
          </p:cNvSpPr>
          <p:nvPr>
            <p:ph sz="quarter" idx="4"/>
          </p:nvPr>
        </p:nvSpPr>
        <p:spPr>
          <a:xfrm>
            <a:off x="6170612" y="1336032"/>
            <a:ext cx="5183188" cy="3684588"/>
          </a:xfrm>
        </p:spPr>
        <p:txBody>
          <a:bodyPr>
            <a:normAutofit/>
          </a:bodyPr>
          <a:lstStyle/>
          <a:p>
            <a:pPr marL="0" indent="0">
              <a:lnSpc>
                <a:spcPct val="100000"/>
              </a:lnSpc>
              <a:buNone/>
            </a:pPr>
            <a:r>
              <a:rPr lang="fi-FI" sz="1200" b="1" dirty="0">
                <a:latin typeface="Abadi Extra Light" panose="020B0204020104020204" pitchFamily="34" charset="0"/>
              </a:rPr>
              <a:t>Sektorin kuvaus: </a:t>
            </a:r>
            <a:r>
              <a:rPr lang="fi-FI" sz="1200" dirty="0">
                <a:latin typeface="Abadi Extra Light" panose="020B0204020104020204" pitchFamily="34" charset="0"/>
              </a:rPr>
              <a:t>Sähkölämmitettyjen sekä maalämmöllä lämmitettyjen rakennusten päästölaskenta perustuu mallinnukseen, jonka lähtötietoina hyödynnetään Tilastokeskuksen tilastoa rakennusten kerrosalasta, käyttötarkoituksesta ja tietoja rakennusten lämmityssähkön kulutuksesta koko Suomessa, Ilmatieteen laitoksen tietoihin perustuvia kuntakohtaisia lämmitystarvelukuja sekä Motivan tietojen pohjalta mallinnettuja lämpimän käyttöveden lämmitykseen tarvittavia energiamääriä. </a:t>
            </a:r>
          </a:p>
          <a:p>
            <a:pPr marL="0" indent="0">
              <a:lnSpc>
                <a:spcPct val="100000"/>
              </a:lnSpc>
              <a:buNone/>
            </a:pPr>
            <a:r>
              <a:rPr lang="fi-FI" sz="1200" dirty="0">
                <a:latin typeface="Abadi Extra Light" panose="020B0204020104020204" pitchFamily="34" charset="0"/>
              </a:rPr>
              <a:t>Laskennassa käytetty päästökerroin on koko Suomen sähkönkulutuksen keskimääräinen päästökerroin, joka on laskettu hyödynjakomenetelmällä Energiateollisuus ry:n tilastoihin perustuen.</a:t>
            </a:r>
          </a:p>
          <a:p>
            <a:pPr marL="0" indent="0">
              <a:lnSpc>
                <a:spcPct val="100000"/>
              </a:lnSpc>
              <a:buNone/>
            </a:pPr>
            <a:r>
              <a:rPr lang="fi-FI" sz="1200" b="1" dirty="0">
                <a:latin typeface="Abadi Extra Light" panose="020B0204020104020204" pitchFamily="34" charset="0"/>
              </a:rPr>
              <a:t>Tietolähteet: </a:t>
            </a:r>
            <a:r>
              <a:rPr lang="fi-FI" sz="1200" dirty="0">
                <a:latin typeface="Abadi Extra Light" panose="020B0204020104020204" pitchFamily="34" charset="0"/>
              </a:rPr>
              <a:t>Tilastokeskus, Rakennukset ja kesämökit [4], Ilmatieteen laitos, Lämmitystarveluvut [5], Motiva, Kulutuksen normitus [6] </a:t>
            </a:r>
            <a:endParaRPr lang="fi-FI" sz="1200" b="1" dirty="0">
              <a:latin typeface="Abadi Extra Light" panose="020B0204020104020204" pitchFamily="34" charset="0"/>
            </a:endParaRPr>
          </a:p>
          <a:p>
            <a:pPr marL="0" indent="0">
              <a:lnSpc>
                <a:spcPct val="100000"/>
              </a:lnSpc>
              <a:buNone/>
            </a:pPr>
            <a:r>
              <a:rPr lang="fi-FI" sz="1200" b="1" dirty="0">
                <a:latin typeface="Abadi Extra Light" panose="020B0204020104020204" pitchFamily="34" charset="0"/>
              </a:rPr>
              <a:t>Epävarmuudet ja mahdolliset päällekkäisyydet: </a:t>
            </a:r>
            <a:r>
              <a:rPr lang="fi-FI" sz="1200" dirty="0">
                <a:latin typeface="Abadi Extra Light" panose="020B0204020104020204" pitchFamily="34" charset="0"/>
              </a:rPr>
              <a:t>Maalämmön päästöjä tarkasteltaessa  on syytä ottaa huomioon, että lämmitysmuoto on yleistynyt viime vuosina, eivätkä Tilastokeskuksen rakennuskantatilaston tiedot ole välttämättä täysin ajantasaisia.</a:t>
            </a:r>
          </a:p>
          <a:p>
            <a:pPr marL="0" indent="0">
              <a:lnSpc>
                <a:spcPct val="100000"/>
              </a:lnSpc>
              <a:buNone/>
            </a:pPr>
            <a:r>
              <a:rPr lang="fi-FI" sz="1200" dirty="0">
                <a:latin typeface="Abadi Extra Light" panose="020B0204020104020204" pitchFamily="34" charset="0"/>
              </a:rPr>
              <a:t>Sektorin päästölaskenta perustuu mallinnukseen, mikä aiheuttaa aina tiettyä epävarmuutta. </a:t>
            </a:r>
          </a:p>
          <a:p>
            <a:pPr marL="0" indent="0">
              <a:buNone/>
            </a:pPr>
            <a:endParaRPr lang="fi-FI" sz="1200" dirty="0">
              <a:latin typeface="Abadi Extra Light" panose="020B0204020104020204" pitchFamily="34" charset="0"/>
            </a:endParaRPr>
          </a:p>
        </p:txBody>
      </p:sp>
      <p:pic>
        <p:nvPicPr>
          <p:cNvPr id="7" name="Picture 6">
            <a:extLst>
              <a:ext uri="{FF2B5EF4-FFF2-40B4-BE49-F238E27FC236}">
                <a16:creationId xmlns:a16="http://schemas.microsoft.com/office/drawing/2014/main" id="{913304A8-BA89-47DE-A6E0-17F53A32D8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a:extLst>
              <a:ext uri="{FF2B5EF4-FFF2-40B4-BE49-F238E27FC236}">
                <a16:creationId xmlns:a16="http://schemas.microsoft.com/office/drawing/2014/main" id="{F8CFE1EA-DD12-4E57-B609-52D95363E5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2" name="Slide Number Placeholder 5">
            <a:extLst>
              <a:ext uri="{FF2B5EF4-FFF2-40B4-BE49-F238E27FC236}">
                <a16:creationId xmlns:a16="http://schemas.microsoft.com/office/drawing/2014/main" id="{CCC53DE1-CFBD-44DA-AC22-3CB319EE2D8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40</a:t>
            </a:fld>
            <a:endParaRPr lang="fi-FI" dirty="0">
              <a:latin typeface="Abadi Extra Light" panose="020B0204020104020204" pitchFamily="34" charset="0"/>
            </a:endParaRPr>
          </a:p>
        </p:txBody>
      </p:sp>
    </p:spTree>
    <p:extLst>
      <p:ext uri="{BB962C8B-B14F-4D97-AF65-F5344CB8AC3E}">
        <p14:creationId xmlns:p14="http://schemas.microsoft.com/office/powerpoint/2010/main" val="4268044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ohja37_Kaukol_ja_Erillislämm">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76AE91D-F99A-4FB9-8E79-A2AAABAE7382}"/>
              </a:ext>
            </a:extLst>
          </p:cNvPr>
          <p:cNvSpPr>
            <a:spLocks noGrp="1"/>
          </p:cNvSpPr>
          <p:nvPr>
            <p:ph type="body" idx="1"/>
          </p:nvPr>
        </p:nvSpPr>
        <p:spPr>
          <a:xfrm>
            <a:off x="838200" y="546845"/>
            <a:ext cx="5157787" cy="823912"/>
          </a:xfrm>
        </p:spPr>
        <p:txBody>
          <a:bodyPr/>
          <a:lstStyle/>
          <a:p>
            <a:r>
              <a:rPr lang="fi-FI" dirty="0">
                <a:latin typeface="Abadi Extra Light" panose="020B0204020104020204" pitchFamily="34" charset="0"/>
              </a:rPr>
              <a:t>Kaukolämpö</a:t>
            </a:r>
          </a:p>
        </p:txBody>
      </p:sp>
      <p:sp>
        <p:nvSpPr>
          <p:cNvPr id="3" name="Sisällön paikkamerkki 2">
            <a:extLst>
              <a:ext uri="{FF2B5EF4-FFF2-40B4-BE49-F238E27FC236}">
                <a16:creationId xmlns:a16="http://schemas.microsoft.com/office/drawing/2014/main" id="{9C395DFD-C292-4D03-A1A3-290ABEF32E27}"/>
              </a:ext>
            </a:extLst>
          </p:cNvPr>
          <p:cNvSpPr>
            <a:spLocks noGrp="1"/>
          </p:cNvSpPr>
          <p:nvPr>
            <p:ph sz="half" idx="2"/>
          </p:nvPr>
        </p:nvSpPr>
        <p:spPr>
          <a:xfrm>
            <a:off x="838200" y="1370757"/>
            <a:ext cx="5157787" cy="3684588"/>
          </a:xfrm>
        </p:spPr>
        <p:txBody>
          <a:bodyPr>
            <a:noAutofit/>
          </a:bodyPr>
          <a:lstStyle/>
          <a:p>
            <a:pPr marL="0" indent="0">
              <a:lnSpc>
                <a:spcPct val="100000"/>
              </a:lnSpc>
              <a:buNone/>
            </a:pPr>
            <a:r>
              <a:rPr lang="fi-FI" sz="1200" b="1" dirty="0">
                <a:latin typeface="Abadi Extra Light" panose="020B0204020104020204" pitchFamily="34" charset="0"/>
              </a:rPr>
              <a:t>Sektorin kuvaus: </a:t>
            </a:r>
            <a:r>
              <a:rPr lang="fi-FI" sz="1200" dirty="0">
                <a:latin typeface="Abadi Extra Light" panose="020B0204020104020204" pitchFamily="34" charset="0"/>
              </a:rPr>
              <a:t>Sektorin päästölaskenta sisältää kunnassa kulutetusta kaukolämmöstä aiheutuneet päästöt, huolimatta siitä missä lämpö on tuotettu. Tiedot perustuvat suurten kaukolämpöverkkojen osalta Energiateollisuus ry:n tuottaman kaukolämpötilaston tietoihin sekä lämmönjakelijoille tehtyihin kyselyihin. Pienten kaukolämpökattiloiden osalta laskenta perustuu pääosin lämmönjakelijoille tehtyihin kyselyihin. Sähkön ja kaukolämmön yhteistuotannon polttoaineet on jaettu sähkölle ja kaukolämmölle hyödynjakomenetelmää käyttäen.</a:t>
            </a:r>
          </a:p>
          <a:p>
            <a:pPr marL="0" indent="0">
              <a:lnSpc>
                <a:spcPct val="100000"/>
              </a:lnSpc>
              <a:buNone/>
            </a:pPr>
            <a:r>
              <a:rPr lang="fi-FI" sz="1200" dirty="0">
                <a:latin typeface="Abadi Extra Light" panose="020B0204020104020204" pitchFamily="34" charset="0"/>
              </a:rPr>
              <a:t>Polttoaineiden CO</a:t>
            </a:r>
            <a:r>
              <a:rPr lang="fi-FI" sz="1200" baseline="-25000" dirty="0">
                <a:latin typeface="Abadi Extra Light" panose="020B0204020104020204" pitchFamily="34" charset="0"/>
              </a:rPr>
              <a:t>2</a:t>
            </a:r>
            <a:r>
              <a:rPr lang="fi-FI" sz="1200" dirty="0">
                <a:latin typeface="Abadi Extra Light" panose="020B0204020104020204" pitchFamily="34" charset="0"/>
              </a:rPr>
              <a:t>-päästöt on laskettu hyödyntäen Tilastokeskuksen polttoaineluokituksen polttoainekohtaisia päästökertoimia. Polttoaineen poltossa syntyy myös pieniä määriä CH</a:t>
            </a:r>
            <a:r>
              <a:rPr lang="fi-FI" sz="1200" baseline="-25000" dirty="0">
                <a:latin typeface="Abadi Extra Light" panose="020B0204020104020204" pitchFamily="34" charset="0"/>
              </a:rPr>
              <a:t>4</a:t>
            </a:r>
            <a:r>
              <a:rPr lang="fi-FI" sz="1200" dirty="0">
                <a:latin typeface="Abadi Extra Light" panose="020B0204020104020204" pitchFamily="34" charset="0"/>
              </a:rPr>
              <a:t>- ja N</a:t>
            </a:r>
            <a:r>
              <a:rPr lang="fi-FI" sz="1200" baseline="-25000" dirty="0">
                <a:latin typeface="Abadi Extra Light" panose="020B0204020104020204" pitchFamily="34" charset="0"/>
              </a:rPr>
              <a:t>2</a:t>
            </a:r>
            <a:r>
              <a:rPr lang="fi-FI" sz="1200" dirty="0">
                <a:latin typeface="Abadi Extra Light" panose="020B0204020104020204" pitchFamily="34" charset="0"/>
              </a:rPr>
              <a:t>O-päästöjä, joiden määrä riippuu sekä käytettävästä polttoaineesta että polttoteknologiasta. CH</a:t>
            </a:r>
            <a:r>
              <a:rPr lang="fi-FI" sz="1200" baseline="-25000" dirty="0">
                <a:latin typeface="Abadi Extra Light" panose="020B0204020104020204" pitchFamily="34" charset="0"/>
              </a:rPr>
              <a:t>4</a:t>
            </a:r>
            <a:r>
              <a:rPr lang="fi-FI" sz="1200" dirty="0">
                <a:latin typeface="Abadi Extra Light" panose="020B0204020104020204" pitchFamily="34" charset="0"/>
              </a:rPr>
              <a:t>- ja N</a:t>
            </a:r>
            <a:r>
              <a:rPr lang="fi-FI" sz="1200" baseline="-25000" dirty="0">
                <a:latin typeface="Abadi Extra Light" panose="020B0204020104020204" pitchFamily="34" charset="0"/>
              </a:rPr>
              <a:t>2</a:t>
            </a:r>
            <a:r>
              <a:rPr lang="fi-FI" sz="1200" dirty="0">
                <a:latin typeface="Abadi Extra Light" panose="020B0204020104020204" pitchFamily="34" charset="0"/>
              </a:rPr>
              <a:t>O-päästöt on laskettu käyttäen Kasvener-mallin päästökertoimia. </a:t>
            </a:r>
          </a:p>
          <a:p>
            <a:pPr marL="0" indent="0">
              <a:lnSpc>
                <a:spcPct val="100000"/>
              </a:lnSpc>
              <a:buNone/>
            </a:pPr>
            <a:r>
              <a:rPr lang="fi-FI" sz="1200" b="1" dirty="0">
                <a:latin typeface="Abadi Extra Light" panose="020B0204020104020204" pitchFamily="34" charset="0"/>
              </a:rPr>
              <a:t>Tietolähteet: </a:t>
            </a:r>
            <a:r>
              <a:rPr lang="fi-FI" sz="1200" dirty="0">
                <a:latin typeface="Abadi Extra Light" panose="020B0204020104020204" pitchFamily="34" charset="0"/>
              </a:rPr>
              <a:t>Energiateollisuus ry:n Kaukolämpötilastot, Kaukolämpötilasto [7],Tilastokeskus, Polttoaineluokitus [8], Suomen ympäristökeskus, Kasvener-malli [9], yrityskyselyt</a:t>
            </a:r>
          </a:p>
          <a:p>
            <a:pPr marL="0" indent="0">
              <a:lnSpc>
                <a:spcPct val="100000"/>
              </a:lnSpc>
              <a:buNone/>
            </a:pPr>
            <a:r>
              <a:rPr lang="fi-FI" sz="1200" b="1" dirty="0">
                <a:latin typeface="Abadi Extra Light" panose="020B0204020104020204" pitchFamily="34" charset="0"/>
              </a:rPr>
              <a:t>Epävarmuudet ja mahdolliset päällekkäisyydet: </a:t>
            </a:r>
            <a:r>
              <a:rPr lang="fi-FI" sz="1200" dirty="0">
                <a:latin typeface="Abadi Extra Light" panose="020B0204020104020204" pitchFamily="34" charset="0"/>
              </a:rPr>
              <a:t>Kaukolämmön kulutuksesta ja tuotannosta on saatavilla kattavat kansalliset tilastot. Epävarmuutta aiheuttavat tietokyselyin kerättävät tiedot ja mahdolliset haasteet niiden saatavuudessa.</a:t>
            </a:r>
          </a:p>
        </p:txBody>
      </p:sp>
      <p:sp>
        <p:nvSpPr>
          <p:cNvPr id="9" name="Tekstin paikkamerkki 8">
            <a:extLst>
              <a:ext uri="{FF2B5EF4-FFF2-40B4-BE49-F238E27FC236}">
                <a16:creationId xmlns:a16="http://schemas.microsoft.com/office/drawing/2014/main" id="{503EB7B6-01C4-4B05-B074-4F4D3D49C313}"/>
              </a:ext>
            </a:extLst>
          </p:cNvPr>
          <p:cNvSpPr>
            <a:spLocks noGrp="1"/>
          </p:cNvSpPr>
          <p:nvPr>
            <p:ph type="body" sz="quarter" idx="3"/>
          </p:nvPr>
        </p:nvSpPr>
        <p:spPr>
          <a:xfrm>
            <a:off x="6170612" y="546845"/>
            <a:ext cx="5183188" cy="823912"/>
          </a:xfrm>
        </p:spPr>
        <p:txBody>
          <a:bodyPr/>
          <a:lstStyle/>
          <a:p>
            <a:r>
              <a:rPr lang="fi-FI" dirty="0">
                <a:latin typeface="Abadi Extra Light" panose="020B0204020104020204" pitchFamily="34" charset="0"/>
              </a:rPr>
              <a:t>Erillislämmitys</a:t>
            </a:r>
          </a:p>
        </p:txBody>
      </p:sp>
      <p:sp>
        <p:nvSpPr>
          <p:cNvPr id="4" name="Sisällön paikkamerkki 3">
            <a:extLst>
              <a:ext uri="{FF2B5EF4-FFF2-40B4-BE49-F238E27FC236}">
                <a16:creationId xmlns:a16="http://schemas.microsoft.com/office/drawing/2014/main" id="{D21F5784-9370-4202-ABD5-85B73345DF13}"/>
              </a:ext>
            </a:extLst>
          </p:cNvPr>
          <p:cNvSpPr>
            <a:spLocks noGrp="1"/>
          </p:cNvSpPr>
          <p:nvPr>
            <p:ph sz="quarter" idx="4"/>
          </p:nvPr>
        </p:nvSpPr>
        <p:spPr>
          <a:xfrm>
            <a:off x="6170612" y="1370757"/>
            <a:ext cx="5183188" cy="3684588"/>
          </a:xfrm>
        </p:spPr>
        <p:txBody>
          <a:bodyPr>
            <a:normAutofit fontScale="25000" lnSpcReduction="20000"/>
          </a:bodyPr>
          <a:lstStyle/>
          <a:p>
            <a:pPr marL="0" indent="0">
              <a:lnSpc>
                <a:spcPct val="100000"/>
              </a:lnSpc>
              <a:buNone/>
            </a:pPr>
            <a:r>
              <a:rPr lang="fi-FI" sz="4800" b="1" dirty="0">
                <a:latin typeface="Abadi Extra Light" panose="020B0204020104020204" pitchFamily="34" charset="0"/>
              </a:rPr>
              <a:t>Sektorin kuvaus: </a:t>
            </a:r>
            <a:r>
              <a:rPr lang="fi-FI" sz="4800" dirty="0">
                <a:latin typeface="Abadi Extra Light" panose="020B0204020104020204" pitchFamily="34" charset="0"/>
              </a:rPr>
              <a:t>Sektori käsittää kunnassa sijaitsevien öljyllä, puulla ja maakaasulla lämmitettävien rakennukset lämmityksestä aihetuvat päästöt. </a:t>
            </a:r>
          </a:p>
          <a:p>
            <a:pPr marL="0" indent="0">
              <a:lnSpc>
                <a:spcPct val="100000"/>
              </a:lnSpc>
              <a:buNone/>
            </a:pPr>
            <a:r>
              <a:rPr lang="fi-FI" sz="4800" dirty="0">
                <a:latin typeface="Abadi Extra Light" panose="020B0204020104020204" pitchFamily="34" charset="0"/>
              </a:rPr>
              <a:t>Öljylämmitettyjen rakennusten polttoaineenkulutus on CO2-raportissa mallinnettu käyttäen lähtötietona Tilastokeskuksen tilastoa rakennusten kerrosalasta ja käyttötarkoituksesta sekä tietoja rakennusten lämmitysöljyn kulutuksesta koko Suomessa, Ilmatieteen laitoksen tietoihin perustuvia kuntakohtaisia lämmitystarvelukuja sekä Motivan tietojen pohjalta mallinnettuja lämpimän käyttöveden lämmitykseen tarvittavia energiamääriä. </a:t>
            </a:r>
          </a:p>
          <a:p>
            <a:pPr marL="0" indent="0">
              <a:lnSpc>
                <a:spcPct val="100000"/>
              </a:lnSpc>
              <a:buNone/>
            </a:pPr>
            <a:r>
              <a:rPr lang="fi-FI" sz="4800" dirty="0">
                <a:latin typeface="Abadi Extra Light" panose="020B0204020104020204" pitchFamily="34" charset="0"/>
              </a:rPr>
              <a:t>Rakennusten lämmityksessä hyödynnetty maakaasu perustuu maakaasunjakelijoilta saatuihin tietoihin. </a:t>
            </a:r>
          </a:p>
          <a:p>
            <a:pPr marL="0" indent="0">
              <a:lnSpc>
                <a:spcPct val="100000"/>
              </a:lnSpc>
              <a:buNone/>
            </a:pPr>
            <a:r>
              <a:rPr lang="fi-FI" sz="4800" dirty="0">
                <a:latin typeface="Abadi Extra Light" panose="020B0204020104020204" pitchFamily="34" charset="0"/>
              </a:rPr>
              <a:t>Puupolttoaineen kulutus rakennusten erillislämmityksessä perustuu Luonnonvarakeskuksen tilastoon polttopuun käytöstä. Puun pienkäyttöä koskeva kartoitus toteutetaan noin kymmenen vuoden välein. </a:t>
            </a:r>
          </a:p>
          <a:p>
            <a:pPr marL="0" indent="0">
              <a:lnSpc>
                <a:spcPct val="100000"/>
              </a:lnSpc>
              <a:buNone/>
            </a:pPr>
            <a:r>
              <a:rPr lang="fi-FI" sz="4800" b="1" dirty="0">
                <a:latin typeface="Abadi Extra Light" panose="020B0204020104020204" pitchFamily="34" charset="0"/>
              </a:rPr>
              <a:t>Tietolähteet: </a:t>
            </a:r>
            <a:r>
              <a:rPr lang="fi-FI" sz="4800" dirty="0">
                <a:latin typeface="Abadi Extra Light" panose="020B0204020104020204" pitchFamily="34" charset="0"/>
              </a:rPr>
              <a:t>Tilastokeskus, Rakennukset ja kesämökit [4], Ilmatieteen laitos, Lämmitystarveluvut [5], Motiva, Kulutuksen normitus [6], Tilastokeskus, Rakennusten lämmityksenenergialähteet rakennustyypeittäin [10], Luonnonvarakeskus, Polttopuun pienkäyttö [11], yrityskyselyt </a:t>
            </a:r>
          </a:p>
          <a:p>
            <a:pPr marL="0" indent="0">
              <a:lnSpc>
                <a:spcPct val="100000"/>
              </a:lnSpc>
              <a:buNone/>
            </a:pPr>
            <a:r>
              <a:rPr lang="fi-FI" sz="4800" b="1" dirty="0">
                <a:latin typeface="Abadi Extra Light" panose="020B0204020104020204" pitchFamily="34" charset="0"/>
              </a:rPr>
              <a:t>Epävarmuudet ja mahdolliset päällekkäisyydet: </a:t>
            </a:r>
            <a:r>
              <a:rPr lang="fi-FI" sz="4800" dirty="0">
                <a:latin typeface="Abadi Extra Light" panose="020B0204020104020204" pitchFamily="34" charset="0"/>
              </a:rPr>
              <a:t>Öljylämmityksen päästölaskenta perustuu mallinnukseen, mikä aiheuttaa aina tiettyä epävarmuutta. Tilastokeskuksen rakennuskantatilasto ei ole täysin ajan tasalla öljylämmitettyjen rakennusten osalta ja arviota lämmitysöljyn kulutuksesta on korjattu koko Suomen lämmitysöljyn kulutuksen perusteella. </a:t>
            </a:r>
          </a:p>
          <a:p>
            <a:pPr marL="0" indent="0">
              <a:lnSpc>
                <a:spcPct val="100000"/>
              </a:lnSpc>
              <a:buNone/>
            </a:pPr>
            <a:r>
              <a:rPr lang="fi-FI" sz="4800" dirty="0">
                <a:latin typeface="Abadi Extra Light" panose="020B0204020104020204" pitchFamily="34" charset="0"/>
              </a:rPr>
              <a:t>Maakaasulämmityksen osalta epävarmuutta aiheuttavat tietokyselyin kerättävät tiedot ja mahdolliset haasteet niiden saatavuudessa.</a:t>
            </a:r>
          </a:p>
          <a:p>
            <a:pPr marL="0" indent="0">
              <a:lnSpc>
                <a:spcPct val="100000"/>
              </a:lnSpc>
              <a:buNone/>
            </a:pPr>
            <a:r>
              <a:rPr lang="fi-FI" sz="4800" dirty="0">
                <a:latin typeface="Abadi Extra Light" panose="020B0204020104020204" pitchFamily="34" charset="0"/>
              </a:rPr>
              <a:t>Kunnittaiseen polttopuun käyttöön liittyy epävarmuutta ja tilasto päivitetään harvoin. Puun pienkäytön merkitys päästöjen kannalta on hyvin pieni.</a:t>
            </a:r>
          </a:p>
          <a:p>
            <a:pPr marL="0" indent="0">
              <a:lnSpc>
                <a:spcPct val="100000"/>
              </a:lnSpc>
              <a:buNone/>
            </a:pPr>
            <a:r>
              <a:rPr lang="fi-FI" sz="1200" dirty="0">
                <a:latin typeface="Abadi Extra Light" panose="020B0204020104020204" pitchFamily="34" charset="0"/>
              </a:rPr>
              <a:t>.</a:t>
            </a:r>
          </a:p>
          <a:p>
            <a:pPr marL="0" indent="0">
              <a:buNone/>
            </a:pPr>
            <a:endParaRPr lang="fi-FI" sz="1200" dirty="0">
              <a:latin typeface="Abadi Extra Light" panose="020B0204020104020204" pitchFamily="34" charset="0"/>
            </a:endParaRPr>
          </a:p>
        </p:txBody>
      </p:sp>
      <p:pic>
        <p:nvPicPr>
          <p:cNvPr id="7" name="Picture 6">
            <a:extLst>
              <a:ext uri="{FF2B5EF4-FFF2-40B4-BE49-F238E27FC236}">
                <a16:creationId xmlns:a16="http://schemas.microsoft.com/office/drawing/2014/main" id="{913304A8-BA89-47DE-A6E0-17F53A32D8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a:extLst>
              <a:ext uri="{FF2B5EF4-FFF2-40B4-BE49-F238E27FC236}">
                <a16:creationId xmlns:a16="http://schemas.microsoft.com/office/drawing/2014/main" id="{F8CFE1EA-DD12-4E57-B609-52D95363E5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2" name="Slide Number Placeholder 5">
            <a:extLst>
              <a:ext uri="{FF2B5EF4-FFF2-40B4-BE49-F238E27FC236}">
                <a16:creationId xmlns:a16="http://schemas.microsoft.com/office/drawing/2014/main" id="{03B86708-E492-F853-CCB4-91719966465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41</a:t>
            </a:fld>
            <a:endParaRPr lang="fi-FI" dirty="0">
              <a:latin typeface="Abadi Extra Light" panose="020B0204020104020204" pitchFamily="34" charset="0"/>
            </a:endParaRPr>
          </a:p>
        </p:txBody>
      </p:sp>
    </p:spTree>
    <p:extLst>
      <p:ext uri="{BB962C8B-B14F-4D97-AF65-F5344CB8AC3E}">
        <p14:creationId xmlns:p14="http://schemas.microsoft.com/office/powerpoint/2010/main" val="2407171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ohja38_Tiel_ja_muut">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DEB7574-FDED-31C8-D641-9ED2E0B9912B}"/>
              </a:ext>
            </a:extLst>
          </p:cNvPr>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a:off x="6197603" y="0"/>
            <a:ext cx="6049457" cy="6858000"/>
          </a:xfrm>
        </p:spPr>
      </p:pic>
      <p:pic>
        <p:nvPicPr>
          <p:cNvPr id="6" name="Picture 5" descr="Kuvituskuva. Useita sinisiä busseja asemalla.">
            <a:extLst>
              <a:ext uri="{FF2B5EF4-FFF2-40B4-BE49-F238E27FC236}">
                <a16:creationId xmlns:a16="http://schemas.microsoft.com/office/drawing/2014/main" id="{4BE867FC-C752-4218-9D98-3A76243698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6" name="Tekstin paikkamerkki 5">
            <a:extLst>
              <a:ext uri="{FF2B5EF4-FFF2-40B4-BE49-F238E27FC236}">
                <a16:creationId xmlns:a16="http://schemas.microsoft.com/office/drawing/2014/main" id="{DFA76A71-F185-4C10-981F-26269BDCB3B6}"/>
              </a:ext>
            </a:extLst>
          </p:cNvPr>
          <p:cNvSpPr>
            <a:spLocks noGrp="1"/>
          </p:cNvSpPr>
          <p:nvPr>
            <p:ph type="body" idx="1"/>
          </p:nvPr>
        </p:nvSpPr>
        <p:spPr>
          <a:xfrm>
            <a:off x="836612" y="373225"/>
            <a:ext cx="5157787" cy="823912"/>
          </a:xfrm>
        </p:spPr>
        <p:txBody>
          <a:bodyPr/>
          <a:lstStyle/>
          <a:p>
            <a:r>
              <a:rPr lang="fi-FI" dirty="0">
                <a:latin typeface="Abadi Extra Light" panose="020B0204020104020204" pitchFamily="34" charset="0"/>
              </a:rPr>
              <a:t>Tieliikenne ja muut liikennemuodot</a:t>
            </a:r>
          </a:p>
        </p:txBody>
      </p:sp>
      <p:sp>
        <p:nvSpPr>
          <p:cNvPr id="17" name="Sisällön paikkamerkki 2">
            <a:extLst>
              <a:ext uri="{FF2B5EF4-FFF2-40B4-BE49-F238E27FC236}">
                <a16:creationId xmlns:a16="http://schemas.microsoft.com/office/drawing/2014/main" id="{F768C61C-11B7-4964-82E8-93A6A93CB989}"/>
              </a:ext>
            </a:extLst>
          </p:cNvPr>
          <p:cNvSpPr>
            <a:spLocks noGrp="1"/>
          </p:cNvSpPr>
          <p:nvPr>
            <p:ph sz="half" idx="2"/>
          </p:nvPr>
        </p:nvSpPr>
        <p:spPr>
          <a:xfrm>
            <a:off x="836612" y="1197137"/>
            <a:ext cx="5157787" cy="3684588"/>
          </a:xfrm>
        </p:spPr>
        <p:txBody>
          <a:bodyPr>
            <a:noAutofit/>
          </a:bodyPr>
          <a:lstStyle/>
          <a:p>
            <a:pPr marL="0" indent="0">
              <a:lnSpc>
                <a:spcPct val="100000"/>
              </a:lnSpc>
              <a:buNone/>
            </a:pPr>
            <a:r>
              <a:rPr lang="fi-FI" sz="1200" b="1" dirty="0">
                <a:latin typeface="Abadi Extra Light" panose="020B0204020104020204" pitchFamily="34" charset="0"/>
              </a:rPr>
              <a:t>Sektorin kuvaus:</a:t>
            </a:r>
            <a:r>
              <a:rPr lang="fi-FI" sz="1200" dirty="0">
                <a:latin typeface="Abadi Extra Light" panose="020B0204020104020204" pitchFamily="34" charset="0"/>
              </a:rPr>
              <a:t> Tieliikenteen päästölaskenta perustuu VTT:n LIISA-malliin, jossa lasketaan päästöt eri ajoneuvotyypeille ja tieluokille. Laskenta perustuu kahteen pääelementtiin: autokohtaisiin vuosisuoritteisiin (km/a) ja suoritekohtaisiin päästökertoimiin (g/km). Kuntakohtaisessa laskennassa maantiesuoritteen lähtökohtana on Liikenneviraston ilmoitus maantiesuoritteesta kunnittain. Katusuorite jaetaan kunnille niiden väkiluvun suhteessa, lukuun ottamatta suurimpia kaupunkeja, joiden osalta katuliikennesuoritteesta on tarkempaa tietoa. Mallissa käytettyihin päästökertoimiin vaikuttavat polttoaineiden bio-osuudet.</a:t>
            </a:r>
          </a:p>
          <a:p>
            <a:pPr marL="0" indent="0">
              <a:lnSpc>
                <a:spcPct val="100000"/>
              </a:lnSpc>
              <a:buNone/>
            </a:pPr>
            <a:r>
              <a:rPr lang="fi-FI" sz="1200" dirty="0">
                <a:latin typeface="Abadi Extra Light" panose="020B0204020104020204" pitchFamily="34" charset="0"/>
              </a:rPr>
              <a:t>Raideliikenteen päästölaskenta perustuu VTT:n RAILI-mallin dieselvetureiden päästötietoihin. Kunnan alueella sijaitsevien ratapihojen päästöt ovat mukana laskelmissa. </a:t>
            </a:r>
          </a:p>
          <a:p>
            <a:pPr marL="0" indent="0">
              <a:lnSpc>
                <a:spcPct val="100000"/>
              </a:lnSpc>
              <a:buNone/>
            </a:pPr>
            <a:r>
              <a:rPr lang="fi-FI" sz="1200" dirty="0">
                <a:latin typeface="Abadi Extra Light" panose="020B0204020104020204" pitchFamily="34" charset="0"/>
              </a:rPr>
              <a:t>Vesiliikenteen huviveneiden päästöt lasketaan </a:t>
            </a:r>
            <a:r>
              <a:rPr lang="fi-FI" sz="1200" dirty="0" err="1">
                <a:latin typeface="Abadi Extra Light" panose="020B0204020104020204" pitchFamily="34" charset="0"/>
              </a:rPr>
              <a:t>Traficomin</a:t>
            </a:r>
            <a:r>
              <a:rPr lang="fi-FI" sz="1200" dirty="0">
                <a:latin typeface="Abadi Extra Light" panose="020B0204020104020204" pitchFamily="34" charset="0"/>
              </a:rPr>
              <a:t> vesikulkuneuvorekisterin lukumäärätietojen avulla. Satamien laskenta perustuu VTT:n MEERI-mallin tietoihin.</a:t>
            </a:r>
          </a:p>
          <a:p>
            <a:pPr marL="0" indent="0">
              <a:lnSpc>
                <a:spcPct val="100000"/>
              </a:lnSpc>
              <a:buNone/>
            </a:pPr>
            <a:r>
              <a:rPr lang="fi-FI" sz="1200" dirty="0">
                <a:latin typeface="Abadi Extra Light" panose="020B0204020104020204" pitchFamily="34" charset="0"/>
              </a:rPr>
              <a:t>Lentoliikenteen päästöjen tietolähteenä käytetään Finavian tuottamia LTO-syklin päästöjä. LTO-syklin päästöihin lasketaan lentoon lähdön, laskeutumisen ja niihin liittyvien rullausten aiheuttamat päästöt.</a:t>
            </a:r>
          </a:p>
          <a:p>
            <a:pPr marL="0" indent="0">
              <a:lnSpc>
                <a:spcPct val="100000"/>
              </a:lnSpc>
              <a:buNone/>
            </a:pPr>
            <a:r>
              <a:rPr lang="fi-FI" sz="1200" dirty="0">
                <a:latin typeface="Abadi Extra Light" panose="020B0204020104020204" pitchFamily="34" charset="0"/>
              </a:rPr>
              <a:t>Muiden liikennemuotojen laskenta on CO2-raportin kautta tarjottava lisäpalvelu.</a:t>
            </a:r>
          </a:p>
          <a:p>
            <a:pPr marL="0" indent="0">
              <a:lnSpc>
                <a:spcPct val="100000"/>
              </a:lnSpc>
              <a:buNone/>
            </a:pPr>
            <a:r>
              <a:rPr lang="fi-FI" sz="1200" b="1" dirty="0">
                <a:latin typeface="Abadi Extra Light" panose="020B0204020104020204" pitchFamily="34" charset="0"/>
              </a:rPr>
              <a:t>Tietolähteet: </a:t>
            </a:r>
            <a:r>
              <a:rPr lang="fi-FI" sz="1200" dirty="0">
                <a:latin typeface="Abadi Extra Light" panose="020B0204020104020204" pitchFamily="34" charset="0"/>
              </a:rPr>
              <a:t>VTT, Lipasto-laskentajärjestelmä [12], Traficom, Vesikulkuneuvorekisteri [13], Finavia, Vuosikertomus [14] </a:t>
            </a:r>
          </a:p>
          <a:p>
            <a:pPr marL="0" indent="0">
              <a:lnSpc>
                <a:spcPct val="100000"/>
              </a:lnSpc>
              <a:buNone/>
            </a:pPr>
            <a:r>
              <a:rPr lang="fi-FI" sz="1200" b="1" dirty="0">
                <a:latin typeface="Abadi Extra Light" panose="020B0204020104020204" pitchFamily="34" charset="0"/>
              </a:rPr>
              <a:t>Epävarmuudet ja mahdolliset päällekkäisyydet: </a:t>
            </a:r>
            <a:r>
              <a:rPr lang="fi-FI" sz="1200" dirty="0">
                <a:latin typeface="Abadi Extra Light" panose="020B0204020104020204" pitchFamily="34" charset="0"/>
              </a:rPr>
              <a:t>Tieliikenteen ja raideliikenteen sähkönkulutuksen päästöt ovat mukana kuluttajien sähkönkulutuksessa. </a:t>
            </a:r>
          </a:p>
          <a:p>
            <a:pPr marL="0" indent="0">
              <a:lnSpc>
                <a:spcPct val="100000"/>
              </a:lnSpc>
              <a:buNone/>
            </a:pPr>
            <a:r>
              <a:rPr lang="fi-FI" sz="1200" dirty="0">
                <a:latin typeface="Abadi Extra Light" panose="020B0204020104020204" pitchFamily="34" charset="0"/>
              </a:rPr>
              <a:t>Tieliikenteen päästöjen kuntakohtaiseen allokointiin liittyy epävarmuuksia.</a:t>
            </a:r>
          </a:p>
        </p:txBody>
      </p:sp>
      <p:sp>
        <p:nvSpPr>
          <p:cNvPr id="3" name="Slide Number Placeholder 5">
            <a:extLst>
              <a:ext uri="{FF2B5EF4-FFF2-40B4-BE49-F238E27FC236}">
                <a16:creationId xmlns:a16="http://schemas.microsoft.com/office/drawing/2014/main" id="{476EC6E6-57EE-6BA2-EBB3-04285519D131}"/>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42</a:t>
            </a:fld>
            <a:endParaRPr lang="fi-FI" dirty="0">
              <a:latin typeface="Abadi Extra Light" panose="020B0204020104020204" pitchFamily="34" charset="0"/>
            </a:endParaRPr>
          </a:p>
        </p:txBody>
      </p:sp>
      <p:pic>
        <p:nvPicPr>
          <p:cNvPr id="2" name="Picture 6" descr="Kuvituskuva. Useita sinisiä busseja asemalla.">
            <a:extLst>
              <a:ext uri="{FF2B5EF4-FFF2-40B4-BE49-F238E27FC236}">
                <a16:creationId xmlns:a16="http://schemas.microsoft.com/office/drawing/2014/main" id="{5485BFE7-4C50-61CD-F4CE-5A08AAFBD49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spTree>
    <p:extLst>
      <p:ext uri="{BB962C8B-B14F-4D97-AF65-F5344CB8AC3E}">
        <p14:creationId xmlns:p14="http://schemas.microsoft.com/office/powerpoint/2010/main" val="2035811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ohja39_Maat_ja_jätehuolto">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76AE91D-F99A-4FB9-8E79-A2AAABAE7382}"/>
              </a:ext>
            </a:extLst>
          </p:cNvPr>
          <p:cNvSpPr>
            <a:spLocks noGrp="1"/>
          </p:cNvSpPr>
          <p:nvPr>
            <p:ph type="body" idx="1"/>
          </p:nvPr>
        </p:nvSpPr>
        <p:spPr>
          <a:xfrm>
            <a:off x="838200" y="265083"/>
            <a:ext cx="5157787" cy="823912"/>
          </a:xfrm>
        </p:spPr>
        <p:txBody>
          <a:bodyPr/>
          <a:lstStyle/>
          <a:p>
            <a:r>
              <a:rPr lang="fi-FI" dirty="0">
                <a:latin typeface="Abadi Extra Light" panose="020B0204020104020204" pitchFamily="34" charset="0"/>
              </a:rPr>
              <a:t>Maatalous</a:t>
            </a:r>
          </a:p>
        </p:txBody>
      </p:sp>
      <p:sp>
        <p:nvSpPr>
          <p:cNvPr id="3" name="Sisällön paikkamerkki 2">
            <a:extLst>
              <a:ext uri="{FF2B5EF4-FFF2-40B4-BE49-F238E27FC236}">
                <a16:creationId xmlns:a16="http://schemas.microsoft.com/office/drawing/2014/main" id="{9C395DFD-C292-4D03-A1A3-290ABEF32E27}"/>
              </a:ext>
            </a:extLst>
          </p:cNvPr>
          <p:cNvSpPr>
            <a:spLocks noGrp="1"/>
          </p:cNvSpPr>
          <p:nvPr>
            <p:ph sz="half" idx="2"/>
          </p:nvPr>
        </p:nvSpPr>
        <p:spPr>
          <a:xfrm>
            <a:off x="838200" y="1088995"/>
            <a:ext cx="5157787" cy="3684588"/>
          </a:xfrm>
        </p:spPr>
        <p:txBody>
          <a:bodyPr>
            <a:noAutofit/>
          </a:bodyPr>
          <a:lstStyle/>
          <a:p>
            <a:pPr marL="0" indent="0">
              <a:lnSpc>
                <a:spcPct val="100000"/>
              </a:lnSpc>
              <a:buNone/>
            </a:pPr>
            <a:r>
              <a:rPr lang="fi-FI" sz="1200" b="1" dirty="0">
                <a:latin typeface="Abadi Extra Light" panose="020B0204020104020204" pitchFamily="34" charset="0"/>
              </a:rPr>
              <a:t>Sektorin kuvaus: </a:t>
            </a:r>
            <a:r>
              <a:rPr lang="fi-FI" sz="1200" dirty="0">
                <a:latin typeface="Abadi Extra Light" panose="020B0204020104020204" pitchFamily="34" charset="0"/>
              </a:rPr>
              <a:t>Laskenta sisältää eläinten ruuansulatuksesta, lannasta sekä peltoviljelystä aiheutuvat päästöt. Eläinten ruuansulatuksen ja lannankäsittelyn päästöt on laskettu perustuen eläinten lukumäärään sekä Suomen kasvihuonekaasuinventaarion eläintyyppikohtaisiin päästökertoimiin. Laskennassa ovat mukana seuraavat eläintyypit: nautaeläimet (5 eri luokkaa), hevoset, ponit, lampaat, vuohet, siat, porot ja siipikarja. </a:t>
            </a:r>
          </a:p>
          <a:p>
            <a:pPr marL="0" indent="0">
              <a:lnSpc>
                <a:spcPct val="100000"/>
              </a:lnSpc>
              <a:buNone/>
            </a:pPr>
            <a:r>
              <a:rPr lang="fi-FI" sz="1200" dirty="0">
                <a:latin typeface="Abadi Extra Light" panose="020B0204020104020204" pitchFamily="34" charset="0"/>
              </a:rPr>
              <a:t>Peltoviljelystä aiheutuu N</a:t>
            </a:r>
            <a:r>
              <a:rPr lang="fi-FI" sz="1200" baseline="-25000" dirty="0">
                <a:latin typeface="Abadi Extra Light" panose="020B0204020104020204" pitchFamily="34" charset="0"/>
              </a:rPr>
              <a:t>2</a:t>
            </a:r>
            <a:r>
              <a:rPr lang="fi-FI" sz="1200" dirty="0">
                <a:latin typeface="Abadi Extra Light" panose="020B0204020104020204" pitchFamily="34" charset="0"/>
              </a:rPr>
              <a:t>O-päästöjä pienen osan pelloille lisätystä typestä muodostaessa N</a:t>
            </a:r>
            <a:r>
              <a:rPr lang="fi-FI" sz="1200" baseline="-25000" dirty="0">
                <a:latin typeface="Abadi Extra Light" panose="020B0204020104020204" pitchFamily="34" charset="0"/>
              </a:rPr>
              <a:t>2</a:t>
            </a:r>
            <a:r>
              <a:rPr lang="fi-FI" sz="1200" dirty="0">
                <a:latin typeface="Abadi Extra Light" panose="020B0204020104020204" pitchFamily="34" charset="0"/>
              </a:rPr>
              <a:t>O:ta. Laskentaan sisältyy synteettinen typpilannoitus, lannan käyttö lannoitteena, kasvien niittojäännös ja typpeä sitovat kasvit. Lisäksi laskennassa ovat mukana peltojen kalkituksen CO</a:t>
            </a:r>
            <a:r>
              <a:rPr lang="fi-FI" sz="1200" baseline="-25000" dirty="0">
                <a:latin typeface="Abadi Extra Light" panose="020B0204020104020204" pitchFamily="34" charset="0"/>
              </a:rPr>
              <a:t>2</a:t>
            </a:r>
            <a:r>
              <a:rPr lang="fi-FI" sz="1200" dirty="0">
                <a:latin typeface="Abadi Extra Light" panose="020B0204020104020204" pitchFamily="34" charset="0"/>
              </a:rPr>
              <a:t>-päästöt sekä epäsuorat N</a:t>
            </a:r>
            <a:r>
              <a:rPr lang="fi-FI" sz="1200" baseline="-25000" dirty="0">
                <a:latin typeface="Abadi Extra Light" panose="020B0204020104020204" pitchFamily="34" charset="0"/>
              </a:rPr>
              <a:t>2</a:t>
            </a:r>
            <a:r>
              <a:rPr lang="fi-FI" sz="1200" dirty="0">
                <a:latin typeface="Abadi Extra Light" panose="020B0204020104020204" pitchFamily="34" charset="0"/>
              </a:rPr>
              <a:t>O-päästöt muiden typpiyhdisteiden laskeuman ja typen huuhtouman seurauksena. Peltoviljelyn päästölaskenta perustuu kuntakohtaisiin viljelypinta-alatietoihin seuraaville kasveille: apilansiemen, herne, kaura, kevätvehnä, kukkakaali, lanttu, mukulaselleri, ohra, peruna, porkkana, punajuuri, ruis, seosvilja, sokerijuurikas, syysvehnä, tarhaherne, valkokaali ja öljykasvit. Lisäksi on käytetty tietoa koko kunnan viljelypinta-alasta. Päästöt on laskettu perustuen Suomen kasvihuonekaasuinventaarion menetelmiin. </a:t>
            </a:r>
          </a:p>
          <a:p>
            <a:pPr marL="0" indent="0">
              <a:lnSpc>
                <a:spcPct val="100000"/>
              </a:lnSpc>
              <a:buNone/>
            </a:pPr>
            <a:r>
              <a:rPr lang="fi-FI" sz="1200" b="1" dirty="0">
                <a:latin typeface="Abadi Extra Light" panose="020B0204020104020204" pitchFamily="34" charset="0"/>
              </a:rPr>
              <a:t>Tietolähteet: </a:t>
            </a:r>
            <a:r>
              <a:rPr lang="fi-FI" sz="1200" dirty="0">
                <a:latin typeface="Abadi Extra Light" panose="020B0204020104020204" pitchFamily="34" charset="0"/>
              </a:rPr>
              <a:t>Ruokaviraston maaseutuelinkeinohallinnon tietojärjestelmä [15], Luonnonvarakeskuksen tilastotietokanta [16], Suomen Hippos ry, Hevosten lukumäärät kunnittain [17], Paliskuntain yhdistys, Porojen lukumäärät kunnittain [18]</a:t>
            </a:r>
          </a:p>
          <a:p>
            <a:pPr marL="0" indent="0">
              <a:lnSpc>
                <a:spcPct val="100000"/>
              </a:lnSpc>
              <a:buNone/>
            </a:pPr>
            <a:r>
              <a:rPr lang="fi-FI" sz="1200" b="1" dirty="0">
                <a:latin typeface="Abadi Extra Light" panose="020B0204020104020204" pitchFamily="34" charset="0"/>
              </a:rPr>
              <a:t>Epävarmuudet ja mahdolliset päällekkäisyydet: </a:t>
            </a:r>
            <a:r>
              <a:rPr lang="fi-FI" sz="1200" dirty="0">
                <a:latin typeface="Abadi Extra Light" panose="020B0204020104020204" pitchFamily="34" charset="0"/>
              </a:rPr>
              <a:t>Laskennassa käytettävät keskimääräiset kertoimet eivät ota huomioon yksittäisillä tiloilla tehtäviä päästöjä vähentäviä toimia.</a:t>
            </a:r>
            <a:endParaRPr lang="fi-FI" sz="1200" b="1" dirty="0">
              <a:latin typeface="Abadi Extra Light" panose="020B0204020104020204" pitchFamily="34" charset="0"/>
            </a:endParaRPr>
          </a:p>
        </p:txBody>
      </p:sp>
      <p:sp>
        <p:nvSpPr>
          <p:cNvPr id="9" name="Tekstin paikkamerkki 8">
            <a:extLst>
              <a:ext uri="{FF2B5EF4-FFF2-40B4-BE49-F238E27FC236}">
                <a16:creationId xmlns:a16="http://schemas.microsoft.com/office/drawing/2014/main" id="{503EB7B6-01C4-4B05-B074-4F4D3D49C313}"/>
              </a:ext>
            </a:extLst>
          </p:cNvPr>
          <p:cNvSpPr>
            <a:spLocks noGrp="1"/>
          </p:cNvSpPr>
          <p:nvPr>
            <p:ph type="body" sz="quarter" idx="3"/>
          </p:nvPr>
        </p:nvSpPr>
        <p:spPr>
          <a:xfrm>
            <a:off x="6170612" y="265083"/>
            <a:ext cx="5183188" cy="823912"/>
          </a:xfrm>
        </p:spPr>
        <p:txBody>
          <a:bodyPr/>
          <a:lstStyle/>
          <a:p>
            <a:r>
              <a:rPr lang="fi-FI" dirty="0">
                <a:latin typeface="Abadi Extra Light" panose="020B0204020104020204" pitchFamily="34" charset="0"/>
              </a:rPr>
              <a:t>Jätehuolto</a:t>
            </a:r>
          </a:p>
        </p:txBody>
      </p:sp>
      <p:sp>
        <p:nvSpPr>
          <p:cNvPr id="4" name="Sisällön paikkamerkki 3">
            <a:extLst>
              <a:ext uri="{FF2B5EF4-FFF2-40B4-BE49-F238E27FC236}">
                <a16:creationId xmlns:a16="http://schemas.microsoft.com/office/drawing/2014/main" id="{D21F5784-9370-4202-ABD5-85B73345DF13}"/>
              </a:ext>
            </a:extLst>
          </p:cNvPr>
          <p:cNvSpPr>
            <a:spLocks noGrp="1"/>
          </p:cNvSpPr>
          <p:nvPr>
            <p:ph sz="quarter" idx="4"/>
          </p:nvPr>
        </p:nvSpPr>
        <p:spPr>
          <a:xfrm>
            <a:off x="6170612" y="1088995"/>
            <a:ext cx="5183188" cy="3684588"/>
          </a:xfrm>
        </p:spPr>
        <p:txBody>
          <a:bodyPr>
            <a:noAutofit/>
          </a:bodyPr>
          <a:lstStyle/>
          <a:p>
            <a:pPr marL="0" indent="0">
              <a:lnSpc>
                <a:spcPct val="100000"/>
              </a:lnSpc>
              <a:buNone/>
            </a:pPr>
            <a:r>
              <a:rPr lang="fi-FI" sz="1200" b="1" dirty="0">
                <a:latin typeface="Abadi Extra Light" panose="020B0204020104020204" pitchFamily="34" charset="0"/>
              </a:rPr>
              <a:t>Sektorin kuvaus: </a:t>
            </a:r>
            <a:r>
              <a:rPr lang="fi-FI" sz="1200" dirty="0">
                <a:latin typeface="Abadi Extra Light" panose="020B0204020104020204" pitchFamily="34" charset="0"/>
              </a:rPr>
              <a:t>Kaatopaikalla muodostuva metaanin määrä arvioidaan </a:t>
            </a:r>
            <a:r>
              <a:rPr lang="fi-FI" sz="1200" dirty="0" err="1">
                <a:latin typeface="Abadi Extra Light" panose="020B0204020104020204" pitchFamily="34" charset="0"/>
              </a:rPr>
              <a:t>Syken</a:t>
            </a:r>
            <a:r>
              <a:rPr lang="fi-FI" sz="1200" dirty="0">
                <a:latin typeface="Abadi Extra Light" panose="020B0204020104020204" pitchFamily="34" charset="0"/>
              </a:rPr>
              <a:t> kehittämällä dynaamisella mallilla (FOD-malli), joka ottaa huomioon eri vuosina kaatopaikalle sijoitetut jätemäärät, jätteen tyypin sekä kaatopaikkakaasun talteenoton ja hapettumisen pintakerroksessa. Vaihtoehtoisesti voidaan hyödyntää jätehuoltoyhtiöiltä saatavaa päästöarviota. Syntypaikkaperusteista laskentaa varten kaatopaikkojen päästöt jaetaan jätehuoltoyhtiön toiminta-alueen kunnille asukas-luvun suhteessa. Teollisuuden kaatopaikkojen päästöt lasketaan </a:t>
            </a:r>
            <a:r>
              <a:rPr lang="fi-FI" sz="1200" dirty="0" err="1">
                <a:latin typeface="Abadi Extra Light" panose="020B0204020104020204" pitchFamily="34" charset="0"/>
              </a:rPr>
              <a:t>SYKE:n</a:t>
            </a:r>
            <a:r>
              <a:rPr lang="fi-FI" sz="1200" dirty="0">
                <a:latin typeface="Abadi Extra Light" panose="020B0204020104020204" pitchFamily="34" charset="0"/>
              </a:rPr>
              <a:t> jätemallilla. </a:t>
            </a:r>
          </a:p>
          <a:p>
            <a:pPr marL="0" indent="0">
              <a:lnSpc>
                <a:spcPct val="100000"/>
              </a:lnSpc>
              <a:buNone/>
            </a:pPr>
            <a:r>
              <a:rPr lang="fi-FI" sz="1200" dirty="0">
                <a:latin typeface="Abadi Extra Light" panose="020B0204020104020204" pitchFamily="34" charset="0"/>
              </a:rPr>
              <a:t>Kompostoinnin päästölaskenta perustuu tietoihin käsitellyistä jätejakeista. Päästökertoimina käytetään Suomen kasvihuonekaasuinventaarion päästökertoimia. Useiden kuntien yhteisten kompostointilaitosten päästöt jaetaan kunnille asukasluvun suhteessa.</a:t>
            </a:r>
          </a:p>
          <a:p>
            <a:pPr marL="0" indent="0">
              <a:lnSpc>
                <a:spcPct val="100000"/>
              </a:lnSpc>
              <a:buNone/>
            </a:pPr>
            <a:r>
              <a:rPr lang="fi-FI" sz="1200" dirty="0">
                <a:latin typeface="Abadi Extra Light" panose="020B0204020104020204" pitchFamily="34" charset="0"/>
              </a:rPr>
              <a:t>Yhdyskuntajäteveden CH</a:t>
            </a:r>
            <a:r>
              <a:rPr lang="fi-FI" sz="1200" baseline="-25000" dirty="0">
                <a:latin typeface="Abadi Extra Light" panose="020B0204020104020204" pitchFamily="34" charset="0"/>
              </a:rPr>
              <a:t>4</a:t>
            </a:r>
            <a:r>
              <a:rPr lang="fi-FI" sz="1200" dirty="0">
                <a:latin typeface="Abadi Extra Light" panose="020B0204020104020204" pitchFamily="34" charset="0"/>
              </a:rPr>
              <a:t>-päästöjen laskenta perustuu puhdistamoille saapuvan orgaanisen aineksen (BOD7) kuormaan, ja N</a:t>
            </a:r>
            <a:r>
              <a:rPr lang="fi-FI" sz="1200" baseline="-25000" dirty="0">
                <a:latin typeface="Abadi Extra Light" panose="020B0204020104020204" pitchFamily="34" charset="0"/>
              </a:rPr>
              <a:t>2</a:t>
            </a:r>
            <a:r>
              <a:rPr lang="fi-FI" sz="1200" dirty="0">
                <a:latin typeface="Abadi Extra Light" panose="020B0204020104020204" pitchFamily="34" charset="0"/>
              </a:rPr>
              <a:t>O-päästöjen laskenta jätevedenpuhdistamojen typpikuormaan vesistöihin. Päästöt lasketaan Suomen kasvihuonekaasuinventaarion menetelmiä hyödyntäen. Useiden kuntien yhteisten jätevedenpuhdistamoiden päästöt jaetaan kunnille jätevesikuorman suhteessa. </a:t>
            </a:r>
          </a:p>
          <a:p>
            <a:pPr marL="0" indent="0">
              <a:lnSpc>
                <a:spcPct val="100000"/>
              </a:lnSpc>
              <a:buNone/>
            </a:pPr>
            <a:r>
              <a:rPr lang="fi-FI" sz="1200" dirty="0">
                <a:latin typeface="Abadi Extra Light" panose="020B0204020104020204" pitchFamily="34" charset="0"/>
              </a:rPr>
              <a:t>Yhdyskuntajäteveden puhdistamoiden piiriin kuulumattomien asukkaiden jätevedenkäsittelyn päästöt lasketaan haja-asutusalueiden väkilukuun perustuen. CH</a:t>
            </a:r>
            <a:r>
              <a:rPr lang="fi-FI" sz="1200" baseline="-25000" dirty="0">
                <a:latin typeface="Abadi Extra Light" panose="020B0204020104020204" pitchFamily="34" charset="0"/>
              </a:rPr>
              <a:t>4</a:t>
            </a:r>
            <a:r>
              <a:rPr lang="fi-FI" sz="1200" dirty="0">
                <a:latin typeface="Abadi Extra Light" panose="020B0204020104020204" pitchFamily="34" charset="0"/>
              </a:rPr>
              <a:t>-päästö perustuu keskimääräiseen orgaanisen aineksen kuormaan, ja N</a:t>
            </a:r>
            <a:r>
              <a:rPr lang="fi-FI" sz="1200" baseline="-25000" dirty="0">
                <a:latin typeface="Abadi Extra Light" panose="020B0204020104020204" pitchFamily="34" charset="0"/>
              </a:rPr>
              <a:t>2</a:t>
            </a:r>
            <a:r>
              <a:rPr lang="fi-FI" sz="1200" dirty="0">
                <a:latin typeface="Abadi Extra Light" panose="020B0204020104020204" pitchFamily="34" charset="0"/>
              </a:rPr>
              <a:t>O-päästö keskimääräiseen proteiininkulutukseen ja proteiinin typpisisältöön.</a:t>
            </a:r>
          </a:p>
          <a:p>
            <a:pPr marL="0" indent="0">
              <a:lnSpc>
                <a:spcPct val="100000"/>
              </a:lnSpc>
              <a:buNone/>
            </a:pPr>
            <a:r>
              <a:rPr lang="fi-FI" sz="1200" dirty="0">
                <a:latin typeface="Abadi Extra Light" panose="020B0204020104020204" pitchFamily="34" charset="0"/>
              </a:rPr>
              <a:t>Teollisuuden jätevedenkäsittelyn päästöjen laskenta perustuu jäteveden-käsittelylaitosten orgaanisen aineksen (COD) sekä typen </a:t>
            </a:r>
            <a:r>
              <a:rPr lang="fi-FI" sz="1200">
                <a:latin typeface="Abadi Extra Light" panose="020B0204020104020204" pitchFamily="34" charset="0"/>
              </a:rPr>
              <a:t>vesistökuormitukseen.</a:t>
            </a:r>
            <a:endParaRPr lang="fi-FI" sz="1200" dirty="0">
              <a:latin typeface="Abadi Extra Light" panose="020B0204020104020204" pitchFamily="34" charset="0"/>
            </a:endParaRPr>
          </a:p>
          <a:p>
            <a:pPr marL="0" indent="0">
              <a:lnSpc>
                <a:spcPct val="100000"/>
              </a:lnSpc>
              <a:buNone/>
            </a:pPr>
            <a:r>
              <a:rPr lang="fi-FI" sz="1200" b="1" dirty="0">
                <a:latin typeface="Abadi Extra Light" panose="020B0204020104020204" pitchFamily="34" charset="0"/>
              </a:rPr>
              <a:t>Tietolähteet: </a:t>
            </a:r>
            <a:r>
              <a:rPr lang="fi-FI" sz="1200" dirty="0">
                <a:latin typeface="Abadi Extra Light" panose="020B0204020104020204" pitchFamily="34" charset="0"/>
              </a:rPr>
              <a:t>Suomen ympäristökeskus, YLVA-tietokanta [19], yrityskyselyt</a:t>
            </a:r>
          </a:p>
          <a:p>
            <a:pPr marL="0" indent="0">
              <a:lnSpc>
                <a:spcPct val="100000"/>
              </a:lnSpc>
              <a:buNone/>
            </a:pPr>
            <a:r>
              <a:rPr lang="fi-FI" sz="1200" b="1" dirty="0">
                <a:latin typeface="Abadi Extra Light" panose="020B0204020104020204" pitchFamily="34" charset="0"/>
              </a:rPr>
              <a:t>Epävarmuudet ja mahdolliset päällekkäisyydet: </a:t>
            </a:r>
            <a:r>
              <a:rPr lang="fi-FI" sz="1200" dirty="0">
                <a:latin typeface="Abadi Extra Light" panose="020B0204020104020204" pitchFamily="34" charset="0"/>
              </a:rPr>
              <a:t>Laskenta perustuu mallinnukseen, mikä aiheuttaa aina tiettyä epävarmuutta.</a:t>
            </a:r>
            <a:endParaRPr lang="fi-FI" sz="1200" b="1" dirty="0">
              <a:latin typeface="Abadi Extra Light" panose="020B0204020104020204" pitchFamily="34" charset="0"/>
            </a:endParaRPr>
          </a:p>
        </p:txBody>
      </p:sp>
      <p:pic>
        <p:nvPicPr>
          <p:cNvPr id="7" name="Picture 6">
            <a:extLst>
              <a:ext uri="{FF2B5EF4-FFF2-40B4-BE49-F238E27FC236}">
                <a16:creationId xmlns:a16="http://schemas.microsoft.com/office/drawing/2014/main" id="{913304A8-BA89-47DE-A6E0-17F53A32D8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a:extLst>
              <a:ext uri="{FF2B5EF4-FFF2-40B4-BE49-F238E27FC236}">
                <a16:creationId xmlns:a16="http://schemas.microsoft.com/office/drawing/2014/main" id="{F8CFE1EA-DD12-4E57-B609-52D95363E5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2" name="Slide Number Placeholder 5">
            <a:extLst>
              <a:ext uri="{FF2B5EF4-FFF2-40B4-BE49-F238E27FC236}">
                <a16:creationId xmlns:a16="http://schemas.microsoft.com/office/drawing/2014/main" id="{316566D8-DDEE-9DB9-AECA-6C874A592291}"/>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43</a:t>
            </a:fld>
            <a:endParaRPr lang="fi-FI" dirty="0">
              <a:latin typeface="Abadi Extra Light" panose="020B0204020104020204" pitchFamily="34" charset="0"/>
            </a:endParaRPr>
          </a:p>
        </p:txBody>
      </p:sp>
    </p:spTree>
    <p:extLst>
      <p:ext uri="{BB962C8B-B14F-4D97-AF65-F5344CB8AC3E}">
        <p14:creationId xmlns:p14="http://schemas.microsoft.com/office/powerpoint/2010/main" val="4237551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ohja40_Teoll_ja_työkoneet">
    <p:spTree>
      <p:nvGrpSpPr>
        <p:cNvPr id="1" name=""/>
        <p:cNvGrpSpPr/>
        <p:nvPr/>
      </p:nvGrpSpPr>
      <p:grpSpPr>
        <a:xfrm>
          <a:off x="0" y="0"/>
          <a:ext cx="0" cy="0"/>
          <a:chOff x="0" y="0"/>
          <a:chExt cx="0" cy="0"/>
        </a:xfrm>
      </p:grpSpPr>
      <p:pic>
        <p:nvPicPr>
          <p:cNvPr id="5" name="Picture 4" descr="Kuvituskuva. Iso keltainen kuorma-auto epätasaisella hiekkatiellä.">
            <a:extLst>
              <a:ext uri="{FF2B5EF4-FFF2-40B4-BE49-F238E27FC236}">
                <a16:creationId xmlns:a16="http://schemas.microsoft.com/office/drawing/2014/main" id="{4F66D5F2-50A9-4F5F-AEB6-E20A422EB5C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5943600" cy="6858000"/>
          </a:xfrm>
          <a:prstGeom prst="rect">
            <a:avLst/>
          </a:prstGeom>
        </p:spPr>
      </p:pic>
      <p:pic>
        <p:nvPicPr>
          <p:cNvPr id="6" name="Picture 5" descr="Kuvituskuva. Iso keltainen kuorma-auto epätasaisella hiekkatiellä.">
            <a:extLst>
              <a:ext uri="{FF2B5EF4-FFF2-40B4-BE49-F238E27FC236}">
                <a16:creationId xmlns:a16="http://schemas.microsoft.com/office/drawing/2014/main" id="{DD9B3293-A52C-41B5-8EC2-8AB7F87CD8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pic>
        <p:nvPicPr>
          <p:cNvPr id="11" name="Picture 10" descr="Kuvituskuva. Iso keltainen kuorma-auto epätasaisella hiekkatiellä.">
            <a:extLst>
              <a:ext uri="{FF2B5EF4-FFF2-40B4-BE49-F238E27FC236}">
                <a16:creationId xmlns:a16="http://schemas.microsoft.com/office/drawing/2014/main" id="{ABFB9053-513F-468D-A5F4-FFDE2819BA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22" y="6331169"/>
            <a:ext cx="1224985" cy="531994"/>
          </a:xfrm>
          <a:prstGeom prst="rect">
            <a:avLst/>
          </a:prstGeom>
        </p:spPr>
      </p:pic>
      <p:sp>
        <p:nvSpPr>
          <p:cNvPr id="9" name="Tekstin paikkamerkki 8">
            <a:extLst>
              <a:ext uri="{FF2B5EF4-FFF2-40B4-BE49-F238E27FC236}">
                <a16:creationId xmlns:a16="http://schemas.microsoft.com/office/drawing/2014/main" id="{4F9A385A-8DB6-46A6-8B53-130109D05A8E}"/>
              </a:ext>
            </a:extLst>
          </p:cNvPr>
          <p:cNvSpPr txBox="1">
            <a:spLocks/>
          </p:cNvSpPr>
          <p:nvPr/>
        </p:nvSpPr>
        <p:spPr>
          <a:xfrm>
            <a:off x="6170612" y="4310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b="1" dirty="0">
                <a:latin typeface="Abadi Extra Light" panose="020B0204020104020204" pitchFamily="34" charset="0"/>
              </a:rPr>
              <a:t>Teollisuus ja työkoneet</a:t>
            </a:r>
          </a:p>
        </p:txBody>
      </p:sp>
      <p:sp>
        <p:nvSpPr>
          <p:cNvPr id="10" name="Sisällön paikkamerkki 3">
            <a:extLst>
              <a:ext uri="{FF2B5EF4-FFF2-40B4-BE49-F238E27FC236}">
                <a16:creationId xmlns:a16="http://schemas.microsoft.com/office/drawing/2014/main" id="{E64ADA07-B022-478B-A7AD-8B7731BB9336}"/>
              </a:ext>
            </a:extLst>
          </p:cNvPr>
          <p:cNvSpPr txBox="1">
            <a:spLocks/>
          </p:cNvSpPr>
          <p:nvPr/>
        </p:nvSpPr>
        <p:spPr>
          <a:xfrm>
            <a:off x="6170612" y="960436"/>
            <a:ext cx="5183188" cy="546646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1700" b="1" dirty="0">
                <a:latin typeface="Abadi Extra Light" panose="020B0204020104020204" pitchFamily="34" charset="0"/>
              </a:rPr>
              <a:t>Sektorin kuvaus:  </a:t>
            </a:r>
            <a:r>
              <a:rPr lang="fi-FI" sz="1700" dirty="0">
                <a:latin typeface="Abadi Extra Light" panose="020B0204020104020204" pitchFamily="34" charset="0"/>
              </a:rPr>
              <a:t>Sektorin päästölaskenta sisältää teollisuuden ja työkoneiden polttoaineenkäytön päästöt, sähkönkulutuksen sekä teollisuuden prosesseista aiheutuvat päästöt.</a:t>
            </a:r>
          </a:p>
          <a:p>
            <a:pPr marL="0" indent="0">
              <a:lnSpc>
                <a:spcPct val="100000"/>
              </a:lnSpc>
              <a:buNone/>
            </a:pPr>
            <a:r>
              <a:rPr lang="fi-FI" sz="1700" dirty="0">
                <a:latin typeface="Abadi Extra Light" panose="020B0204020104020204" pitchFamily="34" charset="0"/>
              </a:rPr>
              <a:t>Päästöt lasketaan perustuen teollisuuden käyttämiin polttoaineisiin ja öljyn myyntimääriin. Teollisuuden käyttämien polttoaineiden määrät saadaan YLVA-tietokannasta sekä yrityskyselyillä ja öljyn myyntimäärät Tilastokeskuksen tilastoista.</a:t>
            </a:r>
          </a:p>
          <a:p>
            <a:pPr marL="0" indent="0">
              <a:lnSpc>
                <a:spcPct val="100000"/>
              </a:lnSpc>
              <a:buNone/>
            </a:pPr>
            <a:r>
              <a:rPr lang="fi-FI" sz="1700" dirty="0">
                <a:latin typeface="Abadi Extra Light" panose="020B0204020104020204" pitchFamily="34" charset="0"/>
              </a:rPr>
              <a:t>Sähkönkulutustiedot saadaan Energiateollisuus ry:n tilastosta ja  sähköntuotantotiedot yrityksiltä. Teollisuuden omaan käyttöön tuottaman sähkön päästöt lasketaan teollisuuden polttoaineiden päästöihin. Tällöin Energiateollisuus ry:n tilastoimasta teollisuuden sähkönkulutuksesta vähennetään teollisuuden omaan käyttöön tuottama sähkö. Teollisuuden sähkönkulutuksen päästöihin sisältyy siis vain teollisuuden ostosähkö. Sähkönkulutuksen päästö lasketaan käyttäen valtakunnallista sähkönkulutuksen päästökerrointa. </a:t>
            </a:r>
          </a:p>
          <a:p>
            <a:pPr marL="0" indent="0">
              <a:lnSpc>
                <a:spcPct val="100000"/>
              </a:lnSpc>
              <a:buNone/>
            </a:pPr>
            <a:r>
              <a:rPr lang="fi-FI" sz="1700" dirty="0">
                <a:latin typeface="Abadi Extra Light" panose="020B0204020104020204" pitchFamily="34" charset="0"/>
              </a:rPr>
              <a:t>Bensiinikäyttöisten työkoneiden polttoaineen kulutus ja päästöt on laskettu käyttäen VTT:n TYKO-mallia.</a:t>
            </a:r>
          </a:p>
          <a:p>
            <a:pPr marL="0" indent="0">
              <a:lnSpc>
                <a:spcPct val="100000"/>
              </a:lnSpc>
              <a:buNone/>
            </a:pPr>
            <a:r>
              <a:rPr lang="fi-FI" sz="1700" dirty="0">
                <a:latin typeface="Abadi Extra Light" panose="020B0204020104020204" pitchFamily="34" charset="0"/>
              </a:rPr>
              <a:t>Kevyen ja raskaan polttoöljyn käyttö työkoneissa ja muissa käyttökohteissa lasketaan vähentämällä kuntaan toimitetuista polttoainemääristä rakennusten erillislämmitykseen, kaukolämmitykseen sekä teollisuuden tuotantoon käytetyt polttoainemäärät.</a:t>
            </a:r>
          </a:p>
          <a:p>
            <a:pPr marL="0" indent="0">
              <a:lnSpc>
                <a:spcPct val="100000"/>
              </a:lnSpc>
              <a:buNone/>
            </a:pPr>
            <a:r>
              <a:rPr lang="fi-FI" sz="1700" dirty="0">
                <a:latin typeface="Abadi Extra Light" panose="020B0204020104020204" pitchFamily="34" charset="0"/>
              </a:rPr>
              <a:t>Prosessipäästöjen tiedot saadaan päästökaupparekisterin julkisista tiedoista ja tietokyselyillä.</a:t>
            </a:r>
          </a:p>
          <a:p>
            <a:pPr marL="0" indent="0">
              <a:lnSpc>
                <a:spcPct val="100000"/>
              </a:lnSpc>
              <a:buNone/>
            </a:pPr>
            <a:r>
              <a:rPr lang="fi-FI" sz="1700" dirty="0">
                <a:latin typeface="Abadi Extra Light" panose="020B0204020104020204" pitchFamily="34" charset="0"/>
              </a:rPr>
              <a:t>Teollisuuden ja työkoneiden laskenta on CO2-raportin kautta tarjottava lisäpalvelu.</a:t>
            </a:r>
          </a:p>
          <a:p>
            <a:pPr marL="0" indent="0">
              <a:lnSpc>
                <a:spcPct val="100000"/>
              </a:lnSpc>
              <a:buNone/>
            </a:pPr>
            <a:r>
              <a:rPr lang="fi-FI" sz="1700" b="1" dirty="0">
                <a:latin typeface="Abadi Extra Light" panose="020B0204020104020204" pitchFamily="34" charset="0"/>
              </a:rPr>
              <a:t>Tietolähteet: </a:t>
            </a:r>
            <a:r>
              <a:rPr lang="fi-FI" sz="1700" dirty="0">
                <a:latin typeface="Abadi Extra Light" panose="020B0204020104020204" pitchFamily="34" charset="0"/>
              </a:rPr>
              <a:t>Suomen ympäristökeskus, YLVA-tietokanta [19], Tilastokeskus, Öljyn myyntimäärät kunnittain [20], Energiateollisuus ry:n Sähkötilastot, Sähkönkäyttö kunnittain [2], VTT, Lipasto-laskentajärjestelmä [12], yrityskyselyt</a:t>
            </a:r>
          </a:p>
          <a:p>
            <a:pPr marL="0" indent="0">
              <a:lnSpc>
                <a:spcPct val="100000"/>
              </a:lnSpc>
              <a:buNone/>
            </a:pPr>
            <a:r>
              <a:rPr lang="fi-FI" sz="1700" b="1" dirty="0">
                <a:latin typeface="Abadi Extra Light" panose="020B0204020104020204" pitchFamily="34" charset="0"/>
              </a:rPr>
              <a:t>Epävarmuudet ja mahdolliset päällekkäisyydet: </a:t>
            </a:r>
            <a:r>
              <a:rPr lang="fi-FI" sz="1700" dirty="0">
                <a:latin typeface="Abadi Extra Light" panose="020B0204020104020204" pitchFamily="34" charset="0"/>
              </a:rPr>
              <a:t>Öljyn kulutuksen laskentaan liittyy epävarmuutta, sillä tarkat käyttökohteet eivät ole tiedossa. Yrityskyselyillä kerättävien tietojen saatavuus saattaa vaihdella vuosittain</a:t>
            </a:r>
            <a:r>
              <a:rPr lang="fi-FI" sz="1400" dirty="0">
                <a:latin typeface="Abadi Extra Light" panose="020B0204020104020204" pitchFamily="34" charset="0"/>
              </a:rPr>
              <a:t>.</a:t>
            </a:r>
            <a:endParaRPr lang="fi-FI" sz="1400" b="1" dirty="0">
              <a:latin typeface="Abadi Extra Light" panose="020B0204020104020204" pitchFamily="34" charset="0"/>
            </a:endParaRPr>
          </a:p>
        </p:txBody>
      </p:sp>
      <p:sp>
        <p:nvSpPr>
          <p:cNvPr id="3" name="Slide Number Placeholder 5">
            <a:extLst>
              <a:ext uri="{FF2B5EF4-FFF2-40B4-BE49-F238E27FC236}">
                <a16:creationId xmlns:a16="http://schemas.microsoft.com/office/drawing/2014/main" id="{FFBBED0A-F9E3-7503-6E9D-A234748E7CE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44</a:t>
            </a:fld>
            <a:endParaRPr lang="fi-FI" dirty="0">
              <a:latin typeface="Abadi Extra Light" panose="020B0204020104020204" pitchFamily="34" charset="0"/>
            </a:endParaRPr>
          </a:p>
        </p:txBody>
      </p:sp>
    </p:spTree>
    <p:extLst>
      <p:ext uri="{BB962C8B-B14F-4D97-AF65-F5344CB8AC3E}">
        <p14:creationId xmlns:p14="http://schemas.microsoft.com/office/powerpoint/2010/main" val="3176986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ohja41_Lähdeluettelo">
    <p:spTree>
      <p:nvGrpSpPr>
        <p:cNvPr id="1" name=""/>
        <p:cNvGrpSpPr/>
        <p:nvPr/>
      </p:nvGrpSpPr>
      <p:grpSpPr>
        <a:xfrm>
          <a:off x="0" y="0"/>
          <a:ext cx="0" cy="0"/>
          <a:chOff x="0" y="0"/>
          <a:chExt cx="0" cy="0"/>
        </a:xfrm>
      </p:grpSpPr>
      <p:sp>
        <p:nvSpPr>
          <p:cNvPr id="2" name="Otsikkomuoto">
            <a:extLst>
              <a:ext uri="{FF2B5EF4-FFF2-40B4-BE49-F238E27FC236}">
                <a16:creationId xmlns:a16="http://schemas.microsoft.com/office/drawing/2014/main" id="{5D29C973-20DC-4ED5-8F2C-CD702AC29BE0}"/>
              </a:ext>
            </a:extLst>
          </p:cNvPr>
          <p:cNvSpPr>
            <a:spLocks noGrp="1"/>
          </p:cNvSpPr>
          <p:nvPr>
            <p:ph type="title"/>
          </p:nvPr>
        </p:nvSpPr>
        <p:spPr/>
        <p:txBody>
          <a:bodyPr/>
          <a:lstStyle/>
          <a:p>
            <a:r>
              <a:rPr lang="fi-FI" dirty="0">
                <a:latin typeface="Abadi Extra Light" panose="020B0204020104020204" pitchFamily="34" charset="0"/>
              </a:rPr>
              <a:t>13. Lähdeluettelo</a:t>
            </a:r>
          </a:p>
        </p:txBody>
      </p:sp>
      <p:sp>
        <p:nvSpPr>
          <p:cNvPr id="4" name="Sisällön paikkamerkki 3">
            <a:extLst>
              <a:ext uri="{FF2B5EF4-FFF2-40B4-BE49-F238E27FC236}">
                <a16:creationId xmlns:a16="http://schemas.microsoft.com/office/drawing/2014/main" id="{7BC30ADA-E2AB-4276-AC9E-9EDBE83FB551}"/>
              </a:ext>
            </a:extLst>
          </p:cNvPr>
          <p:cNvSpPr>
            <a:spLocks noGrp="1"/>
          </p:cNvSpPr>
          <p:nvPr>
            <p:ph sz="half" idx="2"/>
          </p:nvPr>
        </p:nvSpPr>
        <p:spPr/>
        <p:txBody>
          <a:bodyPr>
            <a:normAutofit fontScale="47500" lnSpcReduction="20000"/>
          </a:bodyPr>
          <a:lstStyle/>
          <a:p>
            <a:pPr marL="0" indent="0">
              <a:buNone/>
            </a:pPr>
            <a:r>
              <a:rPr lang="fi-FI" sz="2500" dirty="0">
                <a:latin typeface="Abadi Extra Light" panose="020B0204020104020204" pitchFamily="34" charset="0"/>
              </a:rPr>
              <a:t>11 Luonnonvarakeskus, Polttopuun pienkäyttö. Erikseen tilattava maksullinen aineisto. (julkaistaan noin kymmenen vuoden välein)</a:t>
            </a:r>
          </a:p>
          <a:p>
            <a:pPr marL="0" indent="0">
              <a:buNone/>
            </a:pPr>
            <a:r>
              <a:rPr lang="fi-FI" sz="2500" dirty="0">
                <a:latin typeface="Abadi Extra Light" panose="020B0204020104020204" pitchFamily="34" charset="0"/>
              </a:rPr>
              <a:t>12 VTT, LIPASTO – Suomen liikenteen pakokaasupäästöjen ja energiankulutuksen laskentajärjestelmä, </a:t>
            </a:r>
            <a:r>
              <a:rPr lang="fi-FI" sz="2500" dirty="0">
                <a:latin typeface="Abadi Extra Light" panose="020B0204020104020204" pitchFamily="34" charset="0"/>
                <a:hlinkClick r:id="rId2"/>
              </a:rPr>
              <a:t>http://lipasto.vtt.fi/</a:t>
            </a:r>
            <a:r>
              <a:rPr lang="fi-FI" sz="2500" dirty="0">
                <a:latin typeface="Abadi Extra Light" panose="020B0204020104020204" pitchFamily="34" charset="0"/>
              </a:rPr>
              <a:t> (julkaistaan vuosittain, viimeinen julkaisu 2023)</a:t>
            </a:r>
          </a:p>
          <a:p>
            <a:pPr marL="0" indent="0">
              <a:buNone/>
            </a:pPr>
            <a:r>
              <a:rPr lang="fi-FI" sz="2500" dirty="0">
                <a:latin typeface="Abadi Extra Light" panose="020B0204020104020204" pitchFamily="34" charset="0"/>
              </a:rPr>
              <a:t>13 Traficom, Vesikulkuneuvorekisteri. Erikseen tilattava maksullinen aineisto.</a:t>
            </a:r>
          </a:p>
          <a:p>
            <a:pPr marL="0" indent="0">
              <a:buNone/>
            </a:pPr>
            <a:r>
              <a:rPr lang="fi-FI" sz="2500" dirty="0">
                <a:latin typeface="Abadi Extra Light" panose="020B0204020104020204" pitchFamily="34" charset="0"/>
              </a:rPr>
              <a:t>14 Finavia, Vuosikertomus (julkaistaan vuosittain) </a:t>
            </a:r>
          </a:p>
          <a:p>
            <a:pPr marL="0" indent="0">
              <a:buNone/>
            </a:pPr>
            <a:r>
              <a:rPr lang="fi-FI" sz="2500" dirty="0">
                <a:latin typeface="Abadi Extra Light" panose="020B0204020104020204" pitchFamily="34" charset="0"/>
              </a:rPr>
              <a:t>15 Ruokaviraston maaseutuelinkeinohallinnon tietojärjestelmä. Erikseen tilattava maksullinen aineisto.</a:t>
            </a:r>
          </a:p>
          <a:p>
            <a:pPr marL="0" indent="0">
              <a:buNone/>
            </a:pPr>
            <a:r>
              <a:rPr lang="fi-FI" sz="2500" dirty="0">
                <a:latin typeface="Abadi Extra Light" panose="020B0204020104020204" pitchFamily="34" charset="0"/>
              </a:rPr>
              <a:t>16 Luonnonvarakeskuksen tilastotietokanta, Kotieläinten lukumäärä [verkkojulkaisu]. Saantitapa: </a:t>
            </a:r>
            <a:r>
              <a:rPr lang="fi-FI" sz="2500" dirty="0">
                <a:latin typeface="Abadi Extra Light" panose="020B0204020104020204" pitchFamily="34" charset="0"/>
                <a:hlinkClick r:id="rId3"/>
              </a:rPr>
              <a:t>https://www.luke.fi/fi/tilastot/kotielainten-lukumaara</a:t>
            </a:r>
            <a:r>
              <a:rPr lang="fi-FI" sz="2500" dirty="0">
                <a:latin typeface="Abadi Extra Light" panose="020B0204020104020204" pitchFamily="34" charset="0"/>
              </a:rPr>
              <a:t> (julkaistaan vuosittain) </a:t>
            </a:r>
          </a:p>
          <a:p>
            <a:pPr marL="0" indent="0">
              <a:buNone/>
            </a:pPr>
            <a:r>
              <a:rPr lang="fi-FI" sz="2500" dirty="0">
                <a:latin typeface="Abadi Extra Light" panose="020B0204020104020204" pitchFamily="34" charset="0"/>
              </a:rPr>
              <a:t>17 Suomen Hippos ry, Hevosten ja ponien lukumäärät kunnittain. Erikseen tilattava aineisto.</a:t>
            </a:r>
          </a:p>
          <a:p>
            <a:pPr marL="0" indent="0">
              <a:buNone/>
            </a:pPr>
            <a:r>
              <a:rPr lang="fi-FI" sz="2500" dirty="0">
                <a:latin typeface="Abadi Extra Light" panose="020B0204020104020204" pitchFamily="34" charset="0"/>
              </a:rPr>
              <a:t>18 Paliskuntain yhdistys, Porojen lukumäärät kunnittain, Erikseen tilattava aineisto.</a:t>
            </a:r>
          </a:p>
          <a:p>
            <a:pPr marL="0" indent="0">
              <a:buNone/>
            </a:pPr>
            <a:r>
              <a:rPr lang="fi-FI" sz="2500" dirty="0">
                <a:latin typeface="Abadi Extra Light" panose="020B0204020104020204" pitchFamily="34" charset="0"/>
              </a:rPr>
              <a:t>19 Suomen ympäristökeskus, YLVA-tietokannan tiedot. Erikseen tilattava maksullinen aineisto.</a:t>
            </a:r>
          </a:p>
          <a:p>
            <a:pPr marL="0" indent="0">
              <a:buNone/>
            </a:pPr>
            <a:r>
              <a:rPr lang="fi-FI" sz="2500" dirty="0">
                <a:latin typeface="Abadi Extra Light" panose="020B0204020104020204" pitchFamily="34" charset="0"/>
              </a:rPr>
              <a:t>20 Tilastokeskus, Öljyn myyntimäärät kunnittain. Erikseen tilattava aineisto.</a:t>
            </a:r>
          </a:p>
          <a:p>
            <a:pPr marL="0" indent="0">
              <a:buNone/>
            </a:pPr>
            <a:r>
              <a:rPr lang="fi-FI" sz="2500" dirty="0">
                <a:latin typeface="Abadi Extra Light" panose="020B0204020104020204" pitchFamily="34" charset="0"/>
              </a:rPr>
              <a:t>Kuvien lähteet: Sitowise kuvapankki, useita eri kuvaajia</a:t>
            </a:r>
          </a:p>
          <a:p>
            <a:pPr marL="0" indent="0">
              <a:buNone/>
            </a:pPr>
            <a:endParaRPr lang="fi-FI" dirty="0"/>
          </a:p>
        </p:txBody>
      </p:sp>
      <p:pic>
        <p:nvPicPr>
          <p:cNvPr id="6" name="Picture 5">
            <a:extLst>
              <a:ext uri="{FF2B5EF4-FFF2-40B4-BE49-F238E27FC236}">
                <a16:creationId xmlns:a16="http://schemas.microsoft.com/office/drawing/2014/main" id="{F64BEDC5-1990-4C74-87C5-F44D4815C7B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a:extLst>
              <a:ext uri="{FF2B5EF4-FFF2-40B4-BE49-F238E27FC236}">
                <a16:creationId xmlns:a16="http://schemas.microsoft.com/office/drawing/2014/main" id="{CAD8D805-C40D-4DDE-82BF-66B4582435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9" name="Sisällön paikkamerkki 8">
            <a:extLst>
              <a:ext uri="{FF2B5EF4-FFF2-40B4-BE49-F238E27FC236}">
                <a16:creationId xmlns:a16="http://schemas.microsoft.com/office/drawing/2014/main" id="{ADC872A2-8EFE-41BE-BC5B-9F0E3FA36880}"/>
              </a:ext>
            </a:extLst>
          </p:cNvPr>
          <p:cNvSpPr>
            <a:spLocks noGrp="1"/>
          </p:cNvSpPr>
          <p:nvPr>
            <p:ph sz="half" idx="1"/>
          </p:nvPr>
        </p:nvSpPr>
        <p:spPr/>
        <p:txBody>
          <a:bodyPr>
            <a:normAutofit fontScale="47500" lnSpcReduction="20000"/>
          </a:bodyPr>
          <a:lstStyle/>
          <a:p>
            <a:pPr marL="0" indent="0">
              <a:buNone/>
            </a:pPr>
            <a:r>
              <a:rPr lang="fi-FI" sz="2500" dirty="0">
                <a:latin typeface="Abadi Extra Light" panose="020B0204020104020204" pitchFamily="34" charset="0"/>
              </a:rPr>
              <a:t>1 Suomen virallinen tilasto (SVT): Kasvihuonekaasut [verkkojulkaisu]. Viiteajankohta: 2023. Helsinki: Tilastokeskus [Viitattu: 24.1.2025]. Saantitapa: </a:t>
            </a:r>
            <a:r>
              <a:rPr lang="fi-FI" sz="2500" dirty="0">
                <a:latin typeface="Abadi Extra Light" panose="020B0204020104020204" pitchFamily="34" charset="0"/>
                <a:hlinkClick r:id="rId6"/>
              </a:rPr>
              <a:t>https://stat.fi/julkaisu/clmpwmdg9iy0v0cunp21h4q6v</a:t>
            </a:r>
            <a:r>
              <a:rPr lang="fi-FI" sz="2500" dirty="0">
                <a:latin typeface="Abadi Extra Light" panose="020B0204020104020204" pitchFamily="34" charset="0"/>
              </a:rPr>
              <a:t> </a:t>
            </a:r>
          </a:p>
          <a:p>
            <a:pPr marL="0" indent="0">
              <a:buNone/>
            </a:pPr>
            <a:r>
              <a:rPr lang="fi-FI" sz="2500" dirty="0">
                <a:latin typeface="Abadi Extra Light" panose="020B0204020104020204" pitchFamily="34" charset="0"/>
              </a:rPr>
              <a:t>2 Energiateollisuus ry, Sähkötilastot, Sähkönkäyttö kunnittain, </a:t>
            </a:r>
            <a:r>
              <a:rPr lang="fi-FI" sz="2500" dirty="0">
                <a:latin typeface="Abadi Extra Light" panose="020B0204020104020204" pitchFamily="34" charset="0"/>
                <a:hlinkClick r:id="rId7"/>
              </a:rPr>
              <a:t>https://energia.fi/tilastot/sahkotilastot</a:t>
            </a:r>
            <a:r>
              <a:rPr lang="fi-FI" sz="2500" dirty="0">
                <a:latin typeface="Abadi Extra Light" panose="020B0204020104020204" pitchFamily="34" charset="0"/>
              </a:rPr>
              <a:t> (julkaistaan vuosittain)</a:t>
            </a:r>
          </a:p>
          <a:p>
            <a:pPr marL="0" indent="0">
              <a:buNone/>
            </a:pPr>
            <a:r>
              <a:rPr lang="fi-FI" sz="2500" dirty="0">
                <a:latin typeface="Abadi Extra Light" panose="020B0204020104020204" pitchFamily="34" charset="0"/>
              </a:rPr>
              <a:t>3  Energiateollisuus ry, Sähkötilastot, Sähköntuotannon polttoaineet ja CO</a:t>
            </a:r>
            <a:r>
              <a:rPr lang="fi-FI" sz="2500" baseline="-25000" dirty="0">
                <a:latin typeface="Abadi Extra Light" panose="020B0204020104020204" pitchFamily="34" charset="0"/>
              </a:rPr>
              <a:t>2</a:t>
            </a:r>
            <a:r>
              <a:rPr lang="fi-FI" sz="2500" dirty="0">
                <a:latin typeface="Abadi Extra Light" panose="020B0204020104020204" pitchFamily="34" charset="0"/>
              </a:rPr>
              <a:t>-päästöt, </a:t>
            </a:r>
            <a:r>
              <a:rPr lang="fi-FI" sz="2500" dirty="0">
                <a:latin typeface="Abadi Extra Light" panose="020B0204020104020204" pitchFamily="34" charset="0"/>
                <a:hlinkClick r:id="rId7"/>
              </a:rPr>
              <a:t>https://energia.fi/tilastot/sahkotilastot</a:t>
            </a:r>
            <a:r>
              <a:rPr lang="fi-FI" sz="2500" dirty="0">
                <a:latin typeface="Abadi Extra Light" panose="020B0204020104020204" pitchFamily="34" charset="0"/>
              </a:rPr>
              <a:t> (julkaistaan kuukausittain)</a:t>
            </a:r>
          </a:p>
          <a:p>
            <a:pPr marL="0" indent="0">
              <a:buNone/>
            </a:pPr>
            <a:r>
              <a:rPr lang="fi-FI" sz="2500" dirty="0">
                <a:latin typeface="Abadi Extra Light" panose="020B0204020104020204" pitchFamily="34" charset="0"/>
              </a:rPr>
              <a:t>4 Tilastokeskus, Suomen virallinen tilasto (SVT): Rakennukset ja kesämökit [verkkojulkaisu]. Saantitapa: </a:t>
            </a:r>
            <a:r>
              <a:rPr lang="fi-FI" sz="2500" dirty="0">
                <a:latin typeface="Abadi Extra Light" panose="020B0204020104020204" pitchFamily="34" charset="0"/>
                <a:hlinkClick r:id="rId8"/>
              </a:rPr>
              <a:t>https://stat.fi/tilasto/rakke</a:t>
            </a:r>
            <a:r>
              <a:rPr lang="fi-FI" sz="2500" dirty="0">
                <a:latin typeface="Abadi Extra Light" panose="020B0204020104020204" pitchFamily="34" charset="0"/>
              </a:rPr>
              <a:t> (julkaistaan vuosittain)</a:t>
            </a:r>
          </a:p>
          <a:p>
            <a:pPr marL="0" indent="0">
              <a:buNone/>
            </a:pPr>
            <a:r>
              <a:rPr lang="fi-FI" sz="2500" dirty="0">
                <a:latin typeface="Abadi Extra Light" panose="020B0204020104020204" pitchFamily="34" charset="0"/>
              </a:rPr>
              <a:t>5 Ilmatieteen laitos, Viikoittaiset lämmitystarveluvut. Erikseen tilattava maksullinen aineisto.</a:t>
            </a:r>
          </a:p>
          <a:p>
            <a:pPr marL="0" indent="0">
              <a:buNone/>
            </a:pPr>
            <a:r>
              <a:rPr lang="fi-FI" sz="2500" dirty="0">
                <a:latin typeface="Abadi Extra Light" panose="020B0204020104020204" pitchFamily="34" charset="0"/>
              </a:rPr>
              <a:t>6 Motiva, Kulutuksen normitus, </a:t>
            </a:r>
            <a:r>
              <a:rPr lang="fi-FI" sz="2500" dirty="0">
                <a:latin typeface="Abadi Extra Light" panose="020B0204020104020204" pitchFamily="34" charset="0"/>
                <a:hlinkClick r:id="rId9"/>
              </a:rPr>
              <a:t>https://www.motiva.fi/julkinen_sektori/kiinteiston_energiankaytto/kulutuksen_normitus</a:t>
            </a:r>
            <a:r>
              <a:rPr lang="fi-FI" sz="2500" dirty="0">
                <a:latin typeface="Abadi Extra Light" panose="020B0204020104020204" pitchFamily="34" charset="0"/>
              </a:rPr>
              <a:t> </a:t>
            </a:r>
          </a:p>
          <a:p>
            <a:pPr marL="0" indent="0">
              <a:buNone/>
            </a:pPr>
            <a:r>
              <a:rPr lang="fi-FI" sz="2500" dirty="0">
                <a:latin typeface="Abadi Extra Light" panose="020B0204020104020204" pitchFamily="34" charset="0"/>
              </a:rPr>
              <a:t>7 Energiateollisuus ry, Kaukolämpötilastot, Kaukolämpötilasto, </a:t>
            </a:r>
            <a:r>
              <a:rPr lang="fi-FI" sz="2500" dirty="0">
                <a:latin typeface="Abadi Extra Light" panose="020B0204020104020204" pitchFamily="34" charset="0"/>
                <a:hlinkClick r:id="rId10"/>
              </a:rPr>
              <a:t>https://energia.fi/tilastot/kaukolampotilastot</a:t>
            </a:r>
            <a:r>
              <a:rPr lang="fi-FI" sz="2500" dirty="0">
                <a:latin typeface="Abadi Extra Light" panose="020B0204020104020204" pitchFamily="34" charset="0"/>
              </a:rPr>
              <a:t> (julkaistaan vuosittain)</a:t>
            </a:r>
          </a:p>
          <a:p>
            <a:pPr marL="0" indent="0">
              <a:buNone/>
            </a:pPr>
            <a:r>
              <a:rPr lang="fi-FI" sz="2500" dirty="0">
                <a:latin typeface="Abadi Extra Light" panose="020B0204020104020204" pitchFamily="34" charset="0"/>
              </a:rPr>
              <a:t>8 Tilastokeskus, Polttoaineluokitus, </a:t>
            </a:r>
            <a:r>
              <a:rPr lang="fi-FI" sz="2500" dirty="0">
                <a:latin typeface="Abadi Extra Light" panose="020B0204020104020204" pitchFamily="34" charset="0"/>
                <a:hlinkClick r:id="rId11"/>
              </a:rPr>
              <a:t>https://stat.fi/tup/khkinv/khkaasut_polttoaineluokitus.html</a:t>
            </a:r>
            <a:r>
              <a:rPr lang="fi-FI" sz="2500" dirty="0">
                <a:latin typeface="Abadi Extra Light" panose="020B0204020104020204" pitchFamily="34" charset="0"/>
              </a:rPr>
              <a:t> (julkaistaan vuosittain)</a:t>
            </a:r>
          </a:p>
          <a:p>
            <a:pPr marL="0" indent="0">
              <a:buNone/>
            </a:pPr>
            <a:r>
              <a:rPr lang="fi-FI" sz="2500" dirty="0">
                <a:latin typeface="Abadi Extra Light" panose="020B0204020104020204" pitchFamily="34" charset="0"/>
              </a:rPr>
              <a:t>9 Suomen ympäristökeskus, Petäjä, J., 2007. Kasvener - kasvihuonekaasu- ja energiatasemalli kuntatason tarkasteluihin</a:t>
            </a:r>
          </a:p>
          <a:p>
            <a:pPr marL="0" indent="0">
              <a:buNone/>
            </a:pPr>
            <a:r>
              <a:rPr lang="fi-FI" sz="2500" dirty="0">
                <a:latin typeface="Abadi Extra Light" panose="020B0204020104020204" pitchFamily="34" charset="0"/>
              </a:rPr>
              <a:t>10 Tilastokeskus, Suomen virallinen tilasto (SVT): Rakennusten lämmityksenenergialähteet rakennustyypeittäin [verkkojulkaisu]. Saantitapa: </a:t>
            </a:r>
            <a:r>
              <a:rPr lang="fi-FI" sz="2500" dirty="0">
                <a:latin typeface="Abadi Extra Light" panose="020B0204020104020204" pitchFamily="34" charset="0"/>
                <a:hlinkClick r:id="rId12"/>
              </a:rPr>
              <a:t>https://pxhopea2.stat.fi/sahkoiset_julkaisut/energia2023/html/suom0006.htm</a:t>
            </a:r>
            <a:r>
              <a:rPr lang="fi-FI" sz="2500" dirty="0">
                <a:latin typeface="Abadi Extra Light" panose="020B0204020104020204" pitchFamily="34" charset="0"/>
              </a:rPr>
              <a:t> (julkaistaan vuosittain)</a:t>
            </a:r>
            <a:endParaRPr lang="fi-FI" sz="1200" dirty="0">
              <a:latin typeface="Abadi Extra Light" panose="020B0204020104020204" pitchFamily="34" charset="0"/>
            </a:endParaRPr>
          </a:p>
          <a:p>
            <a:pPr marL="0" indent="0">
              <a:buNone/>
            </a:pPr>
            <a:endParaRPr lang="fi-FI" dirty="0"/>
          </a:p>
        </p:txBody>
      </p:sp>
      <p:sp>
        <p:nvSpPr>
          <p:cNvPr id="5" name="Slide Number Placeholder 5">
            <a:extLst>
              <a:ext uri="{FF2B5EF4-FFF2-40B4-BE49-F238E27FC236}">
                <a16:creationId xmlns:a16="http://schemas.microsoft.com/office/drawing/2014/main" id="{7BC046CA-9201-CFD6-0B59-6928A623F53E}"/>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45</a:t>
            </a:fld>
            <a:endParaRPr lang="fi-FI" dirty="0">
              <a:latin typeface="Abadi Extra Light" panose="020B0204020104020204" pitchFamily="34" charset="0"/>
            </a:endParaRPr>
          </a:p>
        </p:txBody>
      </p:sp>
    </p:spTree>
    <p:extLst>
      <p:ext uri="{BB962C8B-B14F-4D97-AF65-F5344CB8AC3E}">
        <p14:creationId xmlns:p14="http://schemas.microsoft.com/office/powerpoint/2010/main" val="1404272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ohja42_Kunnan_tiedot_taulu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220A39D-D799-4AC0-94F7-681A6A4C7C01}"/>
              </a:ext>
            </a:extLst>
          </p:cNvPr>
          <p:cNvSpPr>
            <a:spLocks noGrp="1"/>
          </p:cNvSpPr>
          <p:nvPr>
            <p:ph type="title"/>
          </p:nvPr>
        </p:nvSpPr>
        <p:spPr/>
        <p:txBody>
          <a:bodyPr/>
          <a:lstStyle/>
          <a:p>
            <a:r>
              <a:rPr lang="fi-FI" dirty="0">
                <a:latin typeface="Abadi Extra Light" panose="020B0204020104020204" pitchFamily="34" charset="0"/>
              </a:rPr>
              <a:t>Liite 1 Yhteenveto tuloksista</a:t>
            </a:r>
            <a:endParaRPr lang="fi-FI" b="1" i="1" dirty="0">
              <a:latin typeface="Abadi Extra Light" panose="020B0204020104020204" pitchFamily="34" charset="0"/>
            </a:endParaRPr>
          </a:p>
        </p:txBody>
      </p:sp>
      <p:sp>
        <p:nvSpPr>
          <p:cNvPr id="2" name="Slide Number Placeholder 5">
            <a:extLst>
              <a:ext uri="{FF2B5EF4-FFF2-40B4-BE49-F238E27FC236}">
                <a16:creationId xmlns:a16="http://schemas.microsoft.com/office/drawing/2014/main" id="{554B056A-23BC-EE5B-305F-D807E34268F9}"/>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46</a:t>
            </a:fld>
            <a:endParaRPr lang="fi-FI" dirty="0">
              <a:latin typeface="Abadi Extra Light" panose="020B0204020104020204" pitchFamily="34" charset="0"/>
            </a:endParaRPr>
          </a:p>
        </p:txBody>
      </p:sp>
      <p:pic>
        <p:nvPicPr>
          <p:cNvPr id="5" name="Picture 4" descr="Kunnan päästöt taulukkona usealta vuodelta">
            <a:extLst>
              <a:ext uri="{FF2B5EF4-FFF2-40B4-BE49-F238E27FC236}">
                <a16:creationId xmlns:a16="http://schemas.microsoft.com/office/drawing/2014/main" id="{21ECACEE-62AD-6D4C-EB28-666EA2CA78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descr="Kunnan päästöt taulukkona usealta vuodelta">
            <a:extLst>
              <a:ext uri="{FF2B5EF4-FFF2-40B4-BE49-F238E27FC236}">
                <a16:creationId xmlns:a16="http://schemas.microsoft.com/office/drawing/2014/main" id="{B5DB110F-6A1E-907D-29EE-4D075AA5D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graphicFrame>
        <p:nvGraphicFramePr>
          <p:cNvPr id="3" name="Taulukko 2" descr="Kunnan päästöt taulukkona usealta vuodelta">
            <a:extLst>
              <a:ext uri="{FF2B5EF4-FFF2-40B4-BE49-F238E27FC236}">
                <a16:creationId xmlns:a16="http://schemas.microsoft.com/office/drawing/2014/main" id="{5A306875-8915-D424-4611-4F22856B4F03}"/>
              </a:ext>
            </a:extLst>
          </p:cNvPr>
          <p:cNvGraphicFramePr>
            <a:graphicFrameLocks noGrp="1"/>
          </p:cNvGraphicFramePr>
          <p:nvPr>
            <p:extLst>
              <p:ext uri="{D42A27DB-BD31-4B8C-83A1-F6EECF244321}">
                <p14:modId xmlns:p14="http://schemas.microsoft.com/office/powerpoint/2010/main" val="1873093126"/>
              </p:ext>
            </p:extLst>
          </p:nvPr>
        </p:nvGraphicFramePr>
        <p:xfrm>
          <a:off x="762000" y="1524000"/>
          <a:ext cx="10604500" cy="413004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137148885"/>
                    </a:ext>
                  </a:extLst>
                </a:gridCol>
                <a:gridCol w="469900">
                  <a:extLst>
                    <a:ext uri="{9D8B030D-6E8A-4147-A177-3AD203B41FA5}">
                      <a16:colId xmlns:a16="http://schemas.microsoft.com/office/drawing/2014/main" val="2244238913"/>
                    </a:ext>
                  </a:extLst>
                </a:gridCol>
                <a:gridCol w="469900">
                  <a:extLst>
                    <a:ext uri="{9D8B030D-6E8A-4147-A177-3AD203B41FA5}">
                      <a16:colId xmlns:a16="http://schemas.microsoft.com/office/drawing/2014/main" val="2920150273"/>
                    </a:ext>
                  </a:extLst>
                </a:gridCol>
                <a:gridCol w="469900">
                  <a:extLst>
                    <a:ext uri="{9D8B030D-6E8A-4147-A177-3AD203B41FA5}">
                      <a16:colId xmlns:a16="http://schemas.microsoft.com/office/drawing/2014/main" val="2600427484"/>
                    </a:ext>
                  </a:extLst>
                </a:gridCol>
                <a:gridCol w="469900">
                  <a:extLst>
                    <a:ext uri="{9D8B030D-6E8A-4147-A177-3AD203B41FA5}">
                      <a16:colId xmlns:a16="http://schemas.microsoft.com/office/drawing/2014/main" val="1610685593"/>
                    </a:ext>
                  </a:extLst>
                </a:gridCol>
                <a:gridCol w="469900">
                  <a:extLst>
                    <a:ext uri="{9D8B030D-6E8A-4147-A177-3AD203B41FA5}">
                      <a16:colId xmlns:a16="http://schemas.microsoft.com/office/drawing/2014/main" val="4176250624"/>
                    </a:ext>
                  </a:extLst>
                </a:gridCol>
                <a:gridCol w="469900">
                  <a:extLst>
                    <a:ext uri="{9D8B030D-6E8A-4147-A177-3AD203B41FA5}">
                      <a16:colId xmlns:a16="http://schemas.microsoft.com/office/drawing/2014/main" val="2618284099"/>
                    </a:ext>
                  </a:extLst>
                </a:gridCol>
                <a:gridCol w="469900">
                  <a:extLst>
                    <a:ext uri="{9D8B030D-6E8A-4147-A177-3AD203B41FA5}">
                      <a16:colId xmlns:a16="http://schemas.microsoft.com/office/drawing/2014/main" val="3127569205"/>
                    </a:ext>
                  </a:extLst>
                </a:gridCol>
                <a:gridCol w="469900">
                  <a:extLst>
                    <a:ext uri="{9D8B030D-6E8A-4147-A177-3AD203B41FA5}">
                      <a16:colId xmlns:a16="http://schemas.microsoft.com/office/drawing/2014/main" val="494733763"/>
                    </a:ext>
                  </a:extLst>
                </a:gridCol>
                <a:gridCol w="469900">
                  <a:extLst>
                    <a:ext uri="{9D8B030D-6E8A-4147-A177-3AD203B41FA5}">
                      <a16:colId xmlns:a16="http://schemas.microsoft.com/office/drawing/2014/main" val="420349496"/>
                    </a:ext>
                  </a:extLst>
                </a:gridCol>
                <a:gridCol w="469900">
                  <a:extLst>
                    <a:ext uri="{9D8B030D-6E8A-4147-A177-3AD203B41FA5}">
                      <a16:colId xmlns:a16="http://schemas.microsoft.com/office/drawing/2014/main" val="1502275626"/>
                    </a:ext>
                  </a:extLst>
                </a:gridCol>
                <a:gridCol w="469900">
                  <a:extLst>
                    <a:ext uri="{9D8B030D-6E8A-4147-A177-3AD203B41FA5}">
                      <a16:colId xmlns:a16="http://schemas.microsoft.com/office/drawing/2014/main" val="1486613990"/>
                    </a:ext>
                  </a:extLst>
                </a:gridCol>
                <a:gridCol w="469900">
                  <a:extLst>
                    <a:ext uri="{9D8B030D-6E8A-4147-A177-3AD203B41FA5}">
                      <a16:colId xmlns:a16="http://schemas.microsoft.com/office/drawing/2014/main" val="3952457775"/>
                    </a:ext>
                  </a:extLst>
                </a:gridCol>
                <a:gridCol w="469900">
                  <a:extLst>
                    <a:ext uri="{9D8B030D-6E8A-4147-A177-3AD203B41FA5}">
                      <a16:colId xmlns:a16="http://schemas.microsoft.com/office/drawing/2014/main" val="1143908947"/>
                    </a:ext>
                  </a:extLst>
                </a:gridCol>
                <a:gridCol w="469900">
                  <a:extLst>
                    <a:ext uri="{9D8B030D-6E8A-4147-A177-3AD203B41FA5}">
                      <a16:colId xmlns:a16="http://schemas.microsoft.com/office/drawing/2014/main" val="2798280074"/>
                    </a:ext>
                  </a:extLst>
                </a:gridCol>
                <a:gridCol w="469900">
                  <a:extLst>
                    <a:ext uri="{9D8B030D-6E8A-4147-A177-3AD203B41FA5}">
                      <a16:colId xmlns:a16="http://schemas.microsoft.com/office/drawing/2014/main" val="105799980"/>
                    </a:ext>
                  </a:extLst>
                </a:gridCol>
                <a:gridCol w="469900">
                  <a:extLst>
                    <a:ext uri="{9D8B030D-6E8A-4147-A177-3AD203B41FA5}">
                      <a16:colId xmlns:a16="http://schemas.microsoft.com/office/drawing/2014/main" val="242528560"/>
                    </a:ext>
                  </a:extLst>
                </a:gridCol>
                <a:gridCol w="469900">
                  <a:extLst>
                    <a:ext uri="{9D8B030D-6E8A-4147-A177-3AD203B41FA5}">
                      <a16:colId xmlns:a16="http://schemas.microsoft.com/office/drawing/2014/main" val="2025717066"/>
                    </a:ext>
                  </a:extLst>
                </a:gridCol>
                <a:gridCol w="838200">
                  <a:extLst>
                    <a:ext uri="{9D8B030D-6E8A-4147-A177-3AD203B41FA5}">
                      <a16:colId xmlns:a16="http://schemas.microsoft.com/office/drawing/2014/main" val="1796497759"/>
                    </a:ext>
                  </a:extLst>
                </a:gridCol>
              </a:tblGrid>
              <a:tr h="0">
                <a:tc>
                  <a:txBody>
                    <a:bodyPr/>
                    <a:lstStyle/>
                    <a:p>
                      <a:endParaRPr lang="fi-FI" sz="900" b="0">
                        <a:latin typeface="Abadi Extra Light" panose="020B0204020104020204" pitchFamily="34" charset="0"/>
                      </a:endParaRPr>
                    </a:p>
                  </a:txBody>
                  <a:tcPr marL="50800" marR="0" marT="50800" marB="50800" anchor="ctr">
                    <a:solidFill>
                      <a:srgbClr val="969696"/>
                    </a:solidFill>
                  </a:tcPr>
                </a:tc>
                <a:tc>
                  <a:txBody>
                    <a:bodyPr/>
                    <a:lstStyle/>
                    <a:p>
                      <a:r>
                        <a:rPr lang="fi-FI" sz="900" b="0">
                          <a:latin typeface="Abadi Extra Light" panose="020B0204020104020204" pitchFamily="34" charset="0"/>
                        </a:rPr>
                        <a:t> 2008 </a:t>
                      </a:r>
                    </a:p>
                  </a:txBody>
                  <a:tcPr marL="0" marR="0" marT="50800" marB="50800" anchor="ctr" anchorCtr="1">
                    <a:lnR w="0" cmpd="sng">
                      <a:solidFill>
                        <a:schemeClr val="lt1"/>
                      </a:solidFill>
                    </a:lnR>
                    <a:solidFill>
                      <a:srgbClr val="969696"/>
                    </a:solidFill>
                  </a:tcPr>
                </a:tc>
                <a:tc>
                  <a:txBody>
                    <a:bodyPr/>
                    <a:lstStyle/>
                    <a:p>
                      <a:r>
                        <a:rPr lang="fi-FI" sz="900" b="0">
                          <a:latin typeface="Abadi Extra Light" panose="020B0204020104020204" pitchFamily="34" charset="0"/>
                        </a:rPr>
                        <a:t> 2009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2010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2011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2012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2013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2014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2015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2016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2017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2018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2019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2020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2021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2022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2023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  2024 * </a:t>
                      </a:r>
                    </a:p>
                  </a:txBody>
                  <a:tcPr marL="0" marR="0" marT="50800" marB="50800" anchor="ctr" anchorCtr="1">
                    <a:lnL w="0" cmpd="sng">
                      <a:solidFill>
                        <a:schemeClr val="lt1"/>
                      </a:solidFill>
                    </a:lnL>
                    <a:lnR w="0" cmpd="sng">
                      <a:solidFill>
                        <a:schemeClr val="lt1"/>
                      </a:solidFill>
                    </a:lnR>
                    <a:solidFill>
                      <a:srgbClr val="969696"/>
                    </a:solidFill>
                  </a:tcPr>
                </a:tc>
                <a:tc>
                  <a:txBody>
                    <a:bodyPr/>
                    <a:lstStyle/>
                    <a:p>
                      <a:r>
                        <a:rPr lang="fi-FI" sz="900" b="0">
                          <a:latin typeface="Abadi Extra Light" panose="020B0204020104020204" pitchFamily="34" charset="0"/>
                        </a:rPr>
                        <a:t>Yksikkö</a:t>
                      </a:r>
                    </a:p>
                  </a:txBody>
                  <a:tcPr marL="0" marR="0" marT="50800" marB="50800" anchor="ctr" anchorCtr="1">
                    <a:lnL w="0" cmpd="sng">
                      <a:solidFill>
                        <a:schemeClr val="lt1"/>
                      </a:solidFill>
                    </a:lnL>
                    <a:lnR w="0" cmpd="sng">
                      <a:solidFill>
                        <a:schemeClr val="lt1"/>
                      </a:solidFill>
                    </a:lnR>
                    <a:solidFill>
                      <a:srgbClr val="969696"/>
                    </a:solidFill>
                  </a:tcPr>
                </a:tc>
                <a:extLst>
                  <a:ext uri="{0D108BD9-81ED-4DB2-BD59-A6C34878D82A}">
                    <a16:rowId xmlns:a16="http://schemas.microsoft.com/office/drawing/2014/main" val="3250697030"/>
                  </a:ext>
                </a:extLst>
              </a:tr>
              <a:tr h="0">
                <a:tc>
                  <a:txBody>
                    <a:bodyPr/>
                    <a:lstStyle/>
                    <a:p>
                      <a:r>
                        <a:rPr lang="fi-FI" sz="900" b="0">
                          <a:latin typeface="Abadi Extra Light" panose="020B0204020104020204" pitchFamily="34" charset="0"/>
                        </a:rPr>
                        <a:t>Kuluttajien sähkönkulutus</a:t>
                      </a:r>
                    </a:p>
                  </a:txBody>
                  <a:tcPr marL="50800" marR="0" marT="50800" marB="50800" anchor="ctr">
                    <a:solidFill>
                      <a:srgbClr val="DCDCDC"/>
                    </a:solidFill>
                  </a:tcPr>
                </a:tc>
                <a:tc>
                  <a:txBody>
                    <a:bodyPr/>
                    <a:lstStyle/>
                    <a:p>
                      <a:r>
                        <a:rPr lang="fi-FI" sz="900" b="0">
                          <a:latin typeface="Abadi Extra Light" panose="020B0204020104020204" pitchFamily="34" charset="0"/>
                        </a:rPr>
                        <a:t>31,4</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36,4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43,5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37,3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24,5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23,5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23,4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17,2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19,1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16,3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18,9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15,7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12,3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12,9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6,5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5,4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1470140627"/>
                  </a:ext>
                </a:extLst>
              </a:tr>
              <a:tr h="0">
                <a:tc>
                  <a:txBody>
                    <a:bodyPr/>
                    <a:lstStyle/>
                    <a:p>
                      <a:r>
                        <a:rPr lang="fi-FI" sz="900" b="0">
                          <a:latin typeface="Abadi Extra Light" panose="020B0204020104020204" pitchFamily="34" charset="0"/>
                        </a:rPr>
                        <a:t>Sähkölämmitys</a:t>
                      </a:r>
                    </a:p>
                  </a:txBody>
                  <a:tcPr marL="50800" marR="0" marT="50800" marB="50800" anchor="ctr">
                    <a:solidFill>
                      <a:srgbClr val="D2D2D2"/>
                    </a:solidFill>
                  </a:tcPr>
                </a:tc>
                <a:tc>
                  <a:txBody>
                    <a:bodyPr/>
                    <a:lstStyle/>
                    <a:p>
                      <a:r>
                        <a:rPr lang="fi-FI" sz="900" b="0">
                          <a:latin typeface="Abadi Extra Light" panose="020B0204020104020204" pitchFamily="34" charset="0"/>
                        </a:rPr>
                        <a:t>15,8</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20,6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29,5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20,8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16,3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11,5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11,9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7,1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7,9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2600945555"/>
                  </a:ext>
                </a:extLst>
              </a:tr>
              <a:tr h="0">
                <a:tc>
                  <a:txBody>
                    <a:bodyPr/>
                    <a:lstStyle/>
                    <a:p>
                      <a:r>
                        <a:rPr lang="fi-FI" sz="900" b="0">
                          <a:latin typeface="Abadi Extra Light" panose="020B0204020104020204" pitchFamily="34" charset="0"/>
                        </a:rPr>
                        <a:t>Maalämpö</a:t>
                      </a:r>
                    </a:p>
                  </a:txBody>
                  <a:tcPr marL="50800" marR="0" marT="50800" marB="50800" anchor="ctr">
                    <a:solidFill>
                      <a:srgbClr val="DCDCDC"/>
                    </a:solidFill>
                  </a:tcPr>
                </a:tc>
                <a:tc>
                  <a:txBody>
                    <a:bodyPr/>
                    <a:lstStyle/>
                    <a:p>
                      <a:endParaRPr lang="fi-FI" sz="900" b="0">
                        <a:latin typeface="Abadi Extra Light" panose="020B0204020104020204" pitchFamily="34" charset="0"/>
                      </a:endParaRP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3821475405"/>
                  </a:ext>
                </a:extLst>
              </a:tr>
              <a:tr h="0">
                <a:tc>
                  <a:txBody>
                    <a:bodyPr/>
                    <a:lstStyle/>
                    <a:p>
                      <a:r>
                        <a:rPr lang="fi-FI" sz="900" b="0">
                          <a:latin typeface="Abadi Extra Light" panose="020B0204020104020204" pitchFamily="34" charset="0"/>
                        </a:rPr>
                        <a:t>Kaukolämpö</a:t>
                      </a:r>
                    </a:p>
                  </a:txBody>
                  <a:tcPr marL="50800" marR="0" marT="50800" marB="50800" anchor="ctr">
                    <a:solidFill>
                      <a:srgbClr val="D2D2D2"/>
                    </a:solidFill>
                  </a:tcPr>
                </a:tc>
                <a:tc>
                  <a:txBody>
                    <a:bodyPr/>
                    <a:lstStyle/>
                    <a:p>
                      <a:r>
                        <a:rPr lang="fi-FI" sz="900" b="0">
                          <a:latin typeface="Abadi Extra Light" panose="020B0204020104020204" pitchFamily="34" charset="0"/>
                        </a:rPr>
                        <a:t>8,8</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18,2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24,8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15,0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11,4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13,1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16,9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23,7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22,0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16,0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17,0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22,4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17,1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21,9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3149859008"/>
                  </a:ext>
                </a:extLst>
              </a:tr>
              <a:tr h="0">
                <a:tc>
                  <a:txBody>
                    <a:bodyPr/>
                    <a:lstStyle/>
                    <a:p>
                      <a:r>
                        <a:rPr lang="fi-FI" sz="900" b="0">
                          <a:latin typeface="Abadi Extra Light" panose="020B0204020104020204" pitchFamily="34" charset="0"/>
                        </a:rPr>
                        <a:t>Erillislämmitys</a:t>
                      </a:r>
                    </a:p>
                  </a:txBody>
                  <a:tcPr marL="50800" marR="0" marT="50800" marB="50800" anchor="ctr">
                    <a:solidFill>
                      <a:srgbClr val="DCDCDC"/>
                    </a:solidFill>
                  </a:tcPr>
                </a:tc>
                <a:tc>
                  <a:txBody>
                    <a:bodyPr/>
                    <a:lstStyle/>
                    <a:p>
                      <a:r>
                        <a:rPr lang="fi-FI" sz="900" b="0">
                          <a:latin typeface="Abadi Extra Light" panose="020B0204020104020204" pitchFamily="34" charset="0"/>
                        </a:rPr>
                        <a:t>24,7</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27,0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30,9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24,6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26,8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24,5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24,5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22,7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24,1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23,1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22,4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20,9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18,9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19,0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17,4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15,8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15,0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3206985020"/>
                  </a:ext>
                </a:extLst>
              </a:tr>
              <a:tr h="0">
                <a:tc>
                  <a:txBody>
                    <a:bodyPr/>
                    <a:lstStyle/>
                    <a:p>
                      <a:r>
                        <a:rPr lang="fi-FI" sz="900" b="0">
                          <a:latin typeface="Abadi Extra Light" panose="020B0204020104020204" pitchFamily="34" charset="0"/>
                        </a:rPr>
                        <a:t>Tieliikenne</a:t>
                      </a:r>
                    </a:p>
                  </a:txBody>
                  <a:tcPr marL="50800" marR="0" marT="50800" marB="50800" anchor="ctr">
                    <a:solidFill>
                      <a:srgbClr val="D2D2D2"/>
                    </a:solidFill>
                  </a:tcPr>
                </a:tc>
                <a:tc>
                  <a:txBody>
                    <a:bodyPr/>
                    <a:lstStyle/>
                    <a:p>
                      <a:r>
                        <a:rPr lang="fi-FI" sz="900" b="0">
                          <a:latin typeface="Abadi Extra Light" panose="020B0204020104020204" pitchFamily="34" charset="0"/>
                        </a:rPr>
                        <a:t>62,6</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59,1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61,2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59,9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59,0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59,1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53,5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54,0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59,8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55,7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56,9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55,1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51,3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48,9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46,2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44,6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43,7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4282876445"/>
                  </a:ext>
                </a:extLst>
              </a:tr>
              <a:tr h="0">
                <a:tc>
                  <a:txBody>
                    <a:bodyPr/>
                    <a:lstStyle/>
                    <a:p>
                      <a:r>
                        <a:rPr lang="fi-FI" sz="900" b="0">
                          <a:latin typeface="Abadi Extra Light" panose="020B0204020104020204" pitchFamily="34" charset="0"/>
                        </a:rPr>
                        <a:t>Maatalous</a:t>
                      </a:r>
                    </a:p>
                  </a:txBody>
                  <a:tcPr marL="50800" marR="0" marT="50800" marB="50800" anchor="ctr">
                    <a:solidFill>
                      <a:srgbClr val="DCDCDC"/>
                    </a:solidFill>
                  </a:tcPr>
                </a:tc>
                <a:tc>
                  <a:txBody>
                    <a:bodyPr/>
                    <a:lstStyle/>
                    <a:p>
                      <a:r>
                        <a:rPr lang="fi-FI" sz="900" b="0">
                          <a:latin typeface="Abadi Extra Light" panose="020B0204020104020204" pitchFamily="34" charset="0"/>
                        </a:rPr>
                        <a:t>11,4</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11,4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11,8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11,2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12,3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9,8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9,4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9,2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9,7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9,7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3692943040"/>
                  </a:ext>
                </a:extLst>
              </a:tr>
              <a:tr h="0">
                <a:tc>
                  <a:txBody>
                    <a:bodyPr/>
                    <a:lstStyle/>
                    <a:p>
                      <a:r>
                        <a:rPr lang="fi-FI" sz="900" b="0">
                          <a:latin typeface="Abadi Extra Light" panose="020B0204020104020204" pitchFamily="34" charset="0"/>
                        </a:rPr>
                        <a:t>Jätehuolto</a:t>
                      </a:r>
                    </a:p>
                  </a:txBody>
                  <a:tcPr marL="50800" marR="0" marT="50800" marB="50800" anchor="ctr">
                    <a:solidFill>
                      <a:srgbClr val="D2D2D2"/>
                    </a:solidFill>
                  </a:tcPr>
                </a:tc>
                <a:tc>
                  <a:txBody>
                    <a:bodyPr/>
                    <a:lstStyle/>
                    <a:p>
                      <a:r>
                        <a:rPr lang="fi-FI" sz="900" b="0">
                          <a:latin typeface="Abadi Extra Light" panose="020B0204020104020204" pitchFamily="34" charset="0"/>
                        </a:rPr>
                        <a:t>23,5</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23,0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13,7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13,1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8,9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817414483"/>
                  </a:ext>
                </a:extLst>
              </a:tr>
              <a:tr h="0">
                <a:tc>
                  <a:txBody>
                    <a:bodyPr/>
                    <a:lstStyle/>
                    <a:p>
                      <a:r>
                        <a:rPr lang="fi-FI" sz="900" b="0">
                          <a:latin typeface="Abadi Extra Light" panose="020B0204020104020204" pitchFamily="34" charset="0"/>
                        </a:rPr>
                        <a:t>Päästöt yhteensä</a:t>
                      </a:r>
                    </a:p>
                  </a:txBody>
                  <a:tcPr marL="50800" marR="0" marT="50800" marB="50800" anchor="ctr">
                    <a:solidFill>
                      <a:srgbClr val="DCDCDC"/>
                    </a:solidFill>
                  </a:tcPr>
                </a:tc>
                <a:tc>
                  <a:txBody>
                    <a:bodyPr/>
                    <a:lstStyle/>
                    <a:p>
                      <a:r>
                        <a:rPr lang="fi-FI" sz="900" b="0">
                          <a:latin typeface="Abadi Extra Light" panose="020B0204020104020204" pitchFamily="34" charset="0"/>
                        </a:rPr>
                        <a:t>178,1</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196,0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216,9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179,5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164,7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158,2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152,6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140,9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148,6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142,1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153,4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144,6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125,0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126,1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123,8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108,6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109,0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4061939933"/>
                  </a:ext>
                </a:extLst>
              </a:tr>
              <a:tr h="0">
                <a:tc>
                  <a:txBody>
                    <a:bodyPr/>
                    <a:lstStyle/>
                    <a:p>
                      <a:r>
                        <a:rPr lang="fi-FI" sz="900" b="0">
                          <a:latin typeface="Abadi Extra Light" panose="020B0204020104020204" pitchFamily="34" charset="0"/>
                        </a:rPr>
                        <a:t>Teollisuuden sähkönkulutus</a:t>
                      </a:r>
                    </a:p>
                  </a:txBody>
                  <a:tcPr marL="50800" marR="0" marT="50800" marB="50800" anchor="ctr">
                    <a:solidFill>
                      <a:srgbClr val="D2D2D2"/>
                    </a:solidFill>
                  </a:tcPr>
                </a:tc>
                <a:tc>
                  <a:txBody>
                    <a:bodyPr/>
                    <a:lstStyle/>
                    <a:p>
                      <a:r>
                        <a:rPr lang="fi-FI" sz="900" b="0">
                          <a:latin typeface="Abadi Extra Light" panose="020B0204020104020204" pitchFamily="34" charset="0"/>
                        </a:rPr>
                        <a:t>394,6</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361,9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472,0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362,2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264,7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315,1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244,7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200,7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199,7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175,3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216,1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161,0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98,1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119,8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82,1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66,6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endParaRPr lang="fi-FI" sz="900" b="0">
                        <a:latin typeface="Abadi Extra 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4230910207"/>
                  </a:ext>
                </a:extLst>
              </a:tr>
              <a:tr h="0">
                <a:tc>
                  <a:txBody>
                    <a:bodyPr/>
                    <a:lstStyle/>
                    <a:p>
                      <a:r>
                        <a:rPr lang="fi-FI" sz="900" b="0">
                          <a:latin typeface="Abadi Extra Light" panose="020B0204020104020204" pitchFamily="34" charset="0"/>
                        </a:rPr>
                        <a:t>Teollisuus ja työkoneet</a:t>
                      </a:r>
                    </a:p>
                  </a:txBody>
                  <a:tcPr marL="50800" marR="0" marT="50800" marB="50800" anchor="ctr">
                    <a:solidFill>
                      <a:srgbClr val="DCDCDC"/>
                    </a:solidFill>
                  </a:tcPr>
                </a:tc>
                <a:tc>
                  <a:txBody>
                    <a:bodyPr/>
                    <a:lstStyle/>
                    <a:p>
                      <a:r>
                        <a:rPr lang="fi-FI" sz="900" b="0">
                          <a:latin typeface="Abadi Extra Light" panose="020B0204020104020204" pitchFamily="34" charset="0"/>
                        </a:rPr>
                        <a:t>118,1</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122,2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167,1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166,6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148,1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130,3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108,5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160,1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162,9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175,7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192,1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187,6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204,4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170,8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145,0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136,1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endParaRPr lang="fi-FI" sz="900" b="0">
                        <a:latin typeface="Abadi Extra 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2855431966"/>
                  </a:ext>
                </a:extLst>
              </a:tr>
              <a:tr h="0">
                <a:tc>
                  <a:txBody>
                    <a:bodyPr/>
                    <a:lstStyle/>
                    <a:p>
                      <a:r>
                        <a:rPr lang="fi-FI" sz="900" b="0">
                          <a:latin typeface="Abadi Extra Light" panose="020B0204020104020204" pitchFamily="34" charset="0"/>
                        </a:rPr>
                        <a:t>Päästöt yhteensä, ml. teoll.</a:t>
                      </a:r>
                    </a:p>
                  </a:txBody>
                  <a:tcPr marL="50800" marR="0" marT="50800" marB="50800" anchor="ctr">
                    <a:solidFill>
                      <a:srgbClr val="D2D2D2"/>
                    </a:solidFill>
                  </a:tcPr>
                </a:tc>
                <a:tc>
                  <a:txBody>
                    <a:bodyPr/>
                    <a:lstStyle/>
                    <a:p>
                      <a:r>
                        <a:rPr lang="fi-FI" sz="900" b="0">
                          <a:latin typeface="Abadi Extra Light" panose="020B0204020104020204" pitchFamily="34" charset="0"/>
                        </a:rPr>
                        <a:t>690,8</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680,1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856,0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708,2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577,5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603,6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505,8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501,7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511,2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493,2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561,5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493,2</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427,5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416,8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350,9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311,3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endParaRPr lang="fi-FI" sz="900" b="0" dirty="0">
                        <a:latin typeface="Abadi Extra 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kt CO</a:t>
                      </a:r>
                      <a:r>
                        <a:rPr lang="fi-FI" sz="1400" b="0" baseline="-25000">
                          <a:latin typeface="Abadi Extra Light" panose="020B0204020104020204" pitchFamily="34" charset="0"/>
                        </a:rPr>
                        <a:t>2-ekv</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900086135"/>
                  </a:ext>
                </a:extLst>
              </a:tr>
              <a:tr h="0">
                <a:tc>
                  <a:txBody>
                    <a:bodyPr/>
                    <a:lstStyle/>
                    <a:p>
                      <a:r>
                        <a:rPr lang="fi-FI" sz="900" b="0">
                          <a:latin typeface="Abadi Extra Light" panose="020B0204020104020204" pitchFamily="34" charset="0"/>
                        </a:rPr>
                        <a:t>Päästöt asukasta kohden</a:t>
                      </a:r>
                    </a:p>
                  </a:txBody>
                  <a:tcPr marL="50800" marR="0" marT="50800" marB="50800" anchor="ctr">
                    <a:solidFill>
                      <a:srgbClr val="DCDCDC"/>
                    </a:solidFill>
                  </a:tcPr>
                </a:tc>
                <a:tc>
                  <a:txBody>
                    <a:bodyPr/>
                    <a:lstStyle/>
                    <a:p>
                      <a:r>
                        <a:rPr lang="fi-FI" sz="900" b="0">
                          <a:latin typeface="Abadi Extra Light" panose="020B0204020104020204" pitchFamily="34" charset="0"/>
                        </a:rPr>
                        <a:t>4,5</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4,9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5,5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4,5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4,1</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4,0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3,6</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2,8</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t CO</a:t>
                      </a:r>
                      <a:r>
                        <a:rPr lang="fi-FI" sz="1400" b="0" baseline="-25000">
                          <a:latin typeface="Abadi Extra Light" panose="020B0204020104020204" pitchFamily="34" charset="0"/>
                        </a:rPr>
                        <a:t>2-ekv/as.</a:t>
                      </a: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705929712"/>
                  </a:ext>
                </a:extLst>
              </a:tr>
              <a:tr h="0">
                <a:tc>
                  <a:txBody>
                    <a:bodyPr/>
                    <a:lstStyle/>
                    <a:p>
                      <a:r>
                        <a:rPr lang="fi-FI" sz="900" b="0">
                          <a:latin typeface="Abadi Extra Light" panose="020B0204020104020204" pitchFamily="34" charset="0"/>
                        </a:rPr>
                        <a:t>Päästöt as. kohden, ml. teoll.</a:t>
                      </a:r>
                    </a:p>
                  </a:txBody>
                  <a:tcPr marL="50800" marR="0" marT="50800" marB="50800" anchor="ctr">
                    <a:solidFill>
                      <a:srgbClr val="D2D2D2"/>
                    </a:solidFill>
                  </a:tcPr>
                </a:tc>
                <a:tc>
                  <a:txBody>
                    <a:bodyPr/>
                    <a:lstStyle/>
                    <a:p>
                      <a:r>
                        <a:rPr lang="fi-FI" sz="900" b="0">
                          <a:latin typeface="Abadi Extra Light" panose="020B0204020104020204" pitchFamily="34" charset="0"/>
                        </a:rPr>
                        <a:t>17,4</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17,1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21,6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17,8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14,5</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15,1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12,4</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14,3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12,6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11,0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10,7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9,1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8,0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endParaRPr lang="fi-FI" sz="900" b="0">
                        <a:latin typeface="Abadi Extra 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t CO</a:t>
                      </a:r>
                      <a:r>
                        <a:rPr lang="fi-FI" sz="1400" b="0" baseline="-25000">
                          <a:latin typeface="Abadi Extra Light" panose="020B0204020104020204" pitchFamily="34" charset="0"/>
                        </a:rPr>
                        <a:t>2-ekv/as.</a:t>
                      </a: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1942165960"/>
                  </a:ext>
                </a:extLst>
              </a:tr>
              <a:tr h="0">
                <a:tc>
                  <a:txBody>
                    <a:bodyPr/>
                    <a:lstStyle/>
                    <a:p>
                      <a:r>
                        <a:rPr lang="fi-FI" sz="900" b="0">
                          <a:latin typeface="Abadi Extra Light" panose="020B0204020104020204" pitchFamily="34" charset="0"/>
                        </a:rPr>
                        <a:t>Asukasluku</a:t>
                      </a:r>
                    </a:p>
                  </a:txBody>
                  <a:tcPr marL="50800" marR="0" marT="50800" marB="50800" anchor="ctr">
                    <a:solidFill>
                      <a:srgbClr val="DCDCDC"/>
                    </a:solidFill>
                  </a:tcPr>
                </a:tc>
                <a:tc>
                  <a:txBody>
                    <a:bodyPr/>
                    <a:lstStyle/>
                    <a:p>
                      <a:r>
                        <a:rPr lang="fi-FI" sz="900" b="0">
                          <a:latin typeface="Abadi Extra Light" panose="020B0204020104020204" pitchFamily="34" charset="0"/>
                        </a:rPr>
                        <a:t>39747</a:t>
                      </a:r>
                    </a:p>
                  </a:txBody>
                  <a:tcPr marL="0" marR="0" marT="50800" marB="50800" anchor="ctr" anchorCtr="1">
                    <a:lnR w="0" cmpd="sng">
                      <a:solidFill>
                        <a:schemeClr val="lt1"/>
                      </a:solidFill>
                    </a:lnR>
                    <a:solidFill>
                      <a:srgbClr val="DCDCDC"/>
                    </a:solidFill>
                  </a:tcPr>
                </a:tc>
                <a:tc>
                  <a:txBody>
                    <a:bodyPr/>
                    <a:lstStyle/>
                    <a:p>
                      <a:r>
                        <a:rPr lang="fi-FI" sz="900" b="0">
                          <a:latin typeface="Abadi Extra Light" panose="020B0204020104020204" pitchFamily="34" charset="0"/>
                        </a:rPr>
                        <a:t>39793</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39715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39820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39842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39979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39970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39809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39614</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39620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39360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39205</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39040</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38959</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38667</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38832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r>
                        <a:rPr lang="fi-FI" sz="900" b="0">
                          <a:latin typeface="Abadi Extra Light" panose="020B0204020104020204" pitchFamily="34" charset="0"/>
                        </a:rPr>
                        <a:t>38832</a:t>
                      </a:r>
                    </a:p>
                  </a:txBody>
                  <a:tcPr marL="0" marR="0" marT="50800" marB="50800" anchor="ctr" anchorCtr="1">
                    <a:lnL w="0" cmpd="sng">
                      <a:solidFill>
                        <a:schemeClr val="lt1"/>
                      </a:solidFill>
                    </a:lnL>
                    <a:lnR w="0" cmpd="sng">
                      <a:solidFill>
                        <a:schemeClr val="lt1"/>
                      </a:solidFill>
                    </a:lnR>
                    <a:solidFill>
                      <a:srgbClr val="DCDCDC"/>
                    </a:solidFill>
                  </a:tcPr>
                </a:tc>
                <a:tc>
                  <a:txBody>
                    <a:bodyPr/>
                    <a:lstStyle/>
                    <a:p>
                      <a:endParaRPr lang="fi-FI" sz="900" b="0">
                        <a:latin typeface="Abadi Extra 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CDCDC"/>
                    </a:solidFill>
                  </a:tcPr>
                </a:tc>
                <a:extLst>
                  <a:ext uri="{0D108BD9-81ED-4DB2-BD59-A6C34878D82A}">
                    <a16:rowId xmlns:a16="http://schemas.microsoft.com/office/drawing/2014/main" val="2901330338"/>
                  </a:ext>
                </a:extLst>
              </a:tr>
              <a:tr h="0">
                <a:tc>
                  <a:txBody>
                    <a:bodyPr/>
                    <a:lstStyle/>
                    <a:p>
                      <a:r>
                        <a:rPr lang="fi-FI" sz="900" b="0">
                          <a:latin typeface="Abadi Extra Light" panose="020B0204020104020204" pitchFamily="34" charset="0"/>
                        </a:rPr>
                        <a:t>Lämmitystarveluku</a:t>
                      </a:r>
                    </a:p>
                  </a:txBody>
                  <a:tcPr marL="50800" marR="0" marT="50800" marB="50800" anchor="ctr">
                    <a:solidFill>
                      <a:srgbClr val="D2D2D2"/>
                    </a:solidFill>
                  </a:tcPr>
                </a:tc>
                <a:tc>
                  <a:txBody>
                    <a:bodyPr/>
                    <a:lstStyle/>
                    <a:p>
                      <a:r>
                        <a:rPr lang="fi-FI" sz="900" b="0">
                          <a:latin typeface="Abadi Extra Light" panose="020B0204020104020204" pitchFamily="34" charset="0"/>
                        </a:rPr>
                        <a:t>3545</a:t>
                      </a:r>
                    </a:p>
                  </a:txBody>
                  <a:tcPr marL="0" marR="0" marT="50800" marB="50800" anchor="ctr" anchorCtr="1">
                    <a:lnR w="0" cmpd="sng">
                      <a:solidFill>
                        <a:schemeClr val="lt1"/>
                      </a:solidFill>
                    </a:lnR>
                    <a:solidFill>
                      <a:srgbClr val="D2D2D2"/>
                    </a:solidFill>
                  </a:tcPr>
                </a:tc>
                <a:tc>
                  <a:txBody>
                    <a:bodyPr/>
                    <a:lstStyle/>
                    <a:p>
                      <a:r>
                        <a:rPr lang="fi-FI" sz="900" b="0">
                          <a:latin typeface="Abadi Extra Light" panose="020B0204020104020204" pitchFamily="34" charset="0"/>
                        </a:rPr>
                        <a:t>3976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4657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3617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4011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3613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3599</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3240</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3731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3746</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3723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3643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3137</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3913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3623</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3831</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r>
                        <a:rPr lang="fi-FI" sz="900" b="0">
                          <a:latin typeface="Abadi Extra Light" panose="020B0204020104020204" pitchFamily="34" charset="0"/>
                        </a:rPr>
                        <a:t>3588</a:t>
                      </a:r>
                    </a:p>
                  </a:txBody>
                  <a:tcPr marL="0" marR="0" marT="50800" marB="50800" anchor="ctr" anchorCtr="1">
                    <a:lnL w="0" cmpd="sng">
                      <a:solidFill>
                        <a:schemeClr val="lt1"/>
                      </a:solidFill>
                    </a:lnL>
                    <a:lnR w="0" cmpd="sng">
                      <a:solidFill>
                        <a:schemeClr val="lt1"/>
                      </a:solidFill>
                    </a:lnR>
                    <a:solidFill>
                      <a:srgbClr val="D2D2D2"/>
                    </a:solidFill>
                  </a:tcPr>
                </a:tc>
                <a:tc>
                  <a:txBody>
                    <a:bodyPr/>
                    <a:lstStyle/>
                    <a:p>
                      <a:endParaRPr lang="fi-FI" sz="900" b="0" dirty="0">
                        <a:latin typeface="Abadi Extra Light" panose="020B0204020104020204" pitchFamily="34" charset="0"/>
                      </a:endParaRPr>
                    </a:p>
                  </a:txBody>
                  <a:tcPr marL="0" marR="0" marT="50800" marB="50800" anchor="ctr" anchorCtr="1">
                    <a:lnL w="0" cmpd="sng">
                      <a:solidFill>
                        <a:schemeClr val="lt1"/>
                      </a:solidFill>
                    </a:lnL>
                    <a:lnR w="0" cmpd="sng">
                      <a:solidFill>
                        <a:schemeClr val="lt1"/>
                      </a:solidFill>
                    </a:lnR>
                    <a:solidFill>
                      <a:srgbClr val="D2D2D2"/>
                    </a:solidFill>
                  </a:tcPr>
                </a:tc>
                <a:extLst>
                  <a:ext uri="{0D108BD9-81ED-4DB2-BD59-A6C34878D82A}">
                    <a16:rowId xmlns:a16="http://schemas.microsoft.com/office/drawing/2014/main" val="2196850527"/>
                  </a:ext>
                </a:extLst>
              </a:tr>
            </a:tbl>
          </a:graphicData>
        </a:graphic>
      </p:graphicFrame>
    </p:spTree>
    <p:extLst>
      <p:ext uri="{BB962C8B-B14F-4D97-AF65-F5344CB8AC3E}">
        <p14:creationId xmlns:p14="http://schemas.microsoft.com/office/powerpoint/2010/main" val="762897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ohja43_Kuvituskuva_takakansi">
    <p:spTree>
      <p:nvGrpSpPr>
        <p:cNvPr id="1" name=""/>
        <p:cNvGrpSpPr/>
        <p:nvPr/>
      </p:nvGrpSpPr>
      <p:grpSpPr>
        <a:xfrm>
          <a:off x="0" y="0"/>
          <a:ext cx="0" cy="0"/>
          <a:chOff x="0" y="0"/>
          <a:chExt cx="0" cy="0"/>
        </a:xfrm>
      </p:grpSpPr>
      <p:pic>
        <p:nvPicPr>
          <p:cNvPr id="6" name="Picture 5" descr="Kuvituskuva. Kaksi lasta pyöräilee metsätiellä.">
            <a:extLst>
              <a:ext uri="{FF2B5EF4-FFF2-40B4-BE49-F238E27FC236}">
                <a16:creationId xmlns:a16="http://schemas.microsoft.com/office/drawing/2014/main" id="{AC448519-D6C0-41DD-81D9-F898D316DD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2495" y="3605047"/>
            <a:ext cx="2174465" cy="387779"/>
          </a:xfrm>
          <a:prstGeom prst="rect">
            <a:avLst/>
          </a:prstGeom>
        </p:spPr>
      </p:pic>
      <p:pic>
        <p:nvPicPr>
          <p:cNvPr id="8" name="Picture 7" descr="Kuvituskuva. Kaksi lasta pyöräilee metsätiellä.">
            <a:extLst>
              <a:ext uri="{FF2B5EF4-FFF2-40B4-BE49-F238E27FC236}">
                <a16:creationId xmlns:a16="http://schemas.microsoft.com/office/drawing/2014/main" id="{07DD0E26-1C6C-0EA6-C144-4D4AB235CF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5453" y="2427091"/>
            <a:ext cx="2948872" cy="1280654"/>
          </a:xfrm>
          <a:prstGeom prst="rect">
            <a:avLst/>
          </a:prstGeom>
          <a:effectLst>
            <a:outerShdw blurRad="50800" dist="38100" dir="2700000" algn="tl" rotWithShape="0">
              <a:prstClr val="black">
                <a:alpha val="40000"/>
              </a:prstClr>
            </a:outerShdw>
          </a:effectLst>
        </p:spPr>
      </p:pic>
      <p:pic>
        <p:nvPicPr>
          <p:cNvPr id="12" name="Picture 11" descr="Kuvituskuva. Kaksi lasta pyöräilee metsätiellä.">
            <a:extLst>
              <a:ext uri="{FF2B5EF4-FFF2-40B4-BE49-F238E27FC236}">
                <a16:creationId xmlns:a16="http://schemas.microsoft.com/office/drawing/2014/main" id="{8115A0C7-58D9-77B9-6F47-1C9E7754C94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1" y="0"/>
            <a:ext cx="6096000" cy="6858000"/>
          </a:xfrm>
          <a:prstGeom prst="rect">
            <a:avLst/>
          </a:prstGeom>
        </p:spPr>
      </p:pic>
    </p:spTree>
    <p:extLst>
      <p:ext uri="{BB962C8B-B14F-4D97-AF65-F5344CB8AC3E}">
        <p14:creationId xmlns:p14="http://schemas.microsoft.com/office/powerpoint/2010/main" val="252383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ohja5_Käsitteet_ja_määritelmät_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CCC431-1AF2-4575-9357-9C5344EBCFAF}"/>
              </a:ext>
            </a:extLst>
          </p:cNvPr>
          <p:cNvSpPr>
            <a:spLocks noGrp="1"/>
          </p:cNvSpPr>
          <p:nvPr>
            <p:ph type="title"/>
          </p:nvPr>
        </p:nvSpPr>
        <p:spPr/>
        <p:txBody>
          <a:bodyPr/>
          <a:lstStyle/>
          <a:p>
            <a:r>
              <a:rPr lang="fi-FI" dirty="0">
                <a:latin typeface="Abadi Extra Light" panose="020B0204020104020204" pitchFamily="34" charset="0"/>
              </a:rPr>
              <a:t>Käsitteet ja määritelmät</a:t>
            </a:r>
            <a:endParaRPr lang="fi-FI" dirty="0"/>
          </a:p>
        </p:txBody>
      </p:sp>
      <p:graphicFrame>
        <p:nvGraphicFramePr>
          <p:cNvPr id="6" name="Taulukko 6">
            <a:extLst>
              <a:ext uri="{FF2B5EF4-FFF2-40B4-BE49-F238E27FC236}">
                <a16:creationId xmlns:a16="http://schemas.microsoft.com/office/drawing/2014/main" id="{8AD0A492-A5C8-47F2-87ED-EB3676BFD849}"/>
              </a:ext>
            </a:extLst>
          </p:cNvPr>
          <p:cNvGraphicFramePr>
            <a:graphicFrameLocks noGrp="1"/>
          </p:cNvGraphicFramePr>
          <p:nvPr>
            <p:ph sz="half" idx="1"/>
            <p:extLst>
              <p:ext uri="{D42A27DB-BD31-4B8C-83A1-F6EECF244321}">
                <p14:modId xmlns:p14="http://schemas.microsoft.com/office/powerpoint/2010/main" val="2152814480"/>
              </p:ext>
            </p:extLst>
          </p:nvPr>
        </p:nvGraphicFramePr>
        <p:xfrm>
          <a:off x="838200" y="1825624"/>
          <a:ext cx="5181600" cy="4417203"/>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3718026015"/>
                    </a:ext>
                  </a:extLst>
                </a:gridCol>
                <a:gridCol w="3752850">
                  <a:extLst>
                    <a:ext uri="{9D8B030D-6E8A-4147-A177-3AD203B41FA5}">
                      <a16:colId xmlns:a16="http://schemas.microsoft.com/office/drawing/2014/main" val="2847247937"/>
                    </a:ext>
                  </a:extLst>
                </a:gridCol>
              </a:tblGrid>
              <a:tr h="397113">
                <a:tc>
                  <a:txBody>
                    <a:bodyPr/>
                    <a:lstStyle/>
                    <a:p>
                      <a:r>
                        <a:rPr lang="fi-FI" sz="1200" b="1" dirty="0">
                          <a:latin typeface="Abadi Extra Light" panose="020B0204020104020204" pitchFamily="34" charset="0"/>
                        </a:rPr>
                        <a:t>Käsite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i-FI" sz="1200" b="1" dirty="0">
                          <a:latin typeface="Abadi Extra Light" panose="020B0204020104020204" pitchFamily="34" charset="0"/>
                        </a:rPr>
                        <a:t>Kuvaus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3687751"/>
                  </a:ext>
                </a:extLst>
              </a:tr>
              <a:tr h="489592">
                <a:tc>
                  <a:txBody>
                    <a:bodyPr/>
                    <a:lstStyle/>
                    <a:p>
                      <a:pPr algn="l"/>
                      <a:r>
                        <a:rPr lang="en-US" sz="1200" b="0" kern="1200" dirty="0">
                          <a:solidFill>
                            <a:schemeClr val="dk1"/>
                          </a:solidFill>
                          <a:effectLst/>
                          <a:latin typeface="Abadi Extra Light" panose="020B0204020104020204" pitchFamily="34" charset="0"/>
                        </a:rPr>
                        <a:t>CO</a:t>
                      </a:r>
                      <a:r>
                        <a:rPr lang="en-US" sz="1200" b="0" kern="1200" baseline="-25000" dirty="0">
                          <a:solidFill>
                            <a:schemeClr val="dk1"/>
                          </a:solidFill>
                          <a:effectLst/>
                          <a:latin typeface="Abadi Extra Light" panose="020B0204020104020204" pitchFamily="34" charset="0"/>
                        </a:rPr>
                        <a:t>2</a:t>
                      </a:r>
                      <a:r>
                        <a:rPr lang="en-US" sz="1200" b="0" kern="1200" dirty="0">
                          <a:solidFill>
                            <a:schemeClr val="dk1"/>
                          </a:solidFill>
                          <a:effectLst/>
                          <a:latin typeface="Abadi Extra Light" panose="020B0204020104020204" pitchFamily="34" charset="0"/>
                        </a:rPr>
                        <a:t>-ekv</a:t>
                      </a:r>
                      <a:r>
                        <a:rPr lang="en-US" sz="1200" b="1" kern="1200" dirty="0">
                          <a:solidFill>
                            <a:schemeClr val="dk1"/>
                          </a:solidFill>
                          <a:effectLst/>
                          <a:latin typeface="Abadi Extra Light" panose="020B0204020104020204" pitchFamily="34" charset="0"/>
                        </a:rPr>
                        <a:t> </a:t>
                      </a:r>
                      <a:endParaRPr lang="fi-FI" sz="1200" dirty="0">
                        <a:latin typeface="Abadi Extra Light" panose="020B0204020104020204" pitchFamily="34" charset="0"/>
                      </a:endParaRPr>
                    </a:p>
                  </a:txBody>
                  <a:tcPr>
                    <a:lnL w="12700" cap="flat" cmpd="sng" algn="ctr">
                      <a:solidFill>
                        <a:schemeClr val="tx1"/>
                      </a:solidFill>
                      <a:prstDash val="solid"/>
                      <a:round/>
                      <a:headEnd type="none" w="med" len="med"/>
                      <a:tailEnd type="none" w="med" len="med"/>
                    </a:lnL>
                  </a:tcPr>
                </a:tc>
                <a:tc>
                  <a:txBody>
                    <a:bodyPr/>
                    <a:lstStyle/>
                    <a:p>
                      <a:pPr algn="l"/>
                      <a:r>
                        <a:rPr lang="fi-FI" sz="1200" b="0" kern="1200" dirty="0">
                          <a:solidFill>
                            <a:schemeClr val="dk1"/>
                          </a:solidFill>
                          <a:effectLst/>
                          <a:latin typeface="Abadi Extra Light" panose="020B0204020104020204" pitchFamily="34" charset="0"/>
                        </a:rPr>
                        <a:t>CO</a:t>
                      </a:r>
                      <a:r>
                        <a:rPr lang="fi-FI" sz="1200" b="0" kern="1200" baseline="-25000" dirty="0">
                          <a:solidFill>
                            <a:schemeClr val="dk1"/>
                          </a:solidFill>
                          <a:effectLst/>
                          <a:latin typeface="Abadi Extra Light" panose="020B0204020104020204" pitchFamily="34" charset="0"/>
                        </a:rPr>
                        <a:t>2</a:t>
                      </a:r>
                      <a:r>
                        <a:rPr lang="fi-FI" sz="1200" b="0" kern="1200" dirty="0">
                          <a:solidFill>
                            <a:schemeClr val="dk1"/>
                          </a:solidFill>
                          <a:effectLst/>
                          <a:latin typeface="Abadi Extra Light" panose="020B0204020104020204" pitchFamily="34" charset="0"/>
                        </a:rPr>
                        <a:t>-ekv, eli hiilidioksidiekvivalentti on suure, jonka avulla eri kasvihuonekaasujen päästöt voidaan </a:t>
                      </a:r>
                      <a:r>
                        <a:rPr lang="fi-FI" sz="1200" b="0" kern="1200" dirty="0" err="1">
                          <a:solidFill>
                            <a:schemeClr val="dk1"/>
                          </a:solidFill>
                          <a:effectLst/>
                          <a:latin typeface="Abadi Extra Light" panose="020B0204020104020204" pitchFamily="34" charset="0"/>
                        </a:rPr>
                        <a:t>yhteismitallistaa</a:t>
                      </a:r>
                      <a:r>
                        <a:rPr lang="fi-FI" sz="1200" b="0" kern="1200" dirty="0">
                          <a:solidFill>
                            <a:schemeClr val="dk1"/>
                          </a:solidFill>
                          <a:effectLst/>
                          <a:latin typeface="Abadi Extra Light" panose="020B0204020104020204" pitchFamily="34" charset="0"/>
                        </a:rPr>
                        <a:t>. </a:t>
                      </a:r>
                      <a:endParaRPr lang="fi-FI" sz="1200" dirty="0">
                        <a:latin typeface="Abadi Extra Light" panose="020B0204020104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5862736"/>
                  </a:ext>
                </a:extLst>
              </a:tr>
              <a:tr h="685428">
                <a:tc>
                  <a:txBody>
                    <a:bodyPr/>
                    <a:lstStyle/>
                    <a:p>
                      <a:pPr algn="l"/>
                      <a:r>
                        <a:rPr lang="fi-FI" sz="1200" dirty="0">
                          <a:latin typeface="Abadi Extra Light" panose="020B0204020104020204" pitchFamily="34" charset="0"/>
                        </a:rPr>
                        <a:t>Energian loppukulutus – erillislämmitys </a:t>
                      </a: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 Light" panose="020B0204020104020204" pitchFamily="34" charset="0"/>
                        </a:rPr>
                        <a:t>Erillislämmitettyjen rakennusten kuluttaman polttoaineen (öljy, maakaasu, puu) määrä yhteensä.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8934461"/>
                  </a:ext>
                </a:extLst>
              </a:tr>
              <a:tr h="1077101">
                <a:tc>
                  <a:txBody>
                    <a:bodyPr/>
                    <a:lstStyle/>
                    <a:p>
                      <a:pPr algn="l"/>
                      <a:r>
                        <a:rPr lang="fi-FI" sz="1200">
                          <a:latin typeface="Abadi Extra Light" panose="020B0204020104020204" pitchFamily="34" charset="0"/>
                        </a:rPr>
                        <a:t>Energian loppukulutus – kaukolämpö </a:t>
                      </a:r>
                      <a:endParaRPr lang="fi-FI" sz="1200" dirty="0">
                        <a:latin typeface="Abadi Extra Light" panose="020B0204020104020204" pitchFamily="34" charset="0"/>
                      </a:endParaRP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 Light" panose="020B0204020104020204" pitchFamily="34" charset="0"/>
                        </a:rPr>
                        <a:t>Rakennuksissa kulutetun kaukolämmön määrä. Isojen kaukolämpöverkkojen tapauksessa määrä perustuu usein kaukolämpöyhtiön ilmoitukseen ja pienten kaukolämpökattiloiden tapauksessa lämmönjakelijalle tehtyyn kyselyyn tai arvioon.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9051405"/>
                  </a:ext>
                </a:extLst>
              </a:tr>
              <a:tr h="685428">
                <a:tc>
                  <a:txBody>
                    <a:bodyPr/>
                    <a:lstStyle/>
                    <a:p>
                      <a:pPr algn="l"/>
                      <a:r>
                        <a:rPr lang="fi-FI" sz="1200" dirty="0">
                          <a:latin typeface="Abadi Extra Light" panose="020B0204020104020204" pitchFamily="34" charset="0"/>
                        </a:rPr>
                        <a:t>Energian loppukulutus – maalämpö </a:t>
                      </a: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 Light" panose="020B0204020104020204" pitchFamily="34" charset="0"/>
                        </a:rPr>
                        <a:t>Maalämpöpumppujen käyttämä sähkö.</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67475557"/>
                  </a:ext>
                </a:extLst>
              </a:tr>
              <a:tr h="685428">
                <a:tc>
                  <a:txBody>
                    <a:bodyPr/>
                    <a:lstStyle/>
                    <a:p>
                      <a:pPr algn="l"/>
                      <a:r>
                        <a:rPr lang="fi-FI" sz="1200" dirty="0">
                          <a:latin typeface="Abadi Extra Light" panose="020B0204020104020204" pitchFamily="34" charset="0"/>
                        </a:rPr>
                        <a:t>Energian loppukulutus – tieliikenne </a:t>
                      </a:r>
                    </a:p>
                  </a:txBody>
                  <a:tcPr>
                    <a:lnL w="12700" cap="flat" cmpd="sng" algn="ctr">
                      <a:solidFill>
                        <a:schemeClr val="tx1"/>
                      </a:solidFill>
                      <a:prstDash val="solid"/>
                      <a:round/>
                      <a:headEnd type="none" w="med" len="med"/>
                      <a:tailEnd type="none" w="med" len="med"/>
                    </a:lnL>
                  </a:tcPr>
                </a:tc>
                <a:tc>
                  <a:txBody>
                    <a:bodyPr/>
                    <a:lstStyle/>
                    <a:p>
                      <a:pPr algn="l"/>
                      <a:r>
                        <a:rPr lang="fi-FI" sz="1200" b="0" dirty="0">
                          <a:solidFill>
                            <a:srgbClr val="000000"/>
                          </a:solidFill>
                          <a:effectLst/>
                          <a:latin typeface="Abadi Extra Light" panose="020B0204020104020204" pitchFamily="34" charset="0"/>
                        </a:rPr>
                        <a:t>Tieliikenteessä käytetyn bensiinin, dieselin ja biopolttoaineen määrä.</a:t>
                      </a:r>
                      <a:endParaRPr lang="fi-FI" sz="1200" dirty="0">
                        <a:latin typeface="Abadi Extra Light" panose="020B0204020104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228878"/>
                  </a:ext>
                </a:extLst>
              </a:tr>
              <a:tr h="397113">
                <a:tc>
                  <a:txBody>
                    <a:bodyPr/>
                    <a:lstStyle/>
                    <a:p>
                      <a:pPr algn="l"/>
                      <a:r>
                        <a:rPr lang="fi-FI" sz="1200" dirty="0">
                          <a:latin typeface="Abadi Extra Light" panose="020B0204020104020204" pitchFamily="34" charset="0"/>
                        </a:rPr>
                        <a:t>Erillislämmitys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fi-FI" sz="1200" dirty="0">
                          <a:latin typeface="Abadi Extra Light" panose="020B0204020104020204" pitchFamily="34" charset="0"/>
                        </a:rPr>
                        <a:t>Rakennuskohtainen lämmitys öljyllä, maakaasulla tai puulla.</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821106"/>
                  </a:ext>
                </a:extLst>
              </a:tr>
            </a:tbl>
          </a:graphicData>
        </a:graphic>
      </p:graphicFrame>
      <p:graphicFrame>
        <p:nvGraphicFramePr>
          <p:cNvPr id="7" name="Taulukko 6">
            <a:extLst>
              <a:ext uri="{FF2B5EF4-FFF2-40B4-BE49-F238E27FC236}">
                <a16:creationId xmlns:a16="http://schemas.microsoft.com/office/drawing/2014/main" id="{03E14E79-7CB4-43EC-B2A7-1FA5952EC8F1}"/>
              </a:ext>
            </a:extLst>
          </p:cNvPr>
          <p:cNvGraphicFramePr>
            <a:graphicFrameLocks/>
          </p:cNvGraphicFramePr>
          <p:nvPr>
            <p:extLst>
              <p:ext uri="{D42A27DB-BD31-4B8C-83A1-F6EECF244321}">
                <p14:modId xmlns:p14="http://schemas.microsoft.com/office/powerpoint/2010/main" val="2459224474"/>
              </p:ext>
            </p:extLst>
          </p:nvPr>
        </p:nvGraphicFramePr>
        <p:xfrm>
          <a:off x="6296025" y="1825625"/>
          <a:ext cx="5181600" cy="4416905"/>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3718026015"/>
                    </a:ext>
                  </a:extLst>
                </a:gridCol>
                <a:gridCol w="3752850">
                  <a:extLst>
                    <a:ext uri="{9D8B030D-6E8A-4147-A177-3AD203B41FA5}">
                      <a16:colId xmlns:a16="http://schemas.microsoft.com/office/drawing/2014/main" val="2847247937"/>
                    </a:ext>
                  </a:extLst>
                </a:gridCol>
              </a:tblGrid>
              <a:tr h="379579">
                <a:tc>
                  <a:txBody>
                    <a:bodyPr/>
                    <a:lstStyle/>
                    <a:p>
                      <a:r>
                        <a:rPr lang="fi-FI" sz="1200" b="1" dirty="0">
                          <a:latin typeface="Abadi Extra Light" panose="020B0204020104020204" pitchFamily="34" charset="0"/>
                        </a:rPr>
                        <a:t>Käsite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i-FI" sz="1200" b="1" dirty="0">
                          <a:latin typeface="Abadi Extra Light" panose="020B0204020104020204" pitchFamily="34" charset="0"/>
                        </a:rPr>
                        <a:t>Kuvaus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3687751"/>
                  </a:ext>
                </a:extLst>
              </a:tr>
              <a:tr h="484938">
                <a:tc>
                  <a:txBody>
                    <a:bodyPr/>
                    <a:lstStyle/>
                    <a:p>
                      <a:pPr algn="l"/>
                      <a:r>
                        <a:rPr lang="fi-FI" sz="1200" dirty="0">
                          <a:latin typeface="Abadi Extra Light" panose="020B0204020104020204" pitchFamily="34" charset="0"/>
                        </a:rPr>
                        <a:t>FOD-malli</a:t>
                      </a:r>
                    </a:p>
                  </a:txBody>
                  <a:tcPr>
                    <a:lnL w="12700" cap="flat" cmpd="sng" algn="ctr">
                      <a:solidFill>
                        <a:schemeClr val="tx1"/>
                      </a:solidFill>
                      <a:prstDash val="solid"/>
                      <a:round/>
                      <a:headEnd type="none" w="med" len="med"/>
                      <a:tailEnd type="none" w="med" len="med"/>
                    </a:lnL>
                  </a:tcPr>
                </a:tc>
                <a:tc>
                  <a:txBody>
                    <a:bodyPr/>
                    <a:lstStyle/>
                    <a:p>
                      <a:pPr algn="l"/>
                      <a:r>
                        <a:rPr lang="en-US" sz="1200" dirty="0">
                          <a:latin typeface="Abadi Extra Light" panose="020B0204020104020204" pitchFamily="34" charset="0"/>
                        </a:rPr>
                        <a:t>First order decay -</a:t>
                      </a:r>
                      <a:r>
                        <a:rPr lang="fi-FI" sz="1200" noProof="0" dirty="0">
                          <a:latin typeface="Abadi Extra Light" panose="020B0204020104020204" pitchFamily="34" charset="0"/>
                        </a:rPr>
                        <a:t>menetelmä (FOD), joka on kehitetty kaatopaikkojen biohajoavien jätteiden metaanipäästöjen laskentaan. Vuonna 2022 päivitetty malli ottaa huomioon </a:t>
                      </a:r>
                      <a:r>
                        <a:rPr lang="fi-FI" sz="1200" noProof="0" dirty="0" err="1">
                          <a:latin typeface="Abadi Extra Light" panose="020B0204020104020204" pitchFamily="34" charset="0"/>
                        </a:rPr>
                        <a:t>IPCC:n</a:t>
                      </a:r>
                      <a:r>
                        <a:rPr lang="fi-FI" sz="1200" noProof="0" dirty="0">
                          <a:latin typeface="Abadi Extra Light" panose="020B0204020104020204" pitchFamily="34" charset="0"/>
                        </a:rPr>
                        <a:t> päivittyneet laskentaohjeet ja kertoimet.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2862778"/>
                  </a:ext>
                </a:extLst>
              </a:tr>
              <a:tr h="484938">
                <a:tc>
                  <a:txBody>
                    <a:bodyPr/>
                    <a:lstStyle/>
                    <a:p>
                      <a:pPr algn="l"/>
                      <a:r>
                        <a:rPr lang="fi-FI" sz="1200" dirty="0" err="1">
                          <a:latin typeface="Abadi Extra Light" panose="020B0204020104020204" pitchFamily="34" charset="0"/>
                        </a:rPr>
                        <a:t>GWh</a:t>
                      </a:r>
                      <a:r>
                        <a:rPr lang="fi-FI" sz="1200" dirty="0">
                          <a:latin typeface="Abadi Extra Light" panose="020B0204020104020204" pitchFamily="34" charset="0"/>
                        </a:rPr>
                        <a:t> </a:t>
                      </a: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 Light" panose="020B0204020104020204" pitchFamily="34" charset="0"/>
                        </a:rPr>
                        <a:t>Energiamäärän yksikkö (esimerkiksi käytetty polttoaine tai kulutettu sähkö). 1GWh = 1000 MWh = 1 000000 kWh.</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5862736"/>
                  </a:ext>
                </a:extLst>
              </a:tr>
              <a:tr h="678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GWP-kerroin (Global </a:t>
                      </a:r>
                      <a:r>
                        <a:rPr lang="fi-FI" sz="1200" dirty="0" err="1">
                          <a:latin typeface="Abadi Extra Light" panose="020B0204020104020204" pitchFamily="34" charset="0"/>
                        </a:rPr>
                        <a:t>Warming</a:t>
                      </a:r>
                      <a:r>
                        <a:rPr lang="fi-FI" sz="1200" dirty="0">
                          <a:latin typeface="Abadi Extra Light" panose="020B0204020104020204" pitchFamily="34" charset="0"/>
                        </a:rPr>
                        <a:t> </a:t>
                      </a:r>
                      <a:r>
                        <a:rPr lang="fi-FI" sz="1200" dirty="0" err="1">
                          <a:latin typeface="Abadi Extra Light" panose="020B0204020104020204" pitchFamily="34" charset="0"/>
                        </a:rPr>
                        <a:t>Potential</a:t>
                      </a:r>
                      <a:r>
                        <a:rPr lang="fi-FI" sz="1200" dirty="0">
                          <a:latin typeface="Abadi Extra Light" panose="020B0204020104020204" pitchFamily="34" charset="0"/>
                        </a:rPr>
                        <a:t>) </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Kasvihuonekaasujen lämmitysvaikutusta ilmastoon tietyllä aikajänteellä kuvaava kerroin. Yleisesti (ja tässä raportissa) käytetään 100 vuoden aikajännettä.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9051405"/>
                  </a:ext>
                </a:extLst>
              </a:tr>
              <a:tr h="678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Hyödynjako-menetelmä </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Menetelmä, jossa jyvitetään yhteistuotannon polttoaineet sähkölle ja lämmölle vaihtoehtoisten tuotantomuotojen tarvitseman polttoainemäärän suhteessa.</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67475557"/>
                  </a:ext>
                </a:extLst>
              </a:tr>
              <a:tr h="1268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Jakeluvelvoite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Jakeluvelvoitteella edistetään fossiilisten polttoaineiden korvaamista liikenteessä. Jakeluvelvoite tarkoittaa, että liikennepolttoaineen jakelijoiden vuosittain kulutukseen toimittamasta liikennepolttoaineesta tietyn osuuden tulee olla uusiutuvia polttoaineita (ml. biokaasu ja sähköpolttoaineet, eli uusiutuvalla energialla tuotetut synteettiset polttoaineet).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28878"/>
                  </a:ext>
                </a:extLst>
              </a:tr>
            </a:tbl>
          </a:graphicData>
        </a:graphic>
      </p:graphicFrame>
      <p:sp>
        <p:nvSpPr>
          <p:cNvPr id="3" name="Slide Number Placeholder 5">
            <a:extLst>
              <a:ext uri="{FF2B5EF4-FFF2-40B4-BE49-F238E27FC236}">
                <a16:creationId xmlns:a16="http://schemas.microsoft.com/office/drawing/2014/main" id="{C8648F20-A518-5586-24F2-7DA7CF4BF0F3}"/>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5</a:t>
            </a:fld>
            <a:endParaRPr lang="fi-FI" dirty="0">
              <a:latin typeface="Abadi Extra Light" panose="020B0204020104020204" pitchFamily="34" charset="0"/>
            </a:endParaRPr>
          </a:p>
        </p:txBody>
      </p:sp>
      <p:pic>
        <p:nvPicPr>
          <p:cNvPr id="4" name="Picture 5">
            <a:extLst>
              <a:ext uri="{FF2B5EF4-FFF2-40B4-BE49-F238E27FC236}">
                <a16:creationId xmlns:a16="http://schemas.microsoft.com/office/drawing/2014/main" id="{DF91CA16-D71B-D8AD-CFEE-8AEAA2B9E2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5" name="Picture 6">
            <a:extLst>
              <a:ext uri="{FF2B5EF4-FFF2-40B4-BE49-F238E27FC236}">
                <a16:creationId xmlns:a16="http://schemas.microsoft.com/office/drawing/2014/main" id="{3764FF64-CE72-D918-55E8-71A72D3D64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Tree>
    <p:extLst>
      <p:ext uri="{BB962C8B-B14F-4D97-AF65-F5344CB8AC3E}">
        <p14:creationId xmlns:p14="http://schemas.microsoft.com/office/powerpoint/2010/main" val="162279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ohja6_Käsitteet_ja_määritelmät_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CCC431-1AF2-4575-9357-9C5344EBCFAF}"/>
              </a:ext>
            </a:extLst>
          </p:cNvPr>
          <p:cNvSpPr>
            <a:spLocks noGrp="1"/>
          </p:cNvSpPr>
          <p:nvPr>
            <p:ph type="title"/>
          </p:nvPr>
        </p:nvSpPr>
        <p:spPr/>
        <p:txBody>
          <a:bodyPr/>
          <a:lstStyle/>
          <a:p>
            <a:r>
              <a:rPr lang="fi-FI" dirty="0">
                <a:latin typeface="Abadi Extra Light" panose="020B0204020104020204" pitchFamily="34" charset="0"/>
              </a:rPr>
              <a:t>Käsitteet ja määritelmät</a:t>
            </a:r>
            <a:endParaRPr lang="fi-FI" dirty="0"/>
          </a:p>
        </p:txBody>
      </p:sp>
      <p:graphicFrame>
        <p:nvGraphicFramePr>
          <p:cNvPr id="6" name="Taulukko 6">
            <a:extLst>
              <a:ext uri="{FF2B5EF4-FFF2-40B4-BE49-F238E27FC236}">
                <a16:creationId xmlns:a16="http://schemas.microsoft.com/office/drawing/2014/main" id="{8AD0A492-A5C8-47F2-87ED-EB3676BFD849}"/>
              </a:ext>
            </a:extLst>
          </p:cNvPr>
          <p:cNvGraphicFramePr>
            <a:graphicFrameLocks noGrp="1"/>
          </p:cNvGraphicFramePr>
          <p:nvPr>
            <p:ph sz="half" idx="1"/>
            <p:extLst>
              <p:ext uri="{D42A27DB-BD31-4B8C-83A1-F6EECF244321}">
                <p14:modId xmlns:p14="http://schemas.microsoft.com/office/powerpoint/2010/main" val="3903463961"/>
              </p:ext>
            </p:extLst>
          </p:nvPr>
        </p:nvGraphicFramePr>
        <p:xfrm>
          <a:off x="6279677" y="1825624"/>
          <a:ext cx="5181600" cy="1988347"/>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3718026015"/>
                    </a:ext>
                  </a:extLst>
                </a:gridCol>
                <a:gridCol w="3752850">
                  <a:extLst>
                    <a:ext uri="{9D8B030D-6E8A-4147-A177-3AD203B41FA5}">
                      <a16:colId xmlns:a16="http://schemas.microsoft.com/office/drawing/2014/main" val="2847247937"/>
                    </a:ext>
                  </a:extLst>
                </a:gridCol>
              </a:tblGrid>
              <a:tr h="391707">
                <a:tc>
                  <a:txBody>
                    <a:bodyPr/>
                    <a:lstStyle/>
                    <a:p>
                      <a:r>
                        <a:rPr lang="fi-FI" sz="1200" b="1" dirty="0">
                          <a:latin typeface="Abadi Extra Light" panose="020B0204020104020204" pitchFamily="34" charset="0"/>
                        </a:rPr>
                        <a:t>Käsite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i-FI" sz="1200" b="1" dirty="0">
                          <a:latin typeface="Abadi Extra Light" panose="020B0204020104020204" pitchFamily="34" charset="0"/>
                        </a:rPr>
                        <a:t>Kuvaus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3687751"/>
                  </a:ext>
                </a:extLst>
              </a:tr>
              <a:tr h="502915">
                <a:tc>
                  <a:txBody>
                    <a:bodyPr/>
                    <a:lstStyle/>
                    <a:p>
                      <a:pPr algn="l"/>
                      <a:r>
                        <a:rPr lang="fi-FI" sz="1200" dirty="0">
                          <a:latin typeface="Abadi Extra Light" panose="020B0204020104020204" pitchFamily="34" charset="0"/>
                        </a:rPr>
                        <a:t>Teollisuuden sähkönkulutus </a:t>
                      </a:r>
                    </a:p>
                  </a:txBody>
                  <a:tcPr>
                    <a:lnL w="12700" cap="flat" cmpd="sng" algn="ctr">
                      <a:solidFill>
                        <a:schemeClr val="tx1"/>
                      </a:solidFill>
                      <a:prstDash val="solid"/>
                      <a:round/>
                      <a:headEnd type="none" w="med" len="med"/>
                      <a:tailEnd type="none" w="med" len="med"/>
                    </a:lnL>
                  </a:tcPr>
                </a:tc>
                <a:tc>
                  <a:txBody>
                    <a:bodyPr/>
                    <a:lstStyle/>
                    <a:p>
                      <a:pPr algn="l"/>
                      <a:r>
                        <a:rPr lang="fi-FI" sz="1200" dirty="0">
                          <a:latin typeface="Abadi Extra Light" panose="020B0204020104020204" pitchFamily="34" charset="0"/>
                        </a:rPr>
                        <a:t>Teollisuuden sähkönkulutus ilman teollisuuden omaan </a:t>
                      </a:r>
                    </a:p>
                    <a:p>
                      <a:pPr algn="l"/>
                      <a:r>
                        <a:rPr lang="fi-FI" sz="1200" dirty="0">
                          <a:latin typeface="Abadi Extra Light" panose="020B0204020104020204" pitchFamily="34" charset="0"/>
                        </a:rPr>
                        <a:t>käyttöönsä tuottamaa sähköä. Teollisuuden omaan käyttöönsä tuottaman sähkön päästöt ovat mukana teollisuus ja työkoneet -sektorin päästöissä. Määritelmä koskee raportteja, jotka sisältävät teollisuuden ja työkoneiden laskennan.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9051405"/>
                  </a:ext>
                </a:extLst>
              </a:tr>
              <a:tr h="407920">
                <a:tc>
                  <a:txBody>
                    <a:bodyPr/>
                    <a:lstStyle/>
                    <a:p>
                      <a:pPr algn="l"/>
                      <a:endParaRPr lang="fi-FI" sz="1200" dirty="0">
                        <a:latin typeface="Abadi Extra Light" panose="020B0204020104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fi-FI" sz="1200" dirty="0">
                        <a:latin typeface="Abadi Extra Light" panose="020B0204020104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475557"/>
                  </a:ext>
                </a:extLst>
              </a:tr>
            </a:tbl>
          </a:graphicData>
        </a:graphic>
      </p:graphicFrame>
      <p:sp>
        <p:nvSpPr>
          <p:cNvPr id="3" name="Slide Number Placeholder 5">
            <a:extLst>
              <a:ext uri="{FF2B5EF4-FFF2-40B4-BE49-F238E27FC236}">
                <a16:creationId xmlns:a16="http://schemas.microsoft.com/office/drawing/2014/main" id="{567585BB-6CE3-EBC3-EE8F-7DF849DFA82B}"/>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6</a:t>
            </a:fld>
            <a:endParaRPr lang="fi-FI" dirty="0">
              <a:latin typeface="Abadi Extra Light" panose="020B0204020104020204" pitchFamily="34" charset="0"/>
            </a:endParaRPr>
          </a:p>
        </p:txBody>
      </p:sp>
      <p:graphicFrame>
        <p:nvGraphicFramePr>
          <p:cNvPr id="4" name="Taulukko 6">
            <a:extLst>
              <a:ext uri="{FF2B5EF4-FFF2-40B4-BE49-F238E27FC236}">
                <a16:creationId xmlns:a16="http://schemas.microsoft.com/office/drawing/2014/main" id="{C82452DF-F299-8EBC-786E-2F42B7441831}"/>
              </a:ext>
            </a:extLst>
          </p:cNvPr>
          <p:cNvGraphicFramePr>
            <a:graphicFrameLocks/>
          </p:cNvGraphicFramePr>
          <p:nvPr>
            <p:extLst>
              <p:ext uri="{D42A27DB-BD31-4B8C-83A1-F6EECF244321}">
                <p14:modId xmlns:p14="http://schemas.microsoft.com/office/powerpoint/2010/main" val="3200513394"/>
              </p:ext>
            </p:extLst>
          </p:nvPr>
        </p:nvGraphicFramePr>
        <p:xfrm>
          <a:off x="838200" y="1825625"/>
          <a:ext cx="5181600" cy="4417201"/>
        </p:xfrm>
        <a:graphic>
          <a:graphicData uri="http://schemas.openxmlformats.org/drawingml/2006/table">
            <a:tbl>
              <a:tblPr firstRow="1" bandRow="1">
                <a:tableStyleId>{2D5ABB26-0587-4C30-8999-92F81FD0307C}</a:tableStyleId>
              </a:tblPr>
              <a:tblGrid>
                <a:gridCol w="1428750">
                  <a:extLst>
                    <a:ext uri="{9D8B030D-6E8A-4147-A177-3AD203B41FA5}">
                      <a16:colId xmlns:a16="http://schemas.microsoft.com/office/drawing/2014/main" val="3718026015"/>
                    </a:ext>
                  </a:extLst>
                </a:gridCol>
                <a:gridCol w="3752850">
                  <a:extLst>
                    <a:ext uri="{9D8B030D-6E8A-4147-A177-3AD203B41FA5}">
                      <a16:colId xmlns:a16="http://schemas.microsoft.com/office/drawing/2014/main" val="2847247937"/>
                    </a:ext>
                  </a:extLst>
                </a:gridCol>
              </a:tblGrid>
              <a:tr h="388501">
                <a:tc>
                  <a:txBody>
                    <a:bodyPr/>
                    <a:lstStyle/>
                    <a:p>
                      <a:r>
                        <a:rPr lang="fi-FI" sz="1200" b="1" dirty="0">
                          <a:latin typeface="Abadi Extra Light" panose="020B0204020104020204" pitchFamily="34" charset="0"/>
                        </a:rPr>
                        <a:t>Käsite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i-FI" sz="1200" b="1" dirty="0">
                          <a:latin typeface="Abadi Extra Light" panose="020B0204020104020204" pitchFamily="34" charset="0"/>
                        </a:rPr>
                        <a:t>Kuvaus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3687751"/>
                  </a:ext>
                </a:extLst>
              </a:tr>
              <a:tr h="670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Kuluttajien sähkönkulutus </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Asumisen, rakentamisen, maatalouden ja palveluiden sähkönkulutus, josta on vähennetty sähkölämmityksen ja maalämpöpumppujen käytättämä sähkö.</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4177056"/>
                  </a:ext>
                </a:extLst>
              </a:tr>
              <a:tr h="670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Lämmitystarveluku</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Lämmitystarveluku saadaan laskemalla päivittäisten sisä- ja ulkolämpötilojen erotus. Ilmatieteen laitos tuottaa kuntakohtaiset lämmitystarveluvut.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0821106"/>
                  </a:ext>
                </a:extLst>
              </a:tr>
              <a:tr h="388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Maalämmön päästöt </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Maalämpöpumppujen käyttämän sähkön päästö.</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5347571"/>
                  </a:ext>
                </a:extLst>
              </a:tr>
              <a:tr h="1245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Päästöt ilman teollisuutta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Abadi Extra Light" panose="020B0204020104020204" pitchFamily="34"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Kunnan kasvihuonekaasupäästöt pois lukien teollisuuden sähkönkulutus ja teollisuuden ja työkoneiden polttoaineen käyttö. ”Päästöt ilman teollisuutta” sisältää kuitenkin teollisuusrakennusten lämmityksen, teollisuuden jäteveden-käsittelyn sekä teollisuuden kaatopaikkojen päästöt.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85854160"/>
                  </a:ext>
                </a:extLst>
              </a:tr>
              <a:tr h="1053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Rakennusten lämmityksen päästöt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Abadi Extra Light" panose="020B0204020104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Abadi Extra Light" panose="020B0204020104020204" pitchFamily="34" charset="0"/>
                        </a:rPr>
                        <a:t>Erillislämmitettyjen rakennusten polttoaineenkulutuksen päästö + sähkölämmityksen ja maalämpöpumppujen käyttämän sähkön päästö + kunnassa kulutetun kaukolämmön tuotannon aiheuttama päästö.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latin typeface="Abadi Extra Light" panose="020B0204020104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0352950"/>
                  </a:ext>
                </a:extLst>
              </a:tr>
            </a:tbl>
          </a:graphicData>
        </a:graphic>
      </p:graphicFrame>
      <p:pic>
        <p:nvPicPr>
          <p:cNvPr id="5" name="Picture 5">
            <a:extLst>
              <a:ext uri="{FF2B5EF4-FFF2-40B4-BE49-F238E27FC236}">
                <a16:creationId xmlns:a16="http://schemas.microsoft.com/office/drawing/2014/main" id="{E322BBEB-10BD-93E1-0DA1-D4EA696E02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7" name="Picture 6">
            <a:extLst>
              <a:ext uri="{FF2B5EF4-FFF2-40B4-BE49-F238E27FC236}">
                <a16:creationId xmlns:a16="http://schemas.microsoft.com/office/drawing/2014/main" id="{89A3EF1A-CD12-30E2-61A7-B896A55C6A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Tree>
    <p:extLst>
      <p:ext uri="{BB962C8B-B14F-4D97-AF65-F5344CB8AC3E}">
        <p14:creationId xmlns:p14="http://schemas.microsoft.com/office/powerpoint/2010/main" val="349594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ohja7_Kuvituskuva_johdanto">
    <p:spTree>
      <p:nvGrpSpPr>
        <p:cNvPr id="1" name=""/>
        <p:cNvGrpSpPr/>
        <p:nvPr/>
      </p:nvGrpSpPr>
      <p:grpSpPr>
        <a:xfrm>
          <a:off x="0" y="0"/>
          <a:ext cx="0" cy="0"/>
          <a:chOff x="0" y="0"/>
          <a:chExt cx="0" cy="0"/>
        </a:xfrm>
      </p:grpSpPr>
      <p:pic>
        <p:nvPicPr>
          <p:cNvPr id="6" name="Picture 5" descr="Kuvituskuva. Puunrunkoa koskettava käsi.">
            <a:extLst>
              <a:ext uri="{FF2B5EF4-FFF2-40B4-BE49-F238E27FC236}">
                <a16:creationId xmlns:a16="http://schemas.microsoft.com/office/drawing/2014/main" id="{1B322EF1-2C85-D1B7-B4A7-F2A6917C8F1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32496" y="0"/>
            <a:ext cx="6359504" cy="6858000"/>
          </a:xfrm>
          <a:prstGeom prst="rect">
            <a:avLst/>
          </a:prstGeom>
        </p:spPr>
      </p:pic>
      <p:sp>
        <p:nvSpPr>
          <p:cNvPr id="3" name="Sisällön paikkamerkki 2">
            <a:extLst>
              <a:ext uri="{FF2B5EF4-FFF2-40B4-BE49-F238E27FC236}">
                <a16:creationId xmlns:a16="http://schemas.microsoft.com/office/drawing/2014/main" id="{B1B2CC63-4EDE-4455-9AA7-185C955159A4}"/>
              </a:ext>
            </a:extLst>
          </p:cNvPr>
          <p:cNvSpPr>
            <a:spLocks noGrp="1"/>
          </p:cNvSpPr>
          <p:nvPr>
            <p:ph sz="half" idx="1"/>
          </p:nvPr>
        </p:nvSpPr>
        <p:spPr>
          <a:xfrm>
            <a:off x="540780" y="1690688"/>
            <a:ext cx="4866108" cy="4351338"/>
          </a:xfrm>
        </p:spPr>
        <p:txBody>
          <a:bodyPr>
            <a:normAutofit lnSpcReduction="10000"/>
          </a:bodyPr>
          <a:lstStyle/>
          <a:p>
            <a:pPr marL="0" indent="0">
              <a:lnSpc>
                <a:spcPct val="107000"/>
              </a:lnSpc>
              <a:spcAft>
                <a:spcPts val="800"/>
              </a:spcAft>
              <a:buNone/>
            </a:pPr>
            <a:r>
              <a:rPr lang="fi-FI" sz="1200" dirty="0">
                <a:latin typeface="Abadi Extra Light" panose="020B0204020104020204" pitchFamily="34" charset="0"/>
              </a:rPr>
              <a:t>Vuosi 2024 oli maapallon mittaushistorian kuumin selviää YK:n alaisen meteorologisen järjestön (WMO) tiedoista. Ilmastonmuutoksen riskit ovat konkretisoituneet ympäri maailmaa tuoden mukanaan rankkasateita, tulvia, hirmumyrskyjä, äärimmäistä kuivuutta ja metsäpaloja. </a:t>
            </a:r>
          </a:p>
          <a:p>
            <a:pPr marL="0" indent="0">
              <a:lnSpc>
                <a:spcPct val="107000"/>
              </a:lnSpc>
              <a:spcAft>
                <a:spcPts val="800"/>
              </a:spcAft>
              <a:buNone/>
            </a:pPr>
            <a:r>
              <a:rPr lang="fi-FI" sz="1200" dirty="0">
                <a:latin typeface="Abadi Extra Light" panose="020B0204020104020204" pitchFamily="34" charset="0"/>
              </a:rPr>
              <a:t>Ilmastonmuutoksen vaikutukset näkyvät myös meillä Suomessa. Ilmasto lämpenee Suomessa itse asiassa kolme kertaa nopeammin kuin maapallolla keskimäärin. Keskilämpötila Suomessa oli 1,6 astetta vuosina 1961-1990. Vuosina 1991-2020 se oli 2,9 astetta ja vuonna 2024 keskilämpötila oli jo 3,2 astetta, selviää Ilmatieteen laitoksen tilastoista. </a:t>
            </a:r>
            <a:br>
              <a:rPr lang="fi-FI" sz="1200" dirty="0">
                <a:latin typeface="Abadi Extra Light" panose="020B0204020104020204" pitchFamily="34" charset="0"/>
              </a:rPr>
            </a:br>
            <a:br>
              <a:rPr lang="fi-FI" sz="1200" dirty="0">
                <a:latin typeface="Abadi Extra Light" panose="020B0204020104020204" pitchFamily="34" charset="0"/>
              </a:rPr>
            </a:br>
            <a:r>
              <a:rPr lang="fi-FI" sz="1200" dirty="0">
                <a:latin typeface="Abadi Extra Light" panose="020B0204020104020204" pitchFamily="34" charset="0"/>
              </a:rPr>
              <a:t>Kunnat ovat avainasemassa ilmastonmuutoksen hillinnässä ja toimivatkin jo suunnannäyttäjinä sekä kansallisessa että kansainvälisessä ilmastotyössä. Kuntaliiton selvityksen perusteella jo yli 90 prosenttia suomalaisista asuu kunnassa, jossa on asetettu ilmastotavoite. Vastaava lukema oli 80 prosenttia vuonna 2021. Siirtyminen kohti hiilineutraalia tulevaisuutta vaatii muutoksia energiantuotantoon, teollisuuteen, liikenteeseen, asumiseen ja kulutukseen. Kunnat tarjoavat toiminnallaan kuntalaisille ja alueensa yrityksille ilmastokestävän arjen edellytykset.</a:t>
            </a:r>
          </a:p>
          <a:p>
            <a:pPr marL="0" indent="0">
              <a:lnSpc>
                <a:spcPct val="107000"/>
              </a:lnSpc>
              <a:spcAft>
                <a:spcPts val="800"/>
              </a:spcAft>
              <a:buNone/>
            </a:pPr>
            <a:r>
              <a:rPr lang="fi-FI" sz="1200" dirty="0">
                <a:latin typeface="Abadi Extra Light" panose="020B0204020104020204" pitchFamily="34" charset="0"/>
              </a:rPr>
              <a:t>Kasvihuonekaasupäästöjen vähentämiseen kannustaa myös ajantasainen ja luotettava seurantatieto.  </a:t>
            </a:r>
          </a:p>
        </p:txBody>
      </p:sp>
      <p:sp>
        <p:nvSpPr>
          <p:cNvPr id="2" name="Otsikkomuoto">
            <a:extLst>
              <a:ext uri="{FF2B5EF4-FFF2-40B4-BE49-F238E27FC236}">
                <a16:creationId xmlns:a16="http://schemas.microsoft.com/office/drawing/2014/main" id="{33FE992E-6B11-4C70-8B4E-1C69179EA8CF}"/>
              </a:ext>
            </a:extLst>
          </p:cNvPr>
          <p:cNvSpPr>
            <a:spLocks noGrp="1"/>
          </p:cNvSpPr>
          <p:nvPr>
            <p:ph type="title"/>
          </p:nvPr>
        </p:nvSpPr>
        <p:spPr/>
        <p:txBody>
          <a:bodyPr/>
          <a:lstStyle/>
          <a:p>
            <a:r>
              <a:rPr lang="fi-FI" dirty="0">
                <a:latin typeface="Abadi Extra Light" panose="020B0204020104020204" pitchFamily="34" charset="0"/>
              </a:rPr>
              <a:t>1. Johdanto</a:t>
            </a:r>
          </a:p>
        </p:txBody>
      </p:sp>
      <p:pic>
        <p:nvPicPr>
          <p:cNvPr id="10" name="Picture 9" descr="Kuvituskuva. Puunrunkoa koskettava käsi.">
            <a:extLst>
              <a:ext uri="{FF2B5EF4-FFF2-40B4-BE49-F238E27FC236}">
                <a16:creationId xmlns:a16="http://schemas.microsoft.com/office/drawing/2014/main" id="{7CE79A71-8145-4853-84E6-F5CCDCF0AF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11" name="Picture 10" descr="Kuvituskuva. Puunrunkoa koskettava käsi.">
            <a:extLst>
              <a:ext uri="{FF2B5EF4-FFF2-40B4-BE49-F238E27FC236}">
                <a16:creationId xmlns:a16="http://schemas.microsoft.com/office/drawing/2014/main" id="{D83A468E-5C90-4D48-8518-AA3729A905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4" name="Slide Number Placeholder 5">
            <a:extLst>
              <a:ext uri="{FF2B5EF4-FFF2-40B4-BE49-F238E27FC236}">
                <a16:creationId xmlns:a16="http://schemas.microsoft.com/office/drawing/2014/main" id="{A549615B-EB6A-577F-9DD7-134949981E9D}"/>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7</a:t>
            </a:fld>
            <a:endParaRPr lang="fi-FI" dirty="0">
              <a:latin typeface="Abadi Extra Light" panose="020B0204020104020204" pitchFamily="34" charset="0"/>
            </a:endParaRPr>
          </a:p>
        </p:txBody>
      </p:sp>
    </p:spTree>
    <p:extLst>
      <p:ext uri="{BB962C8B-B14F-4D97-AF65-F5344CB8AC3E}">
        <p14:creationId xmlns:p14="http://schemas.microsoft.com/office/powerpoint/2010/main" val="68545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ohja8_Päästöt_yhteensä">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17D12A6-B42C-41A9-8F43-7871AEA19FDC}"/>
              </a:ext>
            </a:extLst>
          </p:cNvPr>
          <p:cNvSpPr>
            <a:spLocks noGrp="1"/>
          </p:cNvSpPr>
          <p:nvPr>
            <p:ph sz="half" idx="1"/>
          </p:nvPr>
        </p:nvSpPr>
        <p:spPr>
          <a:xfrm>
            <a:off x="578955" y="1598570"/>
            <a:ext cx="5622059" cy="2680135"/>
          </a:xfrm>
        </p:spPr>
        <p:txBody>
          <a:bodyPr>
            <a:normAutofit lnSpcReduction="10000"/>
          </a:bodyPr>
          <a:lstStyle/>
          <a:p>
            <a:pPr marL="0" indent="0">
              <a:lnSpc>
                <a:spcPct val="100000"/>
              </a:lnSpc>
              <a:buNone/>
            </a:pPr>
            <a:r>
              <a:rPr lang="fi-FI" sz="1200" b="0" i="0" dirty="0">
                <a:effectLst/>
                <a:latin typeface="Abadi Extra Light" panose="020B0204020104020204" pitchFamily="34" charset="0"/>
              </a:rPr>
              <a:t>Rauman kasvihuonekaasupäästöt on laskettu vuosilta 2008–2024. Päästölaskenta sisältää seuraavat sektorit: </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kuluttajien sähkönkulutus, sähkölämmitys, maalämpö, kaukolämmitys, erillislämmitys, tieliikenne, maatalous ja jätehuolto. Lisäksi on tarkasteltu </a:t>
            </a:r>
            <a:r>
              <a:rPr lang="fi-FI" sz="1200" b="0" i="0" dirty="0">
                <a:solidFill>
                  <a:srgbClr val="000000"/>
                </a:solidFill>
                <a:effectLst/>
                <a:latin typeface="Abadi Extra Light" panose="020B0204020104020204" pitchFamily="34" charset="0"/>
              </a:rPr>
              <a:t>teollisuuden ja työkoneiden</a:t>
            </a:r>
            <a:r>
              <a:rPr lang="fi-FI" sz="1200" dirty="0">
                <a:solidFill>
                  <a:srgbClr val="000000"/>
                </a:solidFill>
                <a:latin typeface="Abadi Extra Light" panose="020B0204020104020204" pitchFamily="34" charset="0"/>
              </a:rPr>
              <a:t> ja </a:t>
            </a:r>
            <a:r>
              <a:rPr lang="fi-FI" sz="1200" dirty="0">
                <a:effectLst/>
                <a:latin typeface="Abadi Extra Light" panose="020B0204020104020204" pitchFamily="34" charset="0"/>
                <a:ea typeface="Times New Roman" panose="02020603050405020304" pitchFamily="18" charset="0"/>
                <a:cs typeface="Times New Roman" panose="02020603050405020304" pitchFamily="18" charset="0"/>
              </a:rPr>
              <a:t>teollisuuden sähkönkulutuksen päästöjä. </a:t>
            </a:r>
            <a:endParaRPr lang="fi-FI" sz="1200" b="0" i="0" dirty="0">
              <a:effectLst/>
              <a:latin typeface="Abadi Extra Light" panose="020B0204020104020204" pitchFamily="34" charset="0"/>
            </a:endParaRPr>
          </a:p>
          <a:p>
            <a:pPr marL="0" indent="0">
              <a:lnSpc>
                <a:spcPct val="100000"/>
              </a:lnSpc>
              <a:buNone/>
            </a:pPr>
            <a:r>
              <a:rPr lang="fi-FI" sz="1200" dirty="0">
                <a:latin typeface="Abadi Extra Light" panose="020B0204020104020204" pitchFamily="34" charset="0"/>
              </a:rPr>
              <a:t>Rauman kasvihuonekaasujen päästöt vuonna 2023 olivat yhteensä </a:t>
            </a:r>
            <a:r>
              <a:rPr lang="fi-FI" sz="1200" b="0" i="0" dirty="0">
                <a:solidFill>
                  <a:srgbClr val="000000"/>
                </a:solidFill>
                <a:effectLst/>
                <a:latin typeface="Abadi Extra Light" panose="020B0204020104020204" pitchFamily="34" charset="0"/>
              </a:rPr>
              <a:t>311,3</a:t>
            </a:r>
            <a:r>
              <a:rPr lang="fi-FI" sz="1200" dirty="0">
                <a:latin typeface="Abadi Extra Light" panose="020B0204020104020204" pitchFamily="34" charset="0"/>
              </a:rPr>
              <a:t>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Näistä päästöistä 6,5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aiheutui kuluttajien sähkönkulutuksesta, 5,4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sähkölämmityksestä ja 0,3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maalämmöstä. Maalämmön osuus lämmitysmuotojakaumasta ja päästöistä on pieni, mihin vaikuttaa osittain se, että rakennuskantatilaston tiedot eivät välttämättä ole täysin ajan tasalla. Päästöistä 17,1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aiheutui kaukolämmityksestä, 15,8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erillislämmityksestä, 44,6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tieliikenteestä, 9,7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maataloudesta ja 9,3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jätehuollosta. Teollisuuden sähkönkulutuksen päästöt olivat 66,6 </a:t>
            </a:r>
            <a:r>
              <a:rPr lang="fi-FI" sz="1200" dirty="0" err="1">
                <a:latin typeface="Abadi Extra Light" panose="020B0204020104020204" pitchFamily="34" charset="0"/>
              </a:rPr>
              <a:t>kt</a:t>
            </a:r>
            <a:r>
              <a:rPr lang="fi-FI" sz="1200" dirty="0">
                <a:latin typeface="Abadi Extra Light" panose="020B0204020104020204" pitchFamily="34" charset="0"/>
              </a:rPr>
              <a:t> CO</a:t>
            </a:r>
            <a:r>
              <a:rPr lang="fi-FI" sz="1200" baseline="-25000" dirty="0">
                <a:latin typeface="Abadi Extra Light" panose="020B0204020104020204" pitchFamily="34" charset="0"/>
              </a:rPr>
              <a:t>2</a:t>
            </a:r>
            <a:r>
              <a:rPr lang="fi-FI" sz="1200" dirty="0">
                <a:latin typeface="Abadi Extra Light" panose="020B0204020104020204" pitchFamily="34" charset="0"/>
              </a:rPr>
              <a:t>-ekv </a:t>
            </a:r>
            <a:r>
              <a:rPr lang="fi-FI" sz="1200" b="0" i="0" dirty="0">
                <a:solidFill>
                  <a:srgbClr val="000000"/>
                </a:solidFill>
                <a:effectLst/>
                <a:latin typeface="Abadi Extra Light" panose="020B0204020104020204" pitchFamily="34" charset="0"/>
              </a:rPr>
              <a:t>ja päästöt teollisuudesta ja työkoneista 136,1 </a:t>
            </a:r>
            <a:r>
              <a:rPr lang="fi-FI" sz="1200" b="0" i="0" dirty="0" err="1">
                <a:solidFill>
                  <a:srgbClr val="000000"/>
                </a:solidFill>
                <a:effectLst/>
                <a:latin typeface="Abadi Extra Light" panose="020B0204020104020204" pitchFamily="34" charset="0"/>
              </a:rPr>
              <a:t>kt</a:t>
            </a:r>
            <a:r>
              <a:rPr lang="fi-FI" sz="1200" b="0" i="0" dirty="0">
                <a:solidFill>
                  <a:srgbClr val="000000"/>
                </a:solidFill>
                <a:effectLst/>
                <a:latin typeface="Abadi Extra Light" panose="020B0204020104020204" pitchFamily="34" charset="0"/>
              </a:rPr>
              <a:t> CO</a:t>
            </a:r>
            <a:r>
              <a:rPr lang="fi-FI" sz="1200" b="0" i="0" baseline="-25000" dirty="0">
                <a:solidFill>
                  <a:srgbClr val="000000"/>
                </a:solidFill>
                <a:effectLst/>
                <a:latin typeface="Abadi Extra Light" panose="020B0204020104020204" pitchFamily="34" charset="0"/>
              </a:rPr>
              <a:t>2</a:t>
            </a:r>
            <a:r>
              <a:rPr lang="fi-FI" sz="1200" b="0" i="0" dirty="0">
                <a:solidFill>
                  <a:srgbClr val="000000"/>
                </a:solidFill>
                <a:effectLst/>
                <a:latin typeface="Abadi Extra Light" panose="020B0204020104020204" pitchFamily="34" charset="0"/>
              </a:rPr>
              <a:t>-ekv.</a:t>
            </a:r>
            <a:endParaRPr lang="fi-FI" sz="1200" dirty="0">
              <a:latin typeface="Abadi Extra Light" panose="020B0204020104020204" pitchFamily="34" charset="0"/>
            </a:endParaRPr>
          </a:p>
          <a:p>
            <a:pPr marL="0" indent="0">
              <a:lnSpc>
                <a:spcPct val="100000"/>
              </a:lnSpc>
              <a:buNone/>
            </a:pPr>
            <a:r>
              <a:rPr lang="fi-FI" sz="1200" b="0" i="0" dirty="0">
                <a:effectLst/>
                <a:latin typeface="Abadi Extra Light" panose="020B0204020104020204" pitchFamily="34" charset="0"/>
              </a:rPr>
              <a:t>Rauman päästöt sektoreittain vuonna </a:t>
            </a:r>
            <a:r>
              <a:rPr lang="fi-FI" sz="1200" b="0" i="0" dirty="0">
                <a:latin typeface="Abadi Extra Light" panose="020B0204020104020204" pitchFamily="34" charset="0"/>
                <a:cs typeface="Times New Roman" panose="02020603050405020304" pitchFamily="18" charset="0"/>
              </a:rPr>
              <a:t>2023</a:t>
            </a:r>
            <a:r>
              <a:rPr lang="fi-FI" sz="1200" dirty="0">
                <a:latin typeface="Abadi Extra Light" panose="020B0204020104020204" pitchFamily="34" charset="0"/>
              </a:rPr>
              <a:t> on esitetty kuvassa 1</a:t>
            </a:r>
            <a:r>
              <a:rPr lang="fi-FI" sz="1200" b="0" i="0" dirty="0">
                <a:effectLst/>
                <a:latin typeface="Abadi Extra Light" panose="020B0204020104020204" pitchFamily="34" charset="0"/>
              </a:rPr>
              <a:t>.</a:t>
            </a:r>
            <a:endParaRPr lang="fi-FI" sz="1200" dirty="0">
              <a:latin typeface="Abadi Extra Light" panose="020B0204020104020204" pitchFamily="34" charset="0"/>
            </a:endParaRPr>
          </a:p>
          <a:p>
            <a:pPr marL="0" indent="0" algn="just">
              <a:lnSpc>
                <a:spcPct val="100000"/>
              </a:lnSpc>
              <a:buNone/>
            </a:pPr>
            <a:endParaRPr lang="fi-FI" sz="1200" dirty="0">
              <a:effectLst/>
              <a:latin typeface="Abadi Extra Light" panose="020B0204020104020204" pitchFamily="34" charset="0"/>
              <a:ea typeface="Calibri" panose="020F0502020204030204" pitchFamily="34" charset="0"/>
              <a:cs typeface="Times New Roman" panose="02020603050405020304" pitchFamily="18" charset="0"/>
            </a:endParaRPr>
          </a:p>
          <a:p>
            <a:pPr marL="0" indent="0" algn="just">
              <a:buNone/>
            </a:pPr>
            <a:endParaRPr lang="fi-FI" sz="1200" dirty="0">
              <a:latin typeface="Abadi Extra Light" panose="020B0204020104020204" pitchFamily="34" charset="0"/>
            </a:endParaRPr>
          </a:p>
        </p:txBody>
      </p:sp>
      <p:sp>
        <p:nvSpPr>
          <p:cNvPr id="2" name="Otsikkomuoto">
            <a:extLst>
              <a:ext uri="{FF2B5EF4-FFF2-40B4-BE49-F238E27FC236}">
                <a16:creationId xmlns:a16="http://schemas.microsoft.com/office/drawing/2014/main" id="{CEF9FFA9-FA3A-4374-8EEF-A72EA43425A3}"/>
              </a:ext>
            </a:extLst>
          </p:cNvPr>
          <p:cNvSpPr>
            <a:spLocks noGrp="1"/>
          </p:cNvSpPr>
          <p:nvPr>
            <p:ph type="title"/>
          </p:nvPr>
        </p:nvSpPr>
        <p:spPr/>
        <p:txBody>
          <a:bodyPr/>
          <a:lstStyle/>
          <a:p>
            <a:r>
              <a:rPr lang="fi-FI" dirty="0">
                <a:latin typeface="Abadi Extra Light" panose="020B0204020104020204" pitchFamily="34" charset="0"/>
              </a:rPr>
              <a:t>2. Päästöt yhteensä</a:t>
            </a:r>
            <a:endParaRPr lang="fi-FI" dirty="0">
              <a:highlight>
                <a:srgbClr val="00FF00"/>
              </a:highlight>
              <a:latin typeface="Abadi Extra Light" panose="020B0204020104020204" pitchFamily="34" charset="0"/>
            </a:endParaRPr>
          </a:p>
        </p:txBody>
      </p:sp>
      <p:pic>
        <p:nvPicPr>
          <p:cNvPr id="8" name="Picture 7" descr="Piirakkakuva, joka esittää päästöjen jakautumisen eri sektoreille vuonna 2021. Päästöt kunkin sektorin osalta on esitetty liitteen 1 taulukossa.">
            <a:extLst>
              <a:ext uri="{FF2B5EF4-FFF2-40B4-BE49-F238E27FC236}">
                <a16:creationId xmlns:a16="http://schemas.microsoft.com/office/drawing/2014/main" id="{A043D549-829A-42F8-B23B-022E1552D4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9" name="Picture 8" descr="Piirakkakuva, joka esittää päästöjen jakautumisen eri sektoreille vuonna 2021. Päästöt kunkin sektorin osalta on esitetty liitteen 1 taulukossa.">
            <a:extLst>
              <a:ext uri="{FF2B5EF4-FFF2-40B4-BE49-F238E27FC236}">
                <a16:creationId xmlns:a16="http://schemas.microsoft.com/office/drawing/2014/main" id="{E0AD0E82-6036-4DDA-8669-A91867A310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10" name="TextBox 9">
            <a:extLst>
              <a:ext uri="{FF2B5EF4-FFF2-40B4-BE49-F238E27FC236}">
                <a16:creationId xmlns:a16="http://schemas.microsoft.com/office/drawing/2014/main" id="{2ECE5BB1-EA9E-4F59-90F8-6EDA0334A01C}"/>
              </a:ext>
            </a:extLst>
          </p:cNvPr>
          <p:cNvSpPr txBox="1"/>
          <p:nvPr/>
        </p:nvSpPr>
        <p:spPr>
          <a:xfrm>
            <a:off x="6467999" y="5932501"/>
            <a:ext cx="5724001" cy="276999"/>
          </a:xfrm>
          <a:prstGeom prst="rect">
            <a:avLst/>
          </a:prstGeom>
          <a:noFill/>
        </p:spPr>
        <p:txBody>
          <a:bodyPr wrap="square" rtlCol="0">
            <a:spAutoFit/>
          </a:bodyPr>
          <a:lstStyle/>
          <a:p>
            <a:r>
              <a:rPr lang="fi-FI" sz="1200" b="1" dirty="0">
                <a:latin typeface="Abadi Extra Light" panose="020B0204020104020204" pitchFamily="34" charset="0"/>
              </a:rPr>
              <a:t>Kuva 1. </a:t>
            </a:r>
            <a:r>
              <a:rPr lang="fi-FI" sz="1200" b="1" dirty="0">
                <a:effectLst/>
                <a:latin typeface="Abadi Extra Light" panose="020B0204020104020204" pitchFamily="34" charset="0"/>
                <a:ea typeface="Times New Roman" panose="02020603050405020304" pitchFamily="18" charset="0"/>
                <a:cs typeface="Calibri Light" panose="020F0302020204030204" pitchFamily="34" charset="0"/>
              </a:rPr>
              <a:t>Rauman päästöt sektoreittain vuonna 2023. </a:t>
            </a:r>
            <a:r>
              <a:rPr lang="fi-FI" sz="1200" b="1" i="1" dirty="0">
                <a:effectLst/>
                <a:latin typeface="Abadi Extra Light" panose="020B0204020104020204" pitchFamily="34" charset="0"/>
              </a:rPr>
              <a:t>(CO2-raportti, 2025)</a:t>
            </a:r>
          </a:p>
        </p:txBody>
      </p:sp>
      <p:sp>
        <p:nvSpPr>
          <p:cNvPr id="6" name="Sisällön paikkamerkki 2">
            <a:extLst>
              <a:ext uri="{FF2B5EF4-FFF2-40B4-BE49-F238E27FC236}">
                <a16:creationId xmlns:a16="http://schemas.microsoft.com/office/drawing/2014/main" id="{973FC20E-7E16-210F-11B6-9EC3D41363B4}"/>
              </a:ext>
            </a:extLst>
          </p:cNvPr>
          <p:cNvSpPr txBox="1">
            <a:spLocks/>
          </p:cNvSpPr>
          <p:nvPr/>
        </p:nvSpPr>
        <p:spPr>
          <a:xfrm>
            <a:off x="578956" y="4338287"/>
            <a:ext cx="5622059" cy="20502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i-FI" sz="1300" dirty="0">
                <a:latin typeface="Abadi Extra Light" panose="020B0204020104020204" pitchFamily="34" charset="0"/>
              </a:rPr>
              <a:t>Päästöjen kehitys sektoreittain on esitetty kuvassa 2. </a:t>
            </a:r>
          </a:p>
          <a:p>
            <a:pPr marL="0" indent="0">
              <a:lnSpc>
                <a:spcPct val="100000"/>
              </a:lnSpc>
              <a:buNone/>
            </a:pPr>
            <a:r>
              <a:rPr lang="fi-FI" sz="1300" dirty="0">
                <a:latin typeface="Abadi Extra Light" panose="020B0204020104020204" pitchFamily="34" charset="0"/>
                <a:ea typeface="Calibri" panose="020F0502020204030204" pitchFamily="34" charset="0"/>
                <a:cs typeface="Times New Roman" panose="02020603050405020304" pitchFamily="18" charset="0"/>
              </a:rPr>
              <a:t>Kuvassa 3 on esitetty päästöjen kehitys yhteensä ja asukasta kohden vuosina 2008–2024 ilman teollisuutta. </a:t>
            </a:r>
            <a:r>
              <a:rPr lang="fi-FI" sz="1300" b="0" i="0" dirty="0">
                <a:solidFill>
                  <a:srgbClr val="000000"/>
                </a:solidFill>
                <a:effectLst/>
                <a:latin typeface="Abadi Extra Light" panose="020B0204020104020204" pitchFamily="34" charset="0"/>
              </a:rPr>
              <a:t>Rauman päästöt ilman teollisuutta laskivat 12 prosenttia vuodesta 2022 vuoteen 2023. Keskimäärin päästöt laskivat CO2-raportin kunnissa 9 prosenttia.</a:t>
            </a:r>
            <a:endParaRPr lang="fi-FI" sz="1300" dirty="0">
              <a:solidFill>
                <a:srgbClr val="000000"/>
              </a:solidFill>
              <a:latin typeface="Abadi Extra Light" panose="020B0204020104020204" pitchFamily="34" charset="0"/>
            </a:endParaRPr>
          </a:p>
          <a:p>
            <a:pPr marL="0" indent="0">
              <a:lnSpc>
                <a:spcPct val="100000"/>
              </a:lnSpc>
              <a:buFont typeface="Arial" panose="020B0604020202020204" pitchFamily="34" charset="0"/>
              <a:buNone/>
            </a:pPr>
            <a:r>
              <a:rPr lang="fi-FI" sz="1300" dirty="0">
                <a:latin typeface="Abadi Extra Light" panose="020B0204020104020204" pitchFamily="34" charset="0"/>
                <a:ea typeface="Calibri" panose="020F0502020204030204" pitchFamily="34" charset="0"/>
                <a:cs typeface="Times New Roman" panose="02020603050405020304" pitchFamily="18" charset="0"/>
              </a:rPr>
              <a:t>Kuvassa 4 on esitetty päästöjen kehitys yhteensä ja asukasta kohden vuosina 2008–2023, kun teollisuuden päästöt ovat mukana tarkastelussa.</a:t>
            </a:r>
          </a:p>
          <a:p>
            <a:pPr marL="0" indent="0">
              <a:lnSpc>
                <a:spcPct val="100000"/>
              </a:lnSpc>
              <a:buFont typeface="Arial" panose="020B0604020202020204" pitchFamily="34" charset="0"/>
              <a:buNone/>
            </a:pPr>
            <a:r>
              <a:rPr lang="fi-FI" sz="1300" dirty="0">
                <a:latin typeface="Abadi Extra Light" panose="020B0204020104020204" pitchFamily="34" charset="0"/>
                <a:ea typeface="Calibri" panose="020F0502020204030204" pitchFamily="34" charset="0"/>
                <a:cs typeface="Times New Roman" panose="02020603050405020304" pitchFamily="18" charset="0"/>
              </a:rPr>
              <a:t>Kuvassa 5 on esitetty Rauman päästöt normeerattuina (lämmitystarvekorjattuna ilmastolliseen vertailukauteen 1981-2010 sekä käyttäen keskimääräistä sähkön päästökerrointa). Vertailun vuoksi kuvassa on esitettynä myös normeeraamattomat päästöt.</a:t>
            </a:r>
          </a:p>
          <a:p>
            <a:pPr marL="0" indent="0">
              <a:lnSpc>
                <a:spcPct val="100000"/>
              </a:lnSpc>
              <a:buFont typeface="Arial" panose="020B0604020202020204" pitchFamily="34" charset="0"/>
              <a:buNone/>
            </a:pPr>
            <a:endParaRPr lang="fi-FI" sz="1300" dirty="0">
              <a:latin typeface="Abadi Extra Light" panose="020B0204020104020204" pitchFamily="34" charset="0"/>
              <a:ea typeface="Calibri" panose="020F0502020204030204" pitchFamily="34" charset="0"/>
              <a:cs typeface="Times New Roman" panose="02020603050405020304" pitchFamily="18" charset="0"/>
            </a:endParaRPr>
          </a:p>
          <a:p>
            <a:pPr marL="0" indent="0" algn="just">
              <a:lnSpc>
                <a:spcPct val="100000"/>
              </a:lnSpc>
              <a:buFont typeface="Arial" panose="020B0604020202020204" pitchFamily="34" charset="0"/>
              <a:buNone/>
            </a:pPr>
            <a:endParaRPr lang="fi-FI" sz="1300" dirty="0">
              <a:latin typeface="Abadi Extra Light" panose="020B020402010402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fi-FI" sz="1200" dirty="0">
              <a:latin typeface="Abadi Extra Light" panose="020B0204020104020204" pitchFamily="34" charset="0"/>
            </a:endParaRPr>
          </a:p>
        </p:txBody>
      </p:sp>
      <p:sp>
        <p:nvSpPr>
          <p:cNvPr id="4" name="Slide Number Placeholder 5">
            <a:extLst>
              <a:ext uri="{FF2B5EF4-FFF2-40B4-BE49-F238E27FC236}">
                <a16:creationId xmlns:a16="http://schemas.microsoft.com/office/drawing/2014/main" id="{73709FBA-5484-F381-AF01-AD4174A658C1}"/>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8</a:t>
            </a:fld>
            <a:endParaRPr lang="fi-FI" dirty="0">
              <a:latin typeface="Abadi Extra Light" panose="020B0204020104020204" pitchFamily="34" charset="0"/>
            </a:endParaRPr>
          </a:p>
        </p:txBody>
      </p:sp>
      <p:graphicFrame>
        <p:nvGraphicFramePr>
          <p:cNvPr id="5" name="Chart 1" descr="Piirakkakuva, joka esittää päästöjen jakautumisen eri sektoreille vuonna 2021. Päästöt kunkin sektorin osalta on esitetty liitteen 1 taulukossa.">
            <a:extLst>
              <a:ext uri="{FF2B5EF4-FFF2-40B4-BE49-F238E27FC236}">
                <a16:creationId xmlns:a16="http://schemas.microsoft.com/office/drawing/2014/main" id="{00000000-0008-0000-1200-000002000000}"/>
              </a:ext>
            </a:extLst>
          </p:cNvPr>
          <p:cNvGraphicFramePr>
            <a:graphicFrameLocks noGrp="1"/>
          </p:cNvGraphicFramePr>
          <p:nvPr>
            <p:extLst>
              <p:ext uri="{D42A27DB-BD31-4B8C-83A1-F6EECF244321}">
                <p14:modId xmlns:p14="http://schemas.microsoft.com/office/powerpoint/2010/main" val="3270438036"/>
              </p:ext>
            </p:extLst>
          </p:nvPr>
        </p:nvGraphicFramePr>
        <p:xfrm>
          <a:off x="6513839" y="1598571"/>
          <a:ext cx="5006161" cy="43339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528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ohja9_Päästöt_sektoreittain">
    <p:spTree>
      <p:nvGrpSpPr>
        <p:cNvPr id="1" name=""/>
        <p:cNvGrpSpPr/>
        <p:nvPr/>
      </p:nvGrpSpPr>
      <p:grpSpPr>
        <a:xfrm>
          <a:off x="0" y="0"/>
          <a:ext cx="0" cy="0"/>
          <a:chOff x="0" y="0"/>
          <a:chExt cx="0" cy="0"/>
        </a:xfrm>
      </p:grpSpPr>
      <p:pic>
        <p:nvPicPr>
          <p:cNvPr id="5" name="Picture 4" descr="Palkkikuva päästöistä ja niiden kehityksestä eri vuosina. Tiedot on esitetty litteen 1 taulukossa.">
            <a:extLst>
              <a:ext uri="{FF2B5EF4-FFF2-40B4-BE49-F238E27FC236}">
                <a16:creationId xmlns:a16="http://schemas.microsoft.com/office/drawing/2014/main" id="{F4DD3276-E123-4B3A-A4F3-2A5F37185F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584" y="6388525"/>
            <a:ext cx="1021862" cy="417283"/>
          </a:xfrm>
          <a:prstGeom prst="rect">
            <a:avLst/>
          </a:prstGeom>
        </p:spPr>
      </p:pic>
      <p:pic>
        <p:nvPicPr>
          <p:cNvPr id="8" name="Picture 7" descr="Palkkikuva päästöistä ja niiden kehityksestä eri vuosina. Tiedot on esitetty litteen 1 taulukossa.">
            <a:extLst>
              <a:ext uri="{FF2B5EF4-FFF2-40B4-BE49-F238E27FC236}">
                <a16:creationId xmlns:a16="http://schemas.microsoft.com/office/drawing/2014/main" id="{C9B73588-2BEA-4B48-BA64-EA606B83FD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508" y="6506050"/>
            <a:ext cx="1021862" cy="182232"/>
          </a:xfrm>
          <a:prstGeom prst="rect">
            <a:avLst/>
          </a:prstGeom>
        </p:spPr>
      </p:pic>
      <p:sp>
        <p:nvSpPr>
          <p:cNvPr id="3" name="Slide Number Placeholder 5">
            <a:extLst>
              <a:ext uri="{FF2B5EF4-FFF2-40B4-BE49-F238E27FC236}">
                <a16:creationId xmlns:a16="http://schemas.microsoft.com/office/drawing/2014/main" id="{F0FB759D-8465-63E0-D3E1-3C56847C7036}"/>
              </a:ext>
            </a:extLst>
          </p:cNvPr>
          <p:cNvSpPr txBox="1">
            <a:spLocks/>
          </p:cNvSpPr>
          <p:nvPr/>
        </p:nvSpPr>
        <p:spPr>
          <a:xfrm>
            <a:off x="11520000" y="6300000"/>
            <a:ext cx="360000" cy="3600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73DD0-3AF0-420A-B1D9-9FF00C8EFB48}" type="slidenum">
              <a:rPr lang="fi-FI" smtClean="0">
                <a:latin typeface="Abadi Extra Light" panose="020B0204020104020204" pitchFamily="34" charset="0"/>
              </a:rPr>
              <a:pPr/>
              <a:t>9</a:t>
            </a:fld>
            <a:endParaRPr lang="fi-FI" dirty="0">
              <a:latin typeface="Abadi Extra Light" panose="020B0204020104020204" pitchFamily="34" charset="0"/>
            </a:endParaRPr>
          </a:p>
        </p:txBody>
      </p:sp>
      <p:sp>
        <p:nvSpPr>
          <p:cNvPr id="2" name="TextBox 8">
            <a:extLst>
              <a:ext uri="{FF2B5EF4-FFF2-40B4-BE49-F238E27FC236}">
                <a16:creationId xmlns:a16="http://schemas.microsoft.com/office/drawing/2014/main" id="{B592180A-1D37-F0D0-035E-00FDD26ED428}"/>
              </a:ext>
            </a:extLst>
          </p:cNvPr>
          <p:cNvSpPr txBox="1"/>
          <p:nvPr/>
        </p:nvSpPr>
        <p:spPr>
          <a:xfrm>
            <a:off x="624161" y="5469003"/>
            <a:ext cx="2805913" cy="830997"/>
          </a:xfrm>
          <a:prstGeom prst="rect">
            <a:avLst/>
          </a:prstGeom>
          <a:noFill/>
        </p:spPr>
        <p:txBody>
          <a:bodyPr wrap="square" rtlCol="0">
            <a:spAutoFit/>
          </a:bodyPr>
          <a:lstStyle/>
          <a:p>
            <a:r>
              <a:rPr lang="fi-FI" sz="1200" b="1" dirty="0">
                <a:latin typeface="Abadi Extra Light" panose="020B0204020104020204" pitchFamily="34" charset="0"/>
              </a:rPr>
              <a:t>Kuva 2. </a:t>
            </a:r>
            <a:r>
              <a:rPr lang="fi-FI" sz="1200" b="1" dirty="0">
                <a:effectLst/>
                <a:latin typeface="Abadi Extra Light" panose="020B0204020104020204" pitchFamily="34" charset="0"/>
                <a:ea typeface="Times New Roman" panose="02020603050405020304" pitchFamily="18" charset="0"/>
                <a:cs typeface="Times New Roman" panose="02020603050405020304" pitchFamily="18" charset="0"/>
              </a:rPr>
              <a:t>Päästöt sektoreittain Raumalla vuosina 2008–2024. Vuoden 2024 tieto on ennakkotieto. Teollisuuden päästöille ei ole esitetty ennakkotietoa. </a:t>
            </a:r>
            <a:r>
              <a:rPr lang="fi-FI" sz="1200" b="1" i="1" dirty="0">
                <a:effectLst/>
                <a:latin typeface="Abadi Extra Light" panose="020B0204020104020204" pitchFamily="34" charset="0"/>
              </a:rPr>
              <a:t>(CO2-raportti, 2025)</a:t>
            </a:r>
            <a:endParaRPr lang="fi-FI" sz="1200" b="1" dirty="0">
              <a:latin typeface="Abadi Extra Light" panose="020B0204020104020204" pitchFamily="34" charset="0"/>
            </a:endParaRPr>
          </a:p>
        </p:txBody>
      </p:sp>
      <p:graphicFrame>
        <p:nvGraphicFramePr>
          <p:cNvPr id="4" name="Chart 1" descr="Palkkikuva päästöistä ja niiden kehityksestä eri vuosina. Tiedot on esitetty litteen 1 taulukossa.">
            <a:extLst>
              <a:ext uri="{FF2B5EF4-FFF2-40B4-BE49-F238E27FC236}">
                <a16:creationId xmlns:a16="http://schemas.microsoft.com/office/drawing/2014/main" id="{AA6E01EE-5D96-4F6E-9AD5-EFEF0C15854C}"/>
              </a:ext>
            </a:extLst>
          </p:cNvPr>
          <p:cNvGraphicFramePr>
            <a:graphicFrameLocks noGrp="1"/>
          </p:cNvGraphicFramePr>
          <p:nvPr>
            <p:extLst>
              <p:ext uri="{D42A27DB-BD31-4B8C-83A1-F6EECF244321}">
                <p14:modId xmlns:p14="http://schemas.microsoft.com/office/powerpoint/2010/main" val="654520190"/>
              </p:ext>
            </p:extLst>
          </p:nvPr>
        </p:nvGraphicFramePr>
        <p:xfrm>
          <a:off x="3480883" y="839000"/>
          <a:ext cx="7937500" cy="546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5698745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BF955381095A249ADF8751DA009EB00" ma:contentTypeVersion="13" ma:contentTypeDescription="Luo uusi asiakirja." ma:contentTypeScope="" ma:versionID="fa92dbd121de6cfb2ca8e1041d92c190">
  <xsd:schema xmlns:xsd="http://www.w3.org/2001/XMLSchema" xmlns:xs="http://www.w3.org/2001/XMLSchema" xmlns:p="http://schemas.microsoft.com/office/2006/metadata/properties" xmlns:ns2="68f06e33-30d2-4d3d-b2f5-b80290e2456f" xmlns:ns3="c283b9ba-91ed-434b-a2a9-8f929024e2d8" targetNamespace="http://schemas.microsoft.com/office/2006/metadata/properties" ma:root="true" ma:fieldsID="84636f476cf2a13deaf77d84f4365074" ns2:_="" ns3:_="">
    <xsd:import namespace="68f06e33-30d2-4d3d-b2f5-b80290e2456f"/>
    <xsd:import namespace="c283b9ba-91ed-434b-a2a9-8f929024e2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f06e33-30d2-4d3d-b2f5-b80290e245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93da9209-0fdf-4d51-aabf-c4653c841c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83b9ba-91ed-434b-a2a9-8f929024e2d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5e45c8e-4742-4b5f-99e3-377e3a13ce29}" ma:internalName="TaxCatchAll" ma:showField="CatchAllData" ma:web="c283b9ba-91ed-434b-a2a9-8f929024e2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283b9ba-91ed-434b-a2a9-8f929024e2d8" xsi:nil="true"/>
    <lcf76f155ced4ddcb4097134ff3c332f xmlns="68f06e33-30d2-4d3d-b2f5-b80290e2456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80DE57-0CF1-49D1-BBE3-8EEE4A2A47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f06e33-30d2-4d3d-b2f5-b80290e2456f"/>
    <ds:schemaRef ds:uri="c283b9ba-91ed-434b-a2a9-8f929024e2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590434-C4E6-4538-A06C-8BB776794746}">
  <ds:schemaRefs>
    <ds:schemaRef ds:uri="http://purl.org/dc/elements/1.1/"/>
    <ds:schemaRef ds:uri="http://schemas.openxmlformats.org/package/2006/metadata/core-properties"/>
    <ds:schemaRef ds:uri="68f06e33-30d2-4d3d-b2f5-b80290e2456f"/>
    <ds:schemaRef ds:uri="http://schemas.microsoft.com/office/2006/documentManagement/types"/>
    <ds:schemaRef ds:uri="http://purl.org/dc/terms/"/>
    <ds:schemaRef ds:uri="http://schemas.microsoft.com/office/infopath/2007/PartnerControls"/>
    <ds:schemaRef ds:uri="http://purl.org/dc/dcmitype/"/>
    <ds:schemaRef ds:uri="c283b9ba-91ed-434b-a2a9-8f929024e2d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362609A-B108-4F68-A48F-2594B3CD77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13735</TotalTime>
  <Words>6723</Words>
  <Application>Microsoft Office PowerPoint</Application>
  <PresentationFormat>Laajakuva</PresentationFormat>
  <Paragraphs>921</Paragraphs>
  <Slides>47</Slides>
  <Notes>25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47</vt:i4>
      </vt:variant>
    </vt:vector>
  </HeadingPairs>
  <TitlesOfParts>
    <vt:vector size="52" baseType="lpstr">
      <vt:lpstr>Abadi Extra Light</vt:lpstr>
      <vt:lpstr>Arial</vt:lpstr>
      <vt:lpstr>Calibri</vt:lpstr>
      <vt:lpstr>Calibri Light</vt:lpstr>
      <vt:lpstr>Office-teema</vt:lpstr>
      <vt:lpstr>CO2-raportti 2025 Rauma</vt:lpstr>
      <vt:lpstr>Sisällysluettelo</vt:lpstr>
      <vt:lpstr>Esipuhe</vt:lpstr>
      <vt:lpstr>Tiivistelmä</vt:lpstr>
      <vt:lpstr>Käsitteet ja määritelmät</vt:lpstr>
      <vt:lpstr>Käsitteet ja määritelmät</vt:lpstr>
      <vt:lpstr>1. Johdanto</vt:lpstr>
      <vt:lpstr>2. Päästöt yhteensä</vt:lpstr>
      <vt:lpstr>PowerPoint-esitys</vt:lpstr>
      <vt:lpstr>PowerPoint-esitys</vt:lpstr>
      <vt:lpstr>PowerPoint-esitys</vt:lpstr>
      <vt:lpstr>PowerPoint-esitys</vt:lpstr>
      <vt:lpstr>3. Sähkönkulutus</vt:lpstr>
      <vt:lpstr>PowerPoint-esitys</vt:lpstr>
      <vt:lpstr>PowerPoint-esitys</vt:lpstr>
      <vt:lpstr>4. Sähkönkulutus oma tuotanto huomioiden</vt:lpstr>
      <vt:lpstr>PowerPoint-esitys</vt:lpstr>
      <vt:lpstr>5. Rakennusten lämmitys</vt:lpstr>
      <vt:lpstr>PowerPoint-esitys</vt:lpstr>
      <vt:lpstr>PowerPoint-esitys</vt:lpstr>
      <vt:lpstr>6. Tieliikenne</vt:lpstr>
      <vt:lpstr>PowerPoint-esitys</vt:lpstr>
      <vt:lpstr>7. Maatalous</vt:lpstr>
      <vt:lpstr>PowerPoint-esitys</vt:lpstr>
      <vt:lpstr>8. Jätehuolto</vt:lpstr>
      <vt:lpstr>PowerPoint-esitys</vt:lpstr>
      <vt:lpstr>9. Teollisuus ja työkoneet</vt:lpstr>
      <vt:lpstr>PowerPoint-esitys</vt:lpstr>
      <vt:lpstr>10. Päästövertailut</vt:lpstr>
      <vt:lpstr>PowerPoint-esitys</vt:lpstr>
      <vt:lpstr>PowerPoint-esitys</vt:lpstr>
      <vt:lpstr>PowerPoint-esitys</vt:lpstr>
      <vt:lpstr>PowerPoint-esitys</vt:lpstr>
      <vt:lpstr>PowerPoint-esitys</vt:lpstr>
      <vt:lpstr>PowerPoint-esitys</vt:lpstr>
      <vt:lpstr>PowerPoint-esitys</vt:lpstr>
      <vt:lpstr>11. Energian loppukulutus</vt:lpstr>
      <vt:lpstr>PowerPoint-esitys</vt:lpstr>
      <vt:lpstr>12. Laskentamenetelmä ja tietolähteet</vt:lpstr>
      <vt:lpstr>PowerPoint-esitys</vt:lpstr>
      <vt:lpstr>PowerPoint-esitys</vt:lpstr>
      <vt:lpstr>PowerPoint-esitys</vt:lpstr>
      <vt:lpstr>PowerPoint-esitys</vt:lpstr>
      <vt:lpstr>PowerPoint-esitys</vt:lpstr>
      <vt:lpstr>13. Lähdeluettelo</vt:lpstr>
      <vt:lpstr>Liite 1 Yhteenveto tuloksista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Emma Liljeström</dc:creator>
  <cp:lastModifiedBy>Emma Liljeström</cp:lastModifiedBy>
  <cp:revision>2908</cp:revision>
  <dcterms:created xsi:type="dcterms:W3CDTF">2022-09-20T09:43:42Z</dcterms:created>
  <dcterms:modified xsi:type="dcterms:W3CDTF">2025-03-19T05:14:18Z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0x010100FBF955381095A249ADF8751DA009EB00</vt:lpwstr>
  </property>
  <property fmtid="{D5CDD505-2E9C-101B-9397-08002B2CF9AE}" pid="3" name="MediaServiceImageTags">
    <vt:lpwstr/>
  </property>
</Properties>
</file>